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4"/>
  </p:notesMasterIdLst>
  <p:sldIdLst>
    <p:sldId id="997" r:id="rId2"/>
    <p:sldId id="998" r:id="rId3"/>
    <p:sldId id="481" r:id="rId4"/>
    <p:sldId id="677" r:id="rId5"/>
    <p:sldId id="694" r:id="rId6"/>
    <p:sldId id="678" r:id="rId7"/>
    <p:sldId id="682" r:id="rId8"/>
    <p:sldId id="683" r:id="rId9"/>
    <p:sldId id="684" r:id="rId10"/>
    <p:sldId id="685" r:id="rId11"/>
    <p:sldId id="695" r:id="rId12"/>
    <p:sldId id="999" r:id="rId13"/>
    <p:sldId id="670" r:id="rId14"/>
    <p:sldId id="1003" r:id="rId15"/>
    <p:sldId id="675" r:id="rId16"/>
    <p:sldId id="680" r:id="rId17"/>
    <p:sldId id="676" r:id="rId18"/>
    <p:sldId id="679" r:id="rId19"/>
    <p:sldId id="681" r:id="rId20"/>
    <p:sldId id="1004" r:id="rId21"/>
    <p:sldId id="1000" r:id="rId22"/>
    <p:sldId id="696" r:id="rId23"/>
    <p:sldId id="697" r:id="rId24"/>
    <p:sldId id="698" r:id="rId25"/>
    <p:sldId id="699" r:id="rId26"/>
    <p:sldId id="700" r:id="rId27"/>
    <p:sldId id="701" r:id="rId28"/>
    <p:sldId id="703" r:id="rId29"/>
    <p:sldId id="702" r:id="rId30"/>
    <p:sldId id="1001" r:id="rId31"/>
    <p:sldId id="1002" r:id="rId32"/>
    <p:sldId id="669" r:id="rId3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pers, Jessica" initials="AJ" lastIdx="33" clrIdx="0">
    <p:extLst>
      <p:ext uri="{19B8F6BF-5375-455C-9EA6-DF929625EA0E}">
        <p15:presenceInfo xmlns:p15="http://schemas.microsoft.com/office/powerpoint/2012/main" userId="Alpers, Jessica" providerId="None"/>
      </p:ext>
    </p:extLst>
  </p:cmAuthor>
  <p:cmAuthor id="2" name="Mian Wang" initials="MW" lastIdx="10" clrIdx="1">
    <p:extLst>
      <p:ext uri="{19B8F6BF-5375-455C-9EA6-DF929625EA0E}">
        <p15:presenceInfo xmlns:p15="http://schemas.microsoft.com/office/powerpoint/2012/main" userId="f5394569009b6e69" providerId="Windows Live"/>
      </p:ext>
    </p:extLst>
  </p:cmAuthor>
  <p:cmAuthor id="3" name="Kevin McGrath" initials="KM" lastIdx="13" clrIdx="2">
    <p:extLst>
      <p:ext uri="{19B8F6BF-5375-455C-9EA6-DF929625EA0E}">
        <p15:presenceInfo xmlns:p15="http://schemas.microsoft.com/office/powerpoint/2012/main" userId="287063e7e2b897e5" providerId="Windows Live"/>
      </p:ext>
    </p:extLst>
  </p:cmAuthor>
  <p:cmAuthor id="4" name="Olivia (Xunzi) Liu" initials="OL" lastIdx="1" clrIdx="3">
    <p:extLst>
      <p:ext uri="{19B8F6BF-5375-455C-9EA6-DF929625EA0E}">
        <p15:presenceInfo xmlns:p15="http://schemas.microsoft.com/office/powerpoint/2012/main" userId="Olivia (Xunzi) Li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00"/>
    <a:srgbClr val="961319"/>
    <a:srgbClr val="94151A"/>
    <a:srgbClr val="4F86A7"/>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83" autoAdjust="0"/>
  </p:normalViewPr>
  <p:slideViewPr>
    <p:cSldViewPr snapToGrid="0">
      <p:cViewPr varScale="1">
        <p:scale>
          <a:sx n="72" d="100"/>
          <a:sy n="72" d="100"/>
        </p:scale>
        <p:origin x="1092" y="6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6" d="100"/>
          <a:sy n="116" d="100"/>
        </p:scale>
        <p:origin x="1128" y="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000664FC-4014-42BB-98E1-75403AEF9E7D}" type="datetimeFigureOut">
              <a:rPr lang="en-US" smtClean="0"/>
              <a:t>3/22/2023</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E2731FE9-F90D-409B-BFAC-39D681C90CF9}" type="slidenum">
              <a:rPr lang="en-US" smtClean="0"/>
              <a:t>‹#›</a:t>
            </a:fld>
            <a:endParaRPr lang="en-US"/>
          </a:p>
        </p:txBody>
      </p:sp>
    </p:spTree>
    <p:extLst>
      <p:ext uri="{BB962C8B-B14F-4D97-AF65-F5344CB8AC3E}">
        <p14:creationId xmlns:p14="http://schemas.microsoft.com/office/powerpoint/2010/main" val="404701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Amber Dot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DCB86F2-FAAD-4E24-ABEF-C5D08A63B9BF}"/>
              </a:ext>
            </a:extLst>
          </p:cNvPr>
          <p:cNvSpPr>
            <a:spLocks noGrp="1"/>
          </p:cNvSpPr>
          <p:nvPr>
            <p:ph type="pic" sz="quarter" idx="13"/>
          </p:nvPr>
        </p:nvSpPr>
        <p:spPr>
          <a:xfrm>
            <a:off x="0" y="0"/>
            <a:ext cx="9144000" cy="6858000"/>
          </a:xfrm>
        </p:spPr>
        <p:txBody>
          <a:bodyPr/>
          <a:lstStyle/>
          <a:p>
            <a:r>
              <a:rPr lang="en-US"/>
              <a:t>Click icon to add picture</a:t>
            </a:r>
          </a:p>
        </p:txBody>
      </p:sp>
      <p:sp>
        <p:nvSpPr>
          <p:cNvPr id="7" name="Title 12">
            <a:extLst>
              <a:ext uri="{FF2B5EF4-FFF2-40B4-BE49-F238E27FC236}">
                <a16:creationId xmlns:a16="http://schemas.microsoft.com/office/drawing/2014/main" id="{BF0A8339-545A-4170-8353-D4FD87381B6F}"/>
              </a:ext>
            </a:extLst>
          </p:cNvPr>
          <p:cNvSpPr>
            <a:spLocks noGrp="1"/>
          </p:cNvSpPr>
          <p:nvPr>
            <p:ph type="title" hasCustomPrompt="1"/>
          </p:nvPr>
        </p:nvSpPr>
        <p:spPr>
          <a:xfrm>
            <a:off x="675001" y="1980001"/>
            <a:ext cx="3816011" cy="1255728"/>
          </a:xfrm>
        </p:spPr>
        <p:txBody>
          <a:bodyPr wrap="square">
            <a:spAutoFit/>
          </a:bodyPr>
          <a:lstStyle>
            <a:lvl1pPr>
              <a:lnSpc>
                <a:spcPct val="85000"/>
              </a:lnSpc>
              <a:defRPr sz="4800">
                <a:solidFill>
                  <a:schemeClr val="tx1"/>
                </a:solidFill>
              </a:defRPr>
            </a:lvl1pPr>
          </a:lstStyle>
          <a:p>
            <a:r>
              <a:rPr lang="en-US" dirty="0"/>
              <a:t>Click to add Master title</a:t>
            </a:r>
          </a:p>
        </p:txBody>
      </p:sp>
      <p:sp>
        <p:nvSpPr>
          <p:cNvPr id="8" name="Text Placeholder 14">
            <a:extLst>
              <a:ext uri="{FF2B5EF4-FFF2-40B4-BE49-F238E27FC236}">
                <a16:creationId xmlns:a16="http://schemas.microsoft.com/office/drawing/2014/main" id="{C23C7FBF-CE69-4C83-B97D-04A8F09C2E4F}"/>
              </a:ext>
            </a:extLst>
          </p:cNvPr>
          <p:cNvSpPr>
            <a:spLocks noGrp="1"/>
          </p:cNvSpPr>
          <p:nvPr>
            <p:ph type="body" sz="quarter" idx="10" hasCustomPrompt="1"/>
          </p:nvPr>
        </p:nvSpPr>
        <p:spPr>
          <a:xfrm>
            <a:off x="675001" y="3420000"/>
            <a:ext cx="3816011" cy="276999"/>
          </a:xfrm>
        </p:spPr>
        <p:txBody>
          <a:bodyPr wrap="square">
            <a:spAutoFit/>
          </a:bodyPr>
          <a:lstStyle>
            <a:lvl1pPr marL="0" indent="0">
              <a:buNone/>
              <a:defRPr sz="1800">
                <a:solidFill>
                  <a:schemeClr val="tx1"/>
                </a:solidFill>
              </a:defRPr>
            </a:lvl1pPr>
          </a:lstStyle>
          <a:p>
            <a:pPr lvl="0"/>
            <a:r>
              <a:rPr lang="en-US" dirty="0"/>
              <a:t>Add Subtitle Here</a:t>
            </a:r>
          </a:p>
        </p:txBody>
      </p:sp>
      <p:sp>
        <p:nvSpPr>
          <p:cNvPr id="9" name="Text Placeholder 14">
            <a:extLst>
              <a:ext uri="{FF2B5EF4-FFF2-40B4-BE49-F238E27FC236}">
                <a16:creationId xmlns:a16="http://schemas.microsoft.com/office/drawing/2014/main" id="{4F6F90AA-5A81-4662-A7A9-9A1288B53FBE}"/>
              </a:ext>
            </a:extLst>
          </p:cNvPr>
          <p:cNvSpPr>
            <a:spLocks noGrp="1"/>
          </p:cNvSpPr>
          <p:nvPr>
            <p:ph type="body" sz="quarter" idx="11" hasCustomPrompt="1"/>
          </p:nvPr>
        </p:nvSpPr>
        <p:spPr>
          <a:xfrm>
            <a:off x="675001" y="5924600"/>
            <a:ext cx="3816011" cy="276999"/>
          </a:xfrm>
        </p:spPr>
        <p:txBody>
          <a:bodyPr wrap="square">
            <a:spAutoFit/>
          </a:bodyPr>
          <a:lstStyle>
            <a:lvl1pPr marL="0" indent="0">
              <a:buNone/>
              <a:defRPr sz="1800">
                <a:solidFill>
                  <a:schemeClr val="tx1"/>
                </a:solidFill>
              </a:defRPr>
            </a:lvl1pPr>
          </a:lstStyle>
          <a:p>
            <a:pPr lvl="0"/>
            <a:r>
              <a:rPr lang="en-US" dirty="0"/>
              <a:t>Presenters Name &amp; Date</a:t>
            </a:r>
          </a:p>
        </p:txBody>
      </p:sp>
    </p:spTree>
    <p:extLst>
      <p:ext uri="{BB962C8B-B14F-4D97-AF65-F5344CB8AC3E}">
        <p14:creationId xmlns:p14="http://schemas.microsoft.com/office/powerpoint/2010/main" val="189021628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ontact/disclaim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6E9E246-EB6C-2B49-ABEB-9F13CC784D5C}"/>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558230" y="872547"/>
            <a:ext cx="1939547" cy="539873"/>
          </a:xfrm>
          <a:prstGeom prst="rect">
            <a:avLst/>
          </a:prstGeom>
        </p:spPr>
      </p:pic>
      <p:sp>
        <p:nvSpPr>
          <p:cNvPr id="9" name="Text Placeholder 5">
            <a:extLst>
              <a:ext uri="{FF2B5EF4-FFF2-40B4-BE49-F238E27FC236}">
                <a16:creationId xmlns:a16="http://schemas.microsoft.com/office/drawing/2014/main" id="{CA9DD2C7-F2C8-469B-B601-5D1F03015097}"/>
              </a:ext>
            </a:extLst>
          </p:cNvPr>
          <p:cNvSpPr>
            <a:spLocks noGrp="1"/>
          </p:cNvSpPr>
          <p:nvPr>
            <p:ph type="body" sz="quarter" idx="10" hasCustomPrompt="1"/>
          </p:nvPr>
        </p:nvSpPr>
        <p:spPr>
          <a:xfrm>
            <a:off x="540000" y="2971800"/>
            <a:ext cx="2430000" cy="3124200"/>
          </a:xfrm>
        </p:spPr>
        <p:txBody>
          <a:bodyPr/>
          <a:lstStyle>
            <a:lvl1pPr marL="0" indent="0">
              <a:buFontTx/>
              <a:buNone/>
              <a:defRPr sz="1350"/>
            </a:lvl1pPr>
          </a:lstStyle>
          <a:p>
            <a:pPr lvl="0"/>
            <a:r>
              <a:rPr lang="en-US" dirty="0"/>
              <a:t>Click to add presenters names and contact information.</a:t>
            </a:r>
          </a:p>
        </p:txBody>
      </p:sp>
      <p:sp>
        <p:nvSpPr>
          <p:cNvPr id="11" name="Title 1">
            <a:extLst>
              <a:ext uri="{FF2B5EF4-FFF2-40B4-BE49-F238E27FC236}">
                <a16:creationId xmlns:a16="http://schemas.microsoft.com/office/drawing/2014/main" id="{6A64889E-E700-4ED3-BDD2-B76BED9ABC62}"/>
              </a:ext>
            </a:extLst>
          </p:cNvPr>
          <p:cNvSpPr txBox="1">
            <a:spLocks/>
          </p:cNvSpPr>
          <p:nvPr userDrawn="1"/>
        </p:nvSpPr>
        <p:spPr>
          <a:xfrm>
            <a:off x="540000" y="1752601"/>
            <a:ext cx="3171825" cy="677108"/>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2400" kern="1200" baseline="0">
                <a:solidFill>
                  <a:schemeClr val="tx1"/>
                </a:solidFill>
                <a:latin typeface="+mj-lt"/>
                <a:ea typeface="+mj-ea"/>
                <a:cs typeface="+mj-cs"/>
              </a:defRPr>
            </a:lvl1pPr>
          </a:lstStyle>
          <a:p>
            <a:r>
              <a:rPr lang="en-US" sz="4400">
                <a:solidFill>
                  <a:srgbClr val="000000"/>
                </a:solidFill>
              </a:rPr>
              <a:t>T</a:t>
            </a:r>
            <a:r>
              <a:rPr lang="en-US" sz="4400" spc="-225">
                <a:solidFill>
                  <a:srgbClr val="000000"/>
                </a:solidFill>
              </a:rPr>
              <a:t>hank You</a:t>
            </a:r>
          </a:p>
        </p:txBody>
      </p:sp>
      <p:sp>
        <p:nvSpPr>
          <p:cNvPr id="6" name="Text Placeholder 5">
            <a:extLst>
              <a:ext uri="{FF2B5EF4-FFF2-40B4-BE49-F238E27FC236}">
                <a16:creationId xmlns:a16="http://schemas.microsoft.com/office/drawing/2014/main" id="{C5C5FEA3-D80F-419A-8CF4-55C9B5C56C31}"/>
              </a:ext>
            </a:extLst>
          </p:cNvPr>
          <p:cNvSpPr>
            <a:spLocks noGrp="1"/>
          </p:cNvSpPr>
          <p:nvPr>
            <p:ph type="body" sz="quarter" idx="11" hasCustomPrompt="1"/>
          </p:nvPr>
        </p:nvSpPr>
        <p:spPr>
          <a:xfrm>
            <a:off x="3222000" y="2971800"/>
            <a:ext cx="2430000" cy="3124200"/>
          </a:xfrm>
        </p:spPr>
        <p:txBody>
          <a:bodyPr/>
          <a:lstStyle>
            <a:lvl1pPr marL="0" indent="0">
              <a:buFontTx/>
              <a:buNone/>
              <a:defRPr sz="1350"/>
            </a:lvl1pPr>
          </a:lstStyle>
          <a:p>
            <a:pPr lvl="0"/>
            <a:r>
              <a:rPr lang="en-US" dirty="0"/>
              <a:t>Click to add presenters names and contact information.</a:t>
            </a:r>
          </a:p>
        </p:txBody>
      </p:sp>
      <p:sp>
        <p:nvSpPr>
          <p:cNvPr id="8" name="Text Placeholder 5">
            <a:extLst>
              <a:ext uri="{FF2B5EF4-FFF2-40B4-BE49-F238E27FC236}">
                <a16:creationId xmlns:a16="http://schemas.microsoft.com/office/drawing/2014/main" id="{25F7430F-3C59-6840-855C-D92F93A3D9F1}"/>
              </a:ext>
            </a:extLst>
          </p:cNvPr>
          <p:cNvSpPr>
            <a:spLocks noGrp="1"/>
          </p:cNvSpPr>
          <p:nvPr>
            <p:ph type="body" sz="quarter" idx="12" hasCustomPrompt="1"/>
          </p:nvPr>
        </p:nvSpPr>
        <p:spPr>
          <a:xfrm>
            <a:off x="5955675" y="2971800"/>
            <a:ext cx="2430000" cy="3124200"/>
          </a:xfrm>
        </p:spPr>
        <p:txBody>
          <a:bodyPr/>
          <a:lstStyle>
            <a:lvl1pPr marL="0" indent="0">
              <a:buFontTx/>
              <a:buNone/>
              <a:defRPr sz="1350"/>
            </a:lvl1pPr>
          </a:lstStyle>
          <a:p>
            <a:pPr lvl="0"/>
            <a:r>
              <a:rPr lang="en-US" dirty="0"/>
              <a:t>Click to add presenters names and contact information.</a:t>
            </a:r>
          </a:p>
        </p:txBody>
      </p:sp>
      <p:sp>
        <p:nvSpPr>
          <p:cNvPr id="13" name="TextBox 12">
            <a:extLst>
              <a:ext uri="{FF2B5EF4-FFF2-40B4-BE49-F238E27FC236}">
                <a16:creationId xmlns:a16="http://schemas.microsoft.com/office/drawing/2014/main" id="{23DB38DB-F116-4319-AF37-74A5EC413FBB}"/>
              </a:ext>
            </a:extLst>
          </p:cNvPr>
          <p:cNvSpPr txBox="1"/>
          <p:nvPr userDrawn="1"/>
        </p:nvSpPr>
        <p:spPr>
          <a:xfrm>
            <a:off x="540000" y="6336430"/>
            <a:ext cx="8315765" cy="276999"/>
          </a:xfrm>
          <a:prstGeom prst="rect">
            <a:avLst/>
          </a:prstGeom>
          <a:solidFill>
            <a:schemeClr val="bg1"/>
          </a:solid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kern="1200" dirty="0">
                <a:solidFill>
                  <a:schemeClr val="tx1"/>
                </a:solidFill>
                <a:effectLst/>
                <a:latin typeface="+mn-lt"/>
                <a:ea typeface="+mn-ea"/>
                <a:cs typeface="+mn-cs"/>
              </a:rPr>
              <a:t>Crowe U.K. LLP is a member of Crowe Global, a Swiss verein. Each member firm of Crowe Global is a separate and independent legal entity. Crowe U.K. LLP and its affiliates are not responsible or liable for any acts or omissions of Crowe Global or any other member of Crowe Global. Crowe Global does not render any professional services and does not have an ownership or partnership interest in Crowe U.K. LLP</a:t>
            </a:r>
            <a:r>
              <a:rPr lang="en-GB" sz="600" spc="-22" baseline="0" dirty="0">
                <a:solidFill>
                  <a:schemeClr val="tx1"/>
                </a:solidFill>
              </a:rPr>
              <a:t>. </a:t>
            </a:r>
            <a:r>
              <a:rPr lang="en-US" sz="600" kern="1200" dirty="0">
                <a:solidFill>
                  <a:schemeClr val="tx1"/>
                </a:solidFill>
                <a:effectLst/>
                <a:latin typeface="+mn-lt"/>
                <a:ea typeface="+mn-ea"/>
                <a:cs typeface="+mn-cs"/>
              </a:rPr>
              <a:t>This material is for informational purposes only and should not be construed as financial or legal advice. You are encouraged to seek guidance specific to your circumstances from qualified advisors in your jurisdiction.</a:t>
            </a:r>
            <a:r>
              <a:rPr lang="en-GB" sz="600" kern="1200" baseline="0" dirty="0">
                <a:solidFill>
                  <a:schemeClr val="tx1"/>
                </a:solidFill>
                <a:effectLst/>
                <a:latin typeface="+mn-lt"/>
                <a:ea typeface="+mn-ea"/>
                <a:cs typeface="+mn-cs"/>
              </a:rPr>
              <a:t> </a:t>
            </a:r>
            <a:r>
              <a:rPr lang="en-US" sz="600" b="0" i="0" u="none" strike="noStrike" kern="1200" baseline="0" dirty="0">
                <a:solidFill>
                  <a:schemeClr val="tx1"/>
                </a:solidFill>
                <a:latin typeface="+mn-lt"/>
                <a:ea typeface="+mn-ea"/>
                <a:cs typeface="+mn-cs"/>
              </a:rPr>
              <a:t>© 2023 Crowe U.K. LLP </a:t>
            </a:r>
          </a:p>
        </p:txBody>
      </p:sp>
    </p:spTree>
    <p:extLst>
      <p:ext uri="{BB962C8B-B14F-4D97-AF65-F5344CB8AC3E}">
        <p14:creationId xmlns:p14="http://schemas.microsoft.com/office/powerpoint/2010/main" val="243421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721AA8B5-9E1F-4E2E-814C-15CDBBA176FC}"/>
              </a:ext>
            </a:extLst>
          </p:cNvPr>
          <p:cNvSpPr>
            <a:spLocks noGrp="1"/>
          </p:cNvSpPr>
          <p:nvPr>
            <p:ph type="body" sz="quarter" idx="10" hasCustomPrompt="1"/>
          </p:nvPr>
        </p:nvSpPr>
        <p:spPr>
          <a:xfrm>
            <a:off x="405000" y="1800000"/>
            <a:ext cx="8370000" cy="4500000"/>
          </a:xfrm>
        </p:spPr>
        <p:txBody>
          <a:bodyPr/>
          <a:lstStyle>
            <a:lvl1pPr>
              <a:spcBef>
                <a:spcPts val="0"/>
              </a:spcBef>
              <a:spcAft>
                <a:spcPts val="1200"/>
              </a:spcAft>
              <a:defRPr/>
            </a:lvl1pPr>
            <a:lvl2pPr>
              <a:spcBef>
                <a:spcPts val="0"/>
              </a:spcBef>
              <a:spcAft>
                <a:spcPts val="1200"/>
              </a:spcAft>
              <a:defRPr/>
            </a:lvl2pPr>
            <a:lvl3pPr>
              <a:spcBef>
                <a:spcPts val="0"/>
              </a:spcBef>
              <a:spcAft>
                <a:spcPts val="1200"/>
              </a:spcAft>
              <a:defRPr/>
            </a:lvl3pPr>
            <a:lvl4pPr>
              <a:spcBef>
                <a:spcPts val="0"/>
              </a:spcBef>
              <a:spcAft>
                <a:spcPts val="1200"/>
              </a:spcAft>
              <a:defRPr/>
            </a:lvl4pPr>
            <a:lvl5pPr>
              <a:spcBef>
                <a:spcPts val="0"/>
              </a:spcBef>
              <a:spcAft>
                <a:spcPts val="12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Line 4">
            <a:extLst>
              <a:ext uri="{FF2B5EF4-FFF2-40B4-BE49-F238E27FC236}">
                <a16:creationId xmlns:a16="http://schemas.microsoft.com/office/drawing/2014/main" id="{A2425F9C-37A4-F943-810D-6E9EB5343D41}"/>
              </a:ext>
            </a:extLst>
          </p:cNvPr>
          <p:cNvSpPr>
            <a:spLocks noChangeShapeType="1"/>
          </p:cNvSpPr>
          <p:nvPr userDrawn="1"/>
        </p:nvSpPr>
        <p:spPr bwMode="auto">
          <a:xfrm>
            <a:off x="405000" y="1260000"/>
            <a:ext cx="8370000" cy="0"/>
          </a:xfrm>
          <a:prstGeom prst="line">
            <a:avLst/>
          </a:prstGeom>
          <a:noFill/>
          <a:ln w="12700">
            <a:solidFill>
              <a:srgbClr val="FDB913"/>
            </a:solidFill>
            <a:round/>
            <a:headEnd type="oval" w="sm" len="sm"/>
            <a:tailEnd type="oval" w="sm" len="sm"/>
          </a:ln>
          <a:effectLst/>
        </p:spPr>
        <p:txBody>
          <a:bodyPr/>
          <a:lstStyle/>
          <a:p>
            <a:pPr>
              <a:defRPr/>
            </a:pPr>
            <a:endParaRPr lang="en-US" sz="1013"/>
          </a:p>
        </p:txBody>
      </p:sp>
    </p:spTree>
    <p:extLst>
      <p:ext uri="{BB962C8B-B14F-4D97-AF65-F5344CB8AC3E}">
        <p14:creationId xmlns:p14="http://schemas.microsoft.com/office/powerpoint/2010/main" val="235177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Line 4">
            <a:extLst>
              <a:ext uri="{FF2B5EF4-FFF2-40B4-BE49-F238E27FC236}">
                <a16:creationId xmlns:a16="http://schemas.microsoft.com/office/drawing/2014/main" id="{16423FD4-62BF-144C-94CF-2D7F0E621CF3}"/>
              </a:ext>
            </a:extLst>
          </p:cNvPr>
          <p:cNvSpPr>
            <a:spLocks noChangeShapeType="1"/>
          </p:cNvSpPr>
          <p:nvPr userDrawn="1"/>
        </p:nvSpPr>
        <p:spPr bwMode="auto">
          <a:xfrm>
            <a:off x="405000" y="1260000"/>
            <a:ext cx="8370000" cy="0"/>
          </a:xfrm>
          <a:prstGeom prst="line">
            <a:avLst/>
          </a:prstGeom>
          <a:noFill/>
          <a:ln w="12700">
            <a:solidFill>
              <a:srgbClr val="FDB913"/>
            </a:solidFill>
            <a:round/>
            <a:headEnd type="oval" w="sm" len="sm"/>
            <a:tailEnd type="oval" w="sm" len="sm"/>
          </a:ln>
          <a:effectLst/>
        </p:spPr>
        <p:txBody>
          <a:bodyPr/>
          <a:lstStyle/>
          <a:p>
            <a:pPr>
              <a:defRPr/>
            </a:pPr>
            <a:endParaRPr lang="en-US" sz="1013"/>
          </a:p>
        </p:txBody>
      </p:sp>
    </p:spTree>
    <p:extLst>
      <p:ext uri="{BB962C8B-B14F-4D97-AF65-F5344CB8AC3E}">
        <p14:creationId xmlns:p14="http://schemas.microsoft.com/office/powerpoint/2010/main" val="61868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t Backgroun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701DD6-5CC4-4CC7-B9CD-B9AA63AE104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673" r="5675"/>
          <a:stretch/>
        </p:blipFill>
        <p:spPr>
          <a:xfrm>
            <a:off x="0" y="557178"/>
            <a:ext cx="9144000" cy="5743645"/>
          </a:xfrm>
          <a:prstGeom prst="rect">
            <a:avLst/>
          </a:prstGeom>
        </p:spPr>
      </p:pic>
    </p:spTree>
    <p:extLst>
      <p:ext uri="{BB962C8B-B14F-4D97-AF65-F5344CB8AC3E}">
        <p14:creationId xmlns:p14="http://schemas.microsoft.com/office/powerpoint/2010/main" val="7244421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Break Amber">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E3F8260-3667-404F-B8BA-6235F4CCBD9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673" r="5673"/>
          <a:stretch/>
        </p:blipFill>
        <p:spPr>
          <a:xfrm>
            <a:off x="0" y="557212"/>
            <a:ext cx="9144000" cy="5743576"/>
          </a:xfrm>
          <a:prstGeom prst="rect">
            <a:avLst/>
          </a:prstGeom>
        </p:spPr>
      </p:pic>
      <p:sp>
        <p:nvSpPr>
          <p:cNvPr id="11" name="Text Placeholder 10"/>
          <p:cNvSpPr>
            <a:spLocks noGrp="1"/>
          </p:cNvSpPr>
          <p:nvPr>
            <p:ph type="body" sz="quarter" idx="11" hasCustomPrompt="1"/>
          </p:nvPr>
        </p:nvSpPr>
        <p:spPr>
          <a:xfrm>
            <a:off x="581025" y="1714500"/>
            <a:ext cx="7981950" cy="3429000"/>
          </a:xfrm>
        </p:spPr>
        <p:txBody>
          <a:bodyPr anchor="ctr"/>
          <a:lstStyle>
            <a:lvl1pPr marL="0" indent="0" algn="ctr">
              <a:spcBef>
                <a:spcPts val="0"/>
              </a:spcBef>
              <a:buFontTx/>
              <a:buNone/>
              <a:defRPr sz="6000" b="1"/>
            </a:lvl1pPr>
            <a:lvl2pPr marL="87440" indent="0">
              <a:buFontTx/>
              <a:buNone/>
              <a:defRPr/>
            </a:lvl2pPr>
            <a:lvl3pPr marL="169736" indent="0">
              <a:buFontTx/>
              <a:buNone/>
              <a:defRPr/>
            </a:lvl3pPr>
            <a:lvl4pPr marL="241745" indent="0">
              <a:buFontTx/>
              <a:buNone/>
              <a:defRPr/>
            </a:lvl4pPr>
            <a:lvl5pPr marL="313754" indent="0">
              <a:buFontTx/>
              <a:buNone/>
              <a:defRPr/>
            </a:lvl5pPr>
          </a:lstStyle>
          <a:p>
            <a:pPr lvl="0"/>
            <a:r>
              <a:rPr lang="en-US" dirty="0"/>
              <a:t>Edit Master text styles</a:t>
            </a:r>
          </a:p>
        </p:txBody>
      </p:sp>
    </p:spTree>
    <p:extLst>
      <p:ext uri="{BB962C8B-B14F-4D97-AF65-F5344CB8AC3E}">
        <p14:creationId xmlns:p14="http://schemas.microsoft.com/office/powerpoint/2010/main" val="309599017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Whit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8E8C4C8-6739-4CC9-A4EC-835C3B7C106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673" r="5675"/>
          <a:stretch/>
        </p:blipFill>
        <p:spPr>
          <a:xfrm>
            <a:off x="0" y="557178"/>
            <a:ext cx="9144000" cy="5743645"/>
          </a:xfrm>
          <a:prstGeom prst="rect">
            <a:avLst/>
          </a:prstGeom>
        </p:spPr>
      </p:pic>
      <p:sp>
        <p:nvSpPr>
          <p:cNvPr id="6" name="Text Placeholder 10">
            <a:extLst>
              <a:ext uri="{FF2B5EF4-FFF2-40B4-BE49-F238E27FC236}">
                <a16:creationId xmlns:a16="http://schemas.microsoft.com/office/drawing/2014/main" id="{32E54AB8-68C0-3444-935E-4C29D6C5306E}"/>
              </a:ext>
            </a:extLst>
          </p:cNvPr>
          <p:cNvSpPr>
            <a:spLocks noGrp="1"/>
          </p:cNvSpPr>
          <p:nvPr>
            <p:ph type="body" sz="quarter" idx="11" hasCustomPrompt="1"/>
          </p:nvPr>
        </p:nvSpPr>
        <p:spPr>
          <a:xfrm>
            <a:off x="581025" y="1714500"/>
            <a:ext cx="7981950" cy="3429000"/>
          </a:xfrm>
        </p:spPr>
        <p:txBody>
          <a:bodyPr anchor="ctr"/>
          <a:lstStyle>
            <a:lvl1pPr marL="0" indent="0" algn="ctr">
              <a:spcBef>
                <a:spcPts val="0"/>
              </a:spcBef>
              <a:buFontTx/>
              <a:buNone/>
              <a:defRPr sz="6000" b="1"/>
            </a:lvl1pPr>
            <a:lvl2pPr marL="87440" indent="0">
              <a:buFontTx/>
              <a:buNone/>
              <a:defRPr/>
            </a:lvl2pPr>
            <a:lvl3pPr marL="169736" indent="0">
              <a:buFontTx/>
              <a:buNone/>
              <a:defRPr/>
            </a:lvl3pPr>
            <a:lvl4pPr marL="241745" indent="0">
              <a:buFontTx/>
              <a:buNone/>
              <a:defRPr/>
            </a:lvl4pPr>
            <a:lvl5pPr marL="313754" indent="0">
              <a:buFontTx/>
              <a:buNone/>
              <a:defRPr/>
            </a:lvl5pPr>
          </a:lstStyle>
          <a:p>
            <a:pPr lvl="0"/>
            <a:r>
              <a:rPr lang="en-US" dirty="0"/>
              <a:t>Edit Master text styles</a:t>
            </a:r>
          </a:p>
        </p:txBody>
      </p:sp>
    </p:spTree>
    <p:extLst>
      <p:ext uri="{BB962C8B-B14F-4D97-AF65-F5344CB8AC3E}">
        <p14:creationId xmlns:p14="http://schemas.microsoft.com/office/powerpoint/2010/main" val="29130590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5000" y="457201"/>
            <a:ext cx="8370000" cy="369332"/>
          </a:xfrm>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05000" y="1752600"/>
            <a:ext cx="4057650" cy="4556760"/>
          </a:xfrm>
        </p:spPr>
        <p:txBody>
          <a:bodyPr/>
          <a:lstStyle>
            <a:lvl1pPr>
              <a:spcBef>
                <a:spcPts val="0"/>
              </a:spcBef>
              <a:spcAft>
                <a:spcPts val="1200"/>
              </a:spcAft>
              <a:defRPr sz="18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800"/>
            </a:lvl4pPr>
            <a:lvl5pPr>
              <a:spcBef>
                <a:spcPts val="0"/>
              </a:spcBef>
              <a:spcAft>
                <a:spcPts val="1200"/>
              </a:spcAft>
              <a:defRPr sz="1800"/>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715676" y="1752600"/>
            <a:ext cx="4059325" cy="4556760"/>
          </a:xfrm>
        </p:spPr>
        <p:txBody>
          <a:bodyPr/>
          <a:lstStyle>
            <a:lvl1pPr>
              <a:spcBef>
                <a:spcPts val="0"/>
              </a:spcBef>
              <a:spcAft>
                <a:spcPts val="1200"/>
              </a:spcAft>
              <a:defRPr sz="18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800"/>
            </a:lvl4pPr>
            <a:lvl5pPr>
              <a:spcBef>
                <a:spcPts val="0"/>
              </a:spcBef>
              <a:spcAft>
                <a:spcPts val="1200"/>
              </a:spcAft>
              <a:defRPr sz="1800"/>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Line 4">
            <a:extLst>
              <a:ext uri="{FF2B5EF4-FFF2-40B4-BE49-F238E27FC236}">
                <a16:creationId xmlns:a16="http://schemas.microsoft.com/office/drawing/2014/main" id="{FDA758B9-2ED9-3842-A67E-E069EBA11535}"/>
              </a:ext>
            </a:extLst>
          </p:cNvPr>
          <p:cNvSpPr>
            <a:spLocks noChangeShapeType="1"/>
          </p:cNvSpPr>
          <p:nvPr userDrawn="1"/>
        </p:nvSpPr>
        <p:spPr bwMode="auto">
          <a:xfrm>
            <a:off x="405000" y="1260000"/>
            <a:ext cx="8370000" cy="0"/>
          </a:xfrm>
          <a:prstGeom prst="line">
            <a:avLst/>
          </a:prstGeom>
          <a:noFill/>
          <a:ln w="12700">
            <a:solidFill>
              <a:srgbClr val="FDB913"/>
            </a:solidFill>
            <a:round/>
            <a:headEnd type="oval" w="sm" len="sm"/>
            <a:tailEnd type="oval" w="sm" len="sm"/>
          </a:ln>
          <a:effectLst/>
        </p:spPr>
        <p:txBody>
          <a:bodyPr/>
          <a:lstStyle/>
          <a:p>
            <a:pPr>
              <a:defRPr/>
            </a:pPr>
            <a:endParaRPr lang="en-US" sz="1013"/>
          </a:p>
        </p:txBody>
      </p:sp>
    </p:spTree>
    <p:extLst>
      <p:ext uri="{BB962C8B-B14F-4D97-AF65-F5344CB8AC3E}">
        <p14:creationId xmlns:p14="http://schemas.microsoft.com/office/powerpoint/2010/main" val="163561025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5000" y="457201"/>
            <a:ext cx="8370000" cy="36933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05000" y="1752600"/>
            <a:ext cx="4046220" cy="307777"/>
          </a:xfrm>
        </p:spPr>
        <p:txBody>
          <a:bodyPr anchor="b"/>
          <a:lstStyle>
            <a:lvl1pPr marL="0" indent="0">
              <a:buNone/>
              <a:defRPr sz="20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hasCustomPrompt="1"/>
          </p:nvPr>
        </p:nvSpPr>
        <p:spPr>
          <a:xfrm>
            <a:off x="405000" y="2194560"/>
            <a:ext cx="4046220" cy="4114800"/>
          </a:xfrm>
        </p:spPr>
        <p:txBody>
          <a:bodyPr/>
          <a:lstStyle>
            <a:lvl1pPr>
              <a:spcBef>
                <a:spcPts val="0"/>
              </a:spcBef>
              <a:spcAft>
                <a:spcPts val="1200"/>
              </a:spcAft>
              <a:defRPr sz="18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800"/>
            </a:lvl4pPr>
            <a:lvl5pPr>
              <a:spcBef>
                <a:spcPts val="0"/>
              </a:spcBef>
              <a:spcAft>
                <a:spcPts val="1200"/>
              </a:spcAft>
              <a:defRPr sz="18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8780" y="1775949"/>
            <a:ext cx="4046220" cy="307777"/>
          </a:xfrm>
        </p:spPr>
        <p:txBody>
          <a:bodyPr anchor="b"/>
          <a:lstStyle>
            <a:lvl1pPr marL="0" indent="0">
              <a:buNone/>
              <a:defRPr sz="20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hasCustomPrompt="1"/>
          </p:nvPr>
        </p:nvSpPr>
        <p:spPr>
          <a:xfrm>
            <a:off x="4728780" y="2194560"/>
            <a:ext cx="4046220" cy="4114800"/>
          </a:xfrm>
        </p:spPr>
        <p:txBody>
          <a:bodyPr/>
          <a:lstStyle>
            <a:lvl1pPr>
              <a:spcBef>
                <a:spcPts val="0"/>
              </a:spcBef>
              <a:spcAft>
                <a:spcPts val="1200"/>
              </a:spcAft>
              <a:defRPr sz="18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800"/>
            </a:lvl4pPr>
            <a:lvl5pPr>
              <a:spcBef>
                <a:spcPts val="0"/>
              </a:spcBef>
              <a:spcAft>
                <a:spcPts val="1200"/>
              </a:spcAft>
              <a:defRPr sz="18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Line 4">
            <a:extLst>
              <a:ext uri="{FF2B5EF4-FFF2-40B4-BE49-F238E27FC236}">
                <a16:creationId xmlns:a16="http://schemas.microsoft.com/office/drawing/2014/main" id="{954CD813-7A77-C349-B5C7-50C67AD62670}"/>
              </a:ext>
            </a:extLst>
          </p:cNvPr>
          <p:cNvSpPr>
            <a:spLocks noChangeShapeType="1"/>
          </p:cNvSpPr>
          <p:nvPr userDrawn="1"/>
        </p:nvSpPr>
        <p:spPr bwMode="auto">
          <a:xfrm>
            <a:off x="405000" y="1260000"/>
            <a:ext cx="8370000" cy="0"/>
          </a:xfrm>
          <a:prstGeom prst="line">
            <a:avLst/>
          </a:prstGeom>
          <a:noFill/>
          <a:ln w="12700">
            <a:solidFill>
              <a:srgbClr val="FDB913"/>
            </a:solidFill>
            <a:round/>
            <a:headEnd type="oval" w="sm" len="sm"/>
            <a:tailEnd type="oval" w="sm" len="sm"/>
          </a:ln>
          <a:effectLst/>
        </p:spPr>
        <p:txBody>
          <a:bodyPr/>
          <a:lstStyle/>
          <a:p>
            <a:pPr>
              <a:defRPr/>
            </a:pPr>
            <a:endParaRPr lang="en-US" sz="1013"/>
          </a:p>
        </p:txBody>
      </p:sp>
    </p:spTree>
    <p:extLst>
      <p:ext uri="{BB962C8B-B14F-4D97-AF65-F5344CB8AC3E}">
        <p14:creationId xmlns:p14="http://schemas.microsoft.com/office/powerpoint/2010/main" val="304041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0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457201"/>
            <a:ext cx="8370000" cy="369332"/>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05000" y="1800000"/>
            <a:ext cx="8370000" cy="450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p:nvSpPr>
        <p:spPr>
          <a:xfrm>
            <a:off x="405000" y="6523913"/>
            <a:ext cx="1131720" cy="123111"/>
          </a:xfrm>
          <a:prstGeom prst="rect">
            <a:avLst/>
          </a:prstGeom>
          <a:noFill/>
        </p:spPr>
        <p:txBody>
          <a:bodyPr wrap="none" lIns="0" tIns="0" rIns="0" bIns="0" rtlCol="0">
            <a:spAutoFit/>
          </a:bodyPr>
          <a:lstStyle/>
          <a:p>
            <a:pPr rtl="0"/>
            <a:r>
              <a:rPr lang="en-US" sz="800" b="0" i="0" u="none" strike="noStrike" kern="1200" baseline="0" dirty="0">
                <a:solidFill>
                  <a:schemeClr val="tx1"/>
                </a:solidFill>
                <a:latin typeface="+mn-lt"/>
                <a:ea typeface="+mn-ea"/>
                <a:cs typeface="+mn-cs"/>
              </a:rPr>
              <a:t>© 2023 Crowe U.K. LLP </a:t>
            </a:r>
          </a:p>
        </p:txBody>
      </p:sp>
      <p:sp>
        <p:nvSpPr>
          <p:cNvPr id="6" name="TextBox 5">
            <a:extLst>
              <a:ext uri="{FF2B5EF4-FFF2-40B4-BE49-F238E27FC236}">
                <a16:creationId xmlns:a16="http://schemas.microsoft.com/office/drawing/2014/main" id="{5E17B961-3CA3-4520-9A64-79F3880ABCBB}"/>
              </a:ext>
            </a:extLst>
          </p:cNvPr>
          <p:cNvSpPr txBox="1"/>
          <p:nvPr userDrawn="1"/>
        </p:nvSpPr>
        <p:spPr>
          <a:xfrm>
            <a:off x="8352243" y="6523913"/>
            <a:ext cx="422757" cy="123111"/>
          </a:xfrm>
          <a:prstGeom prst="rect">
            <a:avLst/>
          </a:prstGeom>
          <a:noFill/>
        </p:spPr>
        <p:txBody>
          <a:bodyPr wrap="square" lIns="0" tIns="0" rIns="0" bIns="0" rtlCol="0">
            <a:spAutoFit/>
          </a:bodyPr>
          <a:lstStyle/>
          <a:p>
            <a:pPr algn="r"/>
            <a:fld id="{043534F5-8106-454C-A466-0C6DA036C846}" type="slidenum">
              <a:rPr kumimoji="0" lang="en-US" sz="800" b="0" i="0" u="none" strike="noStrike" kern="1200" cap="none" normalizeH="0" baseline="0" smtClean="0">
                <a:ln>
                  <a:noFill/>
                </a:ln>
                <a:solidFill>
                  <a:schemeClr val="tx1"/>
                </a:solidFill>
                <a:effectLst/>
                <a:latin typeface="Arial" pitchFamily="34" charset="0"/>
                <a:ea typeface="+mn-ea"/>
                <a:cs typeface="Arial" pitchFamily="34" charset="0"/>
              </a:rPr>
              <a:pPr algn="r"/>
              <a:t>‹#›</a:t>
            </a:fld>
            <a:endParaRPr kumimoji="0" lang="en-US" sz="800" b="0" i="0" u="none" strike="noStrike" kern="1200" cap="none" normalizeH="0" baseline="0">
              <a:ln>
                <a:noFill/>
              </a:ln>
              <a:solidFill>
                <a:schemeClr val="tx1"/>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4225335485"/>
      </p:ext>
    </p:extLst>
  </p:cSld>
  <p:clrMap bg1="lt1" tx1="dk1" bg2="lt2" tx2="dk2" accent1="accent1" accent2="accent2" accent3="accent3" accent4="accent4" accent5="accent5" accent6="accent6" hlink="hlink" folHlink="folHlink"/>
  <p:sldLayoutIdLst>
    <p:sldLayoutId id="2147483777" r:id="rId1"/>
    <p:sldLayoutId id="2147483764" r:id="rId2"/>
    <p:sldLayoutId id="2147483765" r:id="rId3"/>
    <p:sldLayoutId id="2147483766" r:id="rId4"/>
    <p:sldLayoutId id="2147483767" r:id="rId5"/>
    <p:sldLayoutId id="2147483768" r:id="rId6"/>
    <p:sldLayoutId id="2147483770" r:id="rId7"/>
    <p:sldLayoutId id="2147483771" r:id="rId8"/>
    <p:sldLayoutId id="2147483778" r:id="rId9"/>
    <p:sldLayoutId id="2147483775" r:id="rId10"/>
  </p:sldLayoutIdLst>
  <p:hf sldNum="0" hdr="0" ftr="0" dt="0"/>
  <p:txStyles>
    <p:titleStyle>
      <a:lvl1pPr algn="l" defTabSz="514350" rtl="0" eaLnBrk="1" latinLnBrk="0" hangingPunct="1">
        <a:spcBef>
          <a:spcPct val="0"/>
        </a:spcBef>
        <a:buNone/>
        <a:defRPr sz="2400" b="1" kern="1200" baseline="0">
          <a:solidFill>
            <a:schemeClr val="tx1"/>
          </a:solidFill>
          <a:latin typeface="+mj-lt"/>
          <a:ea typeface="+mj-ea"/>
          <a:cs typeface="+mj-cs"/>
        </a:defRPr>
      </a:lvl1pPr>
    </p:titleStyle>
    <p:bodyStyle>
      <a:lvl1pPr marL="134541" indent="-134541"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1pPr>
      <a:lvl2pPr marL="269081" indent="-15240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2pPr>
      <a:lvl3pPr marL="334566" indent="-108347"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3pPr>
      <a:lvl4pPr marL="425196" indent="-10287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4pPr>
      <a:lvl5pPr marL="521208" indent="-102870" algn="l" defTabSz="514350" rtl="0" eaLnBrk="1" latinLnBrk="0" hangingPunct="1">
        <a:spcBef>
          <a:spcPts val="450"/>
        </a:spcBef>
        <a:buClr>
          <a:schemeClr val="tx1"/>
        </a:buClr>
        <a:buSzPct val="100000"/>
        <a:buFont typeface="Arial" panose="020B0604020202020204" pitchFamily="34" charset="0"/>
        <a:buChar char="•"/>
        <a:defRPr sz="1800"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117" userDrawn="1">
          <p15:clr>
            <a:srgbClr val="F26B43"/>
          </p15:clr>
        </p15:guide>
        <p15:guide id="3" pos="249" userDrawn="1">
          <p15:clr>
            <a:srgbClr val="F26B43"/>
          </p15:clr>
        </p15:guide>
        <p15:guide id="4" orient="horz" pos="527" userDrawn="1">
          <p15:clr>
            <a:srgbClr val="F26B43"/>
          </p15:clr>
        </p15:guide>
        <p15:guide id="5" orient="horz" pos="3974" userDrawn="1">
          <p15:clr>
            <a:srgbClr val="F26B43"/>
          </p15:clr>
        </p15:guide>
        <p15:guide id="6" pos="5534" userDrawn="1">
          <p15:clr>
            <a:srgbClr val="F26B43"/>
          </p15:clr>
        </p15:guide>
        <p15:guide id="7" orient="horz" pos="2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mailto:chris.mould@crowe.co.uk" TargetMode="External"/><Relationship Id="rId2" Type="http://schemas.openxmlformats.org/officeDocument/2006/relationships/hyperlink" Target="mailto:nick.latimer@crowe.co.uk" TargetMode="Externa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hyperlink" Target="mailto:richard.dean@crowe.co.uk" TargetMode="Externa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71DB435-9443-4215-A148-7A387060280B}"/>
              </a:ext>
            </a:extLst>
          </p:cNvPr>
          <p:cNvSpPr>
            <a:spLocks noGrp="1"/>
          </p:cNvSpPr>
          <p:nvPr>
            <p:ph type="body" sz="quarter" idx="11"/>
          </p:nvPr>
        </p:nvSpPr>
        <p:spPr>
          <a:xfrm>
            <a:off x="581026" y="2445468"/>
            <a:ext cx="3655414" cy="1531067"/>
          </a:xfrm>
        </p:spPr>
        <p:txBody>
          <a:bodyPr/>
          <a:lstStyle/>
          <a:p>
            <a:pPr algn="l"/>
            <a:r>
              <a:rPr lang="en-GB" sz="3000" dirty="0"/>
              <a:t>Budget Up!</a:t>
            </a:r>
          </a:p>
          <a:p>
            <a:pPr algn="l"/>
            <a:r>
              <a:rPr lang="en-GB" sz="3000" dirty="0"/>
              <a:t>Spring Budget 2023 – one week on</a:t>
            </a:r>
          </a:p>
        </p:txBody>
      </p:sp>
      <p:pic>
        <p:nvPicPr>
          <p:cNvPr id="3" name="Picture 2">
            <a:extLst>
              <a:ext uri="{FF2B5EF4-FFF2-40B4-BE49-F238E27FC236}">
                <a16:creationId xmlns:a16="http://schemas.microsoft.com/office/drawing/2014/main" id="{C9F1E5F0-9AF6-4304-8CA6-3ADC523F995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505632" y="857250"/>
            <a:ext cx="4638368" cy="5143500"/>
          </a:xfrm>
          <a:prstGeom prst="rect">
            <a:avLst/>
          </a:prstGeom>
        </p:spPr>
      </p:pic>
      <p:pic>
        <p:nvPicPr>
          <p:cNvPr id="6" name="Picture 5">
            <a:extLst>
              <a:ext uri="{FF2B5EF4-FFF2-40B4-BE49-F238E27FC236}">
                <a16:creationId xmlns:a16="http://schemas.microsoft.com/office/drawing/2014/main" id="{23971E53-DC83-406F-9D44-FABDE89F52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011" y="1266209"/>
            <a:ext cx="1693686" cy="468570"/>
          </a:xfrm>
          <a:prstGeom prst="rect">
            <a:avLst/>
          </a:prstGeom>
        </p:spPr>
      </p:pic>
      <p:sp>
        <p:nvSpPr>
          <p:cNvPr id="7" name="TextBox 6">
            <a:extLst>
              <a:ext uri="{FF2B5EF4-FFF2-40B4-BE49-F238E27FC236}">
                <a16:creationId xmlns:a16="http://schemas.microsoft.com/office/drawing/2014/main" id="{8ACBA46F-FC34-4233-8777-B193B0BB137D}"/>
              </a:ext>
            </a:extLst>
          </p:cNvPr>
          <p:cNvSpPr txBox="1"/>
          <p:nvPr/>
        </p:nvSpPr>
        <p:spPr>
          <a:xfrm>
            <a:off x="589936" y="4227256"/>
            <a:ext cx="3429000" cy="300082"/>
          </a:xfrm>
          <a:prstGeom prst="rect">
            <a:avLst/>
          </a:prstGeom>
          <a:noFill/>
        </p:spPr>
        <p:txBody>
          <a:bodyPr wrap="square" rtlCol="0">
            <a:spAutoFit/>
          </a:bodyPr>
          <a:lstStyle/>
          <a:p>
            <a:r>
              <a:rPr lang="en-GB" sz="1350" dirty="0"/>
              <a:t>21 March 2023</a:t>
            </a:r>
          </a:p>
        </p:txBody>
      </p:sp>
    </p:spTree>
    <p:extLst>
      <p:ext uri="{BB962C8B-B14F-4D97-AF65-F5344CB8AC3E}">
        <p14:creationId xmlns:p14="http://schemas.microsoft.com/office/powerpoint/2010/main" val="129220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VAT – Interest charges</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HMRC are charging interest on overpayments earlier</a:t>
            </a:r>
          </a:p>
          <a:p>
            <a:pPr marL="180975" indent="-180975">
              <a:buFont typeface="Arial" panose="020B0604020202020204" pitchFamily="34" charset="0"/>
              <a:buChar char="•"/>
            </a:pPr>
            <a:r>
              <a:rPr lang="en-GB" dirty="0"/>
              <a:t>HMRC are charging interest on errors even if VAT is recoverable in full</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Any VAT registered business.</a:t>
            </a:r>
          </a:p>
          <a:p>
            <a:pPr marL="180975" indent="-180975">
              <a:buFont typeface="Arial" panose="020B0604020202020204" pitchFamily="34" charset="0"/>
              <a:buChar char="•"/>
            </a:pPr>
            <a:r>
              <a:rPr lang="en-GB" dirty="0"/>
              <a:t>Current interest rates are 6.5% and so this can be significant.</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Review processes and controls to ensure VAT is accounted for correctly at the right time.</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Assistance with understanding complex rules.</a:t>
            </a:r>
          </a:p>
          <a:p>
            <a:pPr marL="180975" indent="-180975">
              <a:buFont typeface="Arial" panose="020B0604020202020204" pitchFamily="34" charset="0"/>
              <a:buChar char="•"/>
            </a:pPr>
            <a:r>
              <a:rPr lang="en-GB" dirty="0"/>
              <a:t>Advice on systems and controls.</a:t>
            </a:r>
          </a:p>
          <a:p>
            <a:pPr marL="180975" indent="-180975">
              <a:buFont typeface="Arial" panose="020B0604020202020204" pitchFamily="34" charset="0"/>
              <a:buChar char="•"/>
            </a:pPr>
            <a:r>
              <a:rPr lang="en-GB" dirty="0"/>
              <a:t>Training key personnel.</a:t>
            </a:r>
          </a:p>
        </p:txBody>
      </p:sp>
    </p:spTree>
    <p:extLst>
      <p:ext uri="{BB962C8B-B14F-4D97-AF65-F5344CB8AC3E}">
        <p14:creationId xmlns:p14="http://schemas.microsoft.com/office/powerpoint/2010/main" val="360127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31E6-9CF5-4A76-ABD9-B8324F6B946C}"/>
              </a:ext>
            </a:extLst>
          </p:cNvPr>
          <p:cNvSpPr>
            <a:spLocks noGrp="1"/>
          </p:cNvSpPr>
          <p:nvPr>
            <p:ph type="title"/>
          </p:nvPr>
        </p:nvSpPr>
        <p:spPr/>
        <p:txBody>
          <a:bodyPr/>
          <a:lstStyle/>
          <a:p>
            <a:r>
              <a:rPr lang="en-GB" dirty="0"/>
              <a:t>Takeaways</a:t>
            </a:r>
          </a:p>
        </p:txBody>
      </p:sp>
      <p:sp>
        <p:nvSpPr>
          <p:cNvPr id="3" name="Text Placeholder 2">
            <a:extLst>
              <a:ext uri="{FF2B5EF4-FFF2-40B4-BE49-F238E27FC236}">
                <a16:creationId xmlns:a16="http://schemas.microsoft.com/office/drawing/2014/main" id="{22018E1C-F9E3-43E6-BDC0-5E4B11BBE405}"/>
              </a:ext>
            </a:extLst>
          </p:cNvPr>
          <p:cNvSpPr>
            <a:spLocks noGrp="1"/>
          </p:cNvSpPr>
          <p:nvPr>
            <p:ph type="body" sz="quarter" idx="10"/>
          </p:nvPr>
        </p:nvSpPr>
        <p:spPr/>
        <p:txBody>
          <a:bodyPr/>
          <a:lstStyle/>
          <a:p>
            <a:r>
              <a:rPr lang="en-GB" dirty="0"/>
              <a:t>UK is no longer a low tax jurisdiction </a:t>
            </a:r>
          </a:p>
          <a:p>
            <a:pPr lvl="1"/>
            <a:r>
              <a:rPr lang="en-GB" dirty="0"/>
              <a:t>Focus on tax compliance</a:t>
            </a:r>
          </a:p>
          <a:p>
            <a:pPr lvl="1"/>
            <a:r>
              <a:rPr lang="en-GB" dirty="0"/>
              <a:t>Maximise reliefs – Patent Box even more valuable now</a:t>
            </a:r>
          </a:p>
          <a:p>
            <a:pPr lvl="1"/>
            <a:r>
              <a:rPr lang="en-GB" dirty="0"/>
              <a:t>Consider international activities</a:t>
            </a:r>
          </a:p>
          <a:p>
            <a:r>
              <a:rPr lang="en-GB" dirty="0"/>
              <a:t>R&amp;D process is changing – revisit your processes</a:t>
            </a:r>
          </a:p>
          <a:p>
            <a:endParaRPr lang="en-GB" dirty="0"/>
          </a:p>
          <a:p>
            <a:endParaRPr lang="en-GB" dirty="0"/>
          </a:p>
        </p:txBody>
      </p:sp>
    </p:spTree>
    <p:extLst>
      <p:ext uri="{BB962C8B-B14F-4D97-AF65-F5344CB8AC3E}">
        <p14:creationId xmlns:p14="http://schemas.microsoft.com/office/powerpoint/2010/main" val="814131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9ECF86-A229-4176-BFD0-AC462FC80C69}"/>
              </a:ext>
            </a:extLst>
          </p:cNvPr>
          <p:cNvSpPr>
            <a:spLocks noGrp="1"/>
          </p:cNvSpPr>
          <p:nvPr>
            <p:ph type="body" sz="quarter" idx="11"/>
          </p:nvPr>
        </p:nvSpPr>
        <p:spPr/>
        <p:txBody>
          <a:bodyPr/>
          <a:lstStyle/>
          <a:p>
            <a:pPr algn="l"/>
            <a:r>
              <a:rPr lang="en-GB" dirty="0"/>
              <a:t>Break</a:t>
            </a:r>
            <a:endParaRPr lang="en-GB" sz="1400" dirty="0"/>
          </a:p>
          <a:p>
            <a:pPr algn="l"/>
            <a:endParaRPr lang="en-GB" sz="4400" dirty="0"/>
          </a:p>
        </p:txBody>
      </p:sp>
    </p:spTree>
    <p:extLst>
      <p:ext uri="{BB962C8B-B14F-4D97-AF65-F5344CB8AC3E}">
        <p14:creationId xmlns:p14="http://schemas.microsoft.com/office/powerpoint/2010/main" val="292727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75641284-5985-4883-BDB6-063AE820B6FF}"/>
              </a:ext>
            </a:extLst>
          </p:cNvPr>
          <p:cNvSpPr txBox="1">
            <a:spLocks/>
          </p:cNvSpPr>
          <p:nvPr/>
        </p:nvSpPr>
        <p:spPr>
          <a:xfrm>
            <a:off x="639748" y="1303440"/>
            <a:ext cx="7981950" cy="3429000"/>
          </a:xfrm>
          <a:prstGeom prst="rect">
            <a:avLst/>
          </a:prstGeom>
        </p:spPr>
        <p:txBody>
          <a:bodyPr vert="horz" wrap="square" lIns="0" tIns="0" rIns="0" bIns="0" rtlCol="0" anchor="ctr" anchorCtr="0">
            <a:noAutofit/>
          </a:bodyPr>
          <a:lstStyle>
            <a:lvl1pPr marL="0" indent="0" algn="ctr" defTabSz="514350" rtl="0" eaLnBrk="1" latinLnBrk="0" hangingPunct="1">
              <a:spcBef>
                <a:spcPts val="0"/>
              </a:spcBef>
              <a:buClr>
                <a:schemeClr val="tx1"/>
              </a:buClr>
              <a:buSzPct val="100000"/>
              <a:buFontTx/>
              <a:buNone/>
              <a:defRPr sz="6000" b="1" kern="1200">
                <a:solidFill>
                  <a:schemeClr val="tx1"/>
                </a:solidFill>
                <a:latin typeface="+mn-lt"/>
                <a:ea typeface="+mn-ea"/>
                <a:cs typeface="+mn-cs"/>
              </a:defRPr>
            </a:lvl1pPr>
            <a:lvl2pPr marL="87440"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2pPr>
            <a:lvl3pPr marL="169736"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3pPr>
            <a:lvl4pPr marL="241745"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4pPr>
            <a:lvl5pPr marL="313754"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a:lstStyle>
          <a:p>
            <a:pPr algn="l"/>
            <a:r>
              <a:rPr lang="en-GB" dirty="0"/>
              <a:t>Individuals</a:t>
            </a:r>
            <a:endParaRPr lang="en-GB" sz="1400" dirty="0"/>
          </a:p>
        </p:txBody>
      </p:sp>
    </p:spTree>
    <p:extLst>
      <p:ext uri="{BB962C8B-B14F-4D97-AF65-F5344CB8AC3E}">
        <p14:creationId xmlns:p14="http://schemas.microsoft.com/office/powerpoint/2010/main" val="421758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E4658-0B0C-40F5-9F93-3A2EF6850F10}"/>
              </a:ext>
            </a:extLst>
          </p:cNvPr>
          <p:cNvSpPr>
            <a:spLocks noGrp="1"/>
          </p:cNvSpPr>
          <p:nvPr>
            <p:ph type="title"/>
          </p:nvPr>
        </p:nvSpPr>
        <p:spPr/>
        <p:txBody>
          <a:bodyPr/>
          <a:lstStyle/>
          <a:p>
            <a:r>
              <a:rPr lang="en-GB" dirty="0"/>
              <a:t>Budget for individuals</a:t>
            </a:r>
          </a:p>
        </p:txBody>
      </p:sp>
      <p:sp>
        <p:nvSpPr>
          <p:cNvPr id="3" name="Text Placeholder 2">
            <a:extLst>
              <a:ext uri="{FF2B5EF4-FFF2-40B4-BE49-F238E27FC236}">
                <a16:creationId xmlns:a16="http://schemas.microsoft.com/office/drawing/2014/main" id="{4899CB18-6198-4DF0-9880-A6A9EDD763F6}"/>
              </a:ext>
            </a:extLst>
          </p:cNvPr>
          <p:cNvSpPr>
            <a:spLocks noGrp="1"/>
          </p:cNvSpPr>
          <p:nvPr>
            <p:ph type="body" sz="quarter" idx="10"/>
          </p:nvPr>
        </p:nvSpPr>
        <p:spPr/>
        <p:txBody>
          <a:bodyPr/>
          <a:lstStyle/>
          <a:p>
            <a:r>
              <a:rPr lang="en-GB" dirty="0"/>
              <a:t>Income tax</a:t>
            </a:r>
          </a:p>
          <a:p>
            <a:r>
              <a:rPr lang="en-GB" dirty="0"/>
              <a:t>Remuneration planning</a:t>
            </a:r>
          </a:p>
          <a:p>
            <a:r>
              <a:rPr lang="en-GB" dirty="0"/>
              <a:t>Capital gains and inheritance tax</a:t>
            </a:r>
          </a:p>
          <a:p>
            <a:r>
              <a:rPr lang="en-GB" dirty="0"/>
              <a:t>Separation and divorce</a:t>
            </a:r>
          </a:p>
          <a:p>
            <a:r>
              <a:rPr lang="en-GB" dirty="0"/>
              <a:t>Pensions and investments</a:t>
            </a:r>
          </a:p>
          <a:p>
            <a:endParaRPr lang="en-GB" dirty="0"/>
          </a:p>
        </p:txBody>
      </p:sp>
    </p:spTree>
    <p:extLst>
      <p:ext uri="{BB962C8B-B14F-4D97-AF65-F5344CB8AC3E}">
        <p14:creationId xmlns:p14="http://schemas.microsoft.com/office/powerpoint/2010/main" val="4259539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Income Tax</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90160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08020" y="2126274"/>
            <a:ext cx="8389937" cy="1477328"/>
          </a:xfrm>
          <a:prstGeom prst="rect">
            <a:avLst/>
          </a:prstGeom>
          <a:noFill/>
        </p:spPr>
        <p:txBody>
          <a:bodyPr wrap="square" rtlCol="0">
            <a:spAutoFit/>
          </a:bodyPr>
          <a:lstStyle/>
          <a:p>
            <a:pPr marL="180975" indent="-180975">
              <a:buFont typeface="Arial" panose="020B0604020202020204" pitchFamily="34" charset="0"/>
              <a:buChar char="•"/>
            </a:pPr>
            <a:r>
              <a:rPr lang="en-GB" dirty="0"/>
              <a:t>No change – the big freeze stays.</a:t>
            </a:r>
          </a:p>
          <a:p>
            <a:pPr marL="180975" indent="-180975">
              <a:buFont typeface="Arial" panose="020B0604020202020204" pitchFamily="34" charset="0"/>
              <a:buChar char="•"/>
            </a:pPr>
            <a:r>
              <a:rPr lang="en-GB" dirty="0"/>
              <a:t>Personal allowance fixed at £12,570, basic rate limit at £37,700 till 2026.</a:t>
            </a:r>
          </a:p>
          <a:p>
            <a:pPr marL="180975" indent="-180975">
              <a:buFont typeface="Arial" panose="020B0604020202020204" pitchFamily="34" charset="0"/>
              <a:buChar char="•"/>
            </a:pPr>
            <a:endParaRPr lang="en-GB" dirty="0"/>
          </a:p>
          <a:p>
            <a:pPr marL="180975" indent="-180975">
              <a:buFont typeface="Arial" panose="020B0604020202020204" pitchFamily="34" charset="0"/>
              <a:buChar char="•"/>
            </a:pPr>
            <a:endParaRPr lang="en-GB" dirty="0"/>
          </a:p>
          <a:p>
            <a:pPr marL="180975" indent="-180975">
              <a:buFont typeface="Arial" panose="020B0604020202020204" pitchFamily="34" charset="0"/>
              <a:buChar char="•"/>
            </a:pPr>
            <a:endParaRPr lang="en-GB" dirty="0"/>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330722"/>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Fiscal drag affects all tax payers </a:t>
            </a:r>
          </a:p>
          <a:p>
            <a:pPr marL="180975" indent="-180975">
              <a:buFont typeface="Arial" panose="020B0604020202020204" pitchFamily="34" charset="0"/>
              <a:buChar char="•"/>
            </a:pPr>
            <a:r>
              <a:rPr lang="en-GB" dirty="0"/>
              <a:t>Brings more people in to the higher rate tax bracket.</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1477328"/>
          </a:xfrm>
          <a:prstGeom prst="rect">
            <a:avLst/>
          </a:prstGeom>
          <a:noFill/>
        </p:spPr>
        <p:txBody>
          <a:bodyPr wrap="square" rtlCol="0">
            <a:spAutoFit/>
          </a:bodyPr>
          <a:lstStyle/>
          <a:p>
            <a:pPr marL="180975" indent="-180975">
              <a:buFont typeface="Arial" panose="020B0604020202020204" pitchFamily="34" charset="0"/>
              <a:buChar char="•"/>
            </a:pPr>
            <a:r>
              <a:rPr lang="en-GB" dirty="0"/>
              <a:t>Think about your personal budget.</a:t>
            </a:r>
          </a:p>
          <a:p>
            <a:pPr marL="180975" indent="-180975">
              <a:buFont typeface="Arial" panose="020B0604020202020204" pitchFamily="34" charset="0"/>
              <a:buChar char="•"/>
            </a:pPr>
            <a:r>
              <a:rPr lang="en-GB" dirty="0"/>
              <a:t>If you are able, be flexible with your income.</a:t>
            </a:r>
          </a:p>
          <a:p>
            <a:pPr marL="180975" indent="-180975">
              <a:buFont typeface="Arial" panose="020B0604020202020204" pitchFamily="34" charset="0"/>
              <a:buChar char="•"/>
            </a:pPr>
            <a:r>
              <a:rPr lang="en-GB" dirty="0"/>
              <a:t>Use all family personal allowances and reliefs where possible.</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Tax planning around personal income and budgets</a:t>
            </a:r>
          </a:p>
          <a:p>
            <a:endParaRPr lang="en-GB" dirty="0"/>
          </a:p>
        </p:txBody>
      </p:sp>
    </p:spTree>
    <p:extLst>
      <p:ext uri="{BB962C8B-B14F-4D97-AF65-F5344CB8AC3E}">
        <p14:creationId xmlns:p14="http://schemas.microsoft.com/office/powerpoint/2010/main" val="30767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Remuneration planning	</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Corporation tax and income tax rates.</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Family and owner-managed businesses and entrepreneurs.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Crunch the numbers. Dividends are not necessarily the right answer anymore</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2031325"/>
          </a:xfrm>
          <a:prstGeom prst="rect">
            <a:avLst/>
          </a:prstGeom>
          <a:noFill/>
        </p:spPr>
        <p:txBody>
          <a:bodyPr wrap="square" rtlCol="0">
            <a:spAutoFit/>
          </a:bodyPr>
          <a:lstStyle/>
          <a:p>
            <a:pPr marL="180975" indent="-180975">
              <a:buFont typeface="Arial" panose="020B0604020202020204" pitchFamily="34" charset="0"/>
              <a:buChar char="•"/>
            </a:pPr>
            <a:r>
              <a:rPr lang="en-GB" dirty="0"/>
              <a:t>We can help you calculate the right decision. Possibly across a number of options.</a:t>
            </a:r>
          </a:p>
          <a:p>
            <a:pPr marL="180975" indent="-180975">
              <a:buFont typeface="Arial" panose="020B0604020202020204" pitchFamily="34" charset="0"/>
              <a:buChar char="•"/>
            </a:pPr>
            <a:r>
              <a:rPr lang="en-GB" dirty="0"/>
              <a:t>Consider pension contributions, rental income, interest on loan accounts and possibly bonuses.</a:t>
            </a:r>
          </a:p>
          <a:p>
            <a:pPr marL="180975" indent="-180975">
              <a:buFont typeface="Arial" panose="020B0604020202020204" pitchFamily="34" charset="0"/>
              <a:buChar char="•"/>
            </a:pPr>
            <a:endParaRPr lang="en-GB" dirty="0"/>
          </a:p>
        </p:txBody>
      </p:sp>
    </p:spTree>
    <p:extLst>
      <p:ext uri="{BB962C8B-B14F-4D97-AF65-F5344CB8AC3E}">
        <p14:creationId xmlns:p14="http://schemas.microsoft.com/office/powerpoint/2010/main" val="740571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Capital gains and Inheritance tax</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87669" y="3065900"/>
            <a:ext cx="8389937"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Reduction in annual exemption for CGT</a:t>
            </a:r>
          </a:p>
          <a:p>
            <a:pPr marL="180975" indent="-180975">
              <a:buFont typeface="Arial" panose="020B0604020202020204" pitchFamily="34" charset="0"/>
              <a:buChar char="•"/>
            </a:pPr>
            <a:r>
              <a:rPr lang="en-GB" dirty="0"/>
              <a:t>Freeze on IHT threshold</a:t>
            </a:r>
          </a:p>
          <a:p>
            <a:pPr marL="180975" indent="-180975">
              <a:buFont typeface="Arial" panose="020B0604020202020204" pitchFamily="34" charset="0"/>
              <a:buChar char="•"/>
            </a:pPr>
            <a:r>
              <a:rPr lang="en-GB" dirty="0"/>
              <a:t>Otherwise no changes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Consider the timing of the sale of assets</a:t>
            </a:r>
          </a:p>
          <a:p>
            <a:pPr marL="180975" indent="-180975">
              <a:buFont typeface="Arial" panose="020B0604020202020204" pitchFamily="34" charset="0"/>
              <a:buChar char="•"/>
            </a:pPr>
            <a:r>
              <a:rPr lang="en-GB" dirty="0"/>
              <a:t>Review the value of your estate</a:t>
            </a:r>
          </a:p>
          <a:p>
            <a:pPr marL="180975" indent="-180975">
              <a:buFont typeface="Arial" panose="020B0604020202020204" pitchFamily="34" charset="0"/>
              <a:buChar char="•"/>
            </a:pPr>
            <a:r>
              <a:rPr lang="en-GB" dirty="0"/>
              <a:t>Make sure your wills are up to date.</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2031325"/>
          </a:xfrm>
          <a:prstGeom prst="rect">
            <a:avLst/>
          </a:prstGeom>
          <a:noFill/>
        </p:spPr>
        <p:txBody>
          <a:bodyPr wrap="square" rtlCol="0">
            <a:spAutoFit/>
          </a:bodyPr>
          <a:lstStyle/>
          <a:p>
            <a:pPr marL="180975" indent="-180975">
              <a:buFont typeface="Arial" panose="020B0604020202020204" pitchFamily="34" charset="0"/>
              <a:buChar char="•"/>
            </a:pPr>
            <a:r>
              <a:rPr lang="en-GB" dirty="0"/>
              <a:t>We can help with the calculation of your IHT exposure and estate planning.</a:t>
            </a:r>
          </a:p>
          <a:p>
            <a:pPr marL="180975" indent="-180975">
              <a:buFont typeface="Arial" panose="020B0604020202020204" pitchFamily="34" charset="0"/>
              <a:buChar char="•"/>
            </a:pPr>
            <a:r>
              <a:rPr lang="en-GB" dirty="0"/>
              <a:t>Calculate any inherent capital gains to plan the sale or transfer of assets</a:t>
            </a:r>
          </a:p>
          <a:p>
            <a:pPr marL="180975" indent="-180975">
              <a:buFont typeface="Arial" panose="020B0604020202020204" pitchFamily="34" charset="0"/>
              <a:buChar char="•"/>
            </a:pPr>
            <a:r>
              <a:rPr lang="en-GB" dirty="0"/>
              <a:t>Liaise with your lawyer on will planning. </a:t>
            </a:r>
          </a:p>
        </p:txBody>
      </p:sp>
      <p:sp>
        <p:nvSpPr>
          <p:cNvPr id="12" name="TextBox 11">
            <a:extLst>
              <a:ext uri="{FF2B5EF4-FFF2-40B4-BE49-F238E27FC236}">
                <a16:creationId xmlns:a16="http://schemas.microsoft.com/office/drawing/2014/main" id="{F484E42A-19CA-4D61-A23A-09A4C1595048}"/>
              </a:ext>
            </a:extLst>
          </p:cNvPr>
          <p:cNvSpPr txBox="1"/>
          <p:nvPr/>
        </p:nvSpPr>
        <p:spPr>
          <a:xfrm>
            <a:off x="348841" y="3542617"/>
            <a:ext cx="8472606" cy="369332"/>
          </a:xfrm>
          <a:prstGeom prst="rect">
            <a:avLst/>
          </a:prstGeom>
          <a:noFill/>
        </p:spPr>
        <p:txBody>
          <a:bodyPr wrap="square" rtlCol="0">
            <a:spAutoFit/>
          </a:bodyPr>
          <a:lstStyle/>
          <a:p>
            <a:pPr marL="180975" indent="-180975">
              <a:buFont typeface="Arial" panose="020B0604020202020204" pitchFamily="34" charset="0"/>
              <a:buChar char="•"/>
            </a:pPr>
            <a:r>
              <a:rPr lang="en-GB" dirty="0"/>
              <a:t>Those with capital assets – property, businesses, investment portfolios.</a:t>
            </a:r>
          </a:p>
        </p:txBody>
      </p:sp>
    </p:spTree>
    <p:extLst>
      <p:ext uri="{BB962C8B-B14F-4D97-AF65-F5344CB8AC3E}">
        <p14:creationId xmlns:p14="http://schemas.microsoft.com/office/powerpoint/2010/main" val="792216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Separation and divorce</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Extension to the no gain/no loss rule on the transfer of assets</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Separating and divorcing couples after 6 April 2023</a:t>
            </a:r>
          </a:p>
          <a:p>
            <a:pPr marL="180975" indent="-180975">
              <a:buFont typeface="Arial" panose="020B0604020202020204" pitchFamily="34" charset="0"/>
              <a:buChar char="•"/>
            </a:pPr>
            <a:r>
              <a:rPr lang="en-GB" dirty="0"/>
              <a:t>Solicitors advising these couples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Speak to you lawyer – these changes give you more time so use it if necessary.</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477328"/>
          </a:xfrm>
          <a:prstGeom prst="rect">
            <a:avLst/>
          </a:prstGeom>
          <a:noFill/>
        </p:spPr>
        <p:txBody>
          <a:bodyPr wrap="square" rtlCol="0">
            <a:spAutoFit/>
          </a:bodyPr>
          <a:lstStyle/>
          <a:p>
            <a:pPr marL="180975" indent="-180975">
              <a:buFont typeface="Arial" panose="020B0604020202020204" pitchFamily="34" charset="0"/>
              <a:buChar char="•"/>
            </a:pPr>
            <a:r>
              <a:rPr lang="en-GB" dirty="0"/>
              <a:t>We can help calculate the gains on the transfer of assets within a settlement either in support of your legal team, or as a jointly appointed expert.</a:t>
            </a:r>
          </a:p>
        </p:txBody>
      </p:sp>
    </p:spTree>
    <p:extLst>
      <p:ext uri="{BB962C8B-B14F-4D97-AF65-F5344CB8AC3E}">
        <p14:creationId xmlns:p14="http://schemas.microsoft.com/office/powerpoint/2010/main" val="316453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Pensions and investments</a:t>
            </a:r>
          </a:p>
        </p:txBody>
      </p:sp>
      <p:sp>
        <p:nvSpPr>
          <p:cNvPr id="4" name="TextBox 3">
            <a:extLst>
              <a:ext uri="{FF2B5EF4-FFF2-40B4-BE49-F238E27FC236}">
                <a16:creationId xmlns:a16="http://schemas.microsoft.com/office/drawing/2014/main" id="{41B64149-D82A-4EBA-B9FE-7A69ADFD234D}"/>
              </a:ext>
            </a:extLst>
          </p:cNvPr>
          <p:cNvSpPr txBox="1"/>
          <p:nvPr/>
        </p:nvSpPr>
        <p:spPr>
          <a:xfrm>
            <a:off x="382144" y="1581046"/>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000" y="3020025"/>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196638"/>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77524" y="4196638"/>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027446"/>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Increase in annual allowance from £40,000 to £60,000</a:t>
            </a:r>
          </a:p>
          <a:p>
            <a:pPr marL="180975" indent="-180975">
              <a:buFont typeface="Arial" panose="020B0604020202020204" pitchFamily="34" charset="0"/>
              <a:buChar char="•"/>
            </a:pPr>
            <a:r>
              <a:rPr lang="en-GB" dirty="0"/>
              <a:t>Abolishment of lifetime allowance.</a:t>
            </a:r>
          </a:p>
          <a:p>
            <a:pPr marL="180975" indent="-180975">
              <a:buFont typeface="Arial" panose="020B0604020202020204" pitchFamily="34" charset="0"/>
              <a:buChar char="•"/>
            </a:pPr>
            <a:r>
              <a:rPr lang="en-GB" dirty="0"/>
              <a:t>Higher interest rates</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458607"/>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Clients with pensions or the ability to contribute larger sums to a pension.</a:t>
            </a:r>
          </a:p>
          <a:p>
            <a:pPr marL="180975" indent="-180975">
              <a:buFont typeface="Arial" panose="020B0604020202020204" pitchFamily="34" charset="0"/>
              <a:buChar char="•"/>
            </a:pPr>
            <a:r>
              <a:rPr lang="en-GB" dirty="0"/>
              <a:t>Those with cash savings.</a:t>
            </a:r>
          </a:p>
        </p:txBody>
      </p:sp>
      <p:sp>
        <p:nvSpPr>
          <p:cNvPr id="10" name="TextBox 9">
            <a:extLst>
              <a:ext uri="{FF2B5EF4-FFF2-40B4-BE49-F238E27FC236}">
                <a16:creationId xmlns:a16="http://schemas.microsoft.com/office/drawing/2014/main" id="{F3A5E800-8972-4C7B-8F8C-152C7654F695}"/>
              </a:ext>
            </a:extLst>
          </p:cNvPr>
          <p:cNvSpPr txBox="1"/>
          <p:nvPr/>
        </p:nvSpPr>
        <p:spPr>
          <a:xfrm>
            <a:off x="405514" y="4612769"/>
            <a:ext cx="4097475" cy="646331"/>
          </a:xfrm>
          <a:prstGeom prst="rect">
            <a:avLst/>
          </a:prstGeom>
          <a:noFill/>
        </p:spPr>
        <p:txBody>
          <a:bodyPr wrap="square" rtlCol="0">
            <a:spAutoFit/>
          </a:bodyPr>
          <a:lstStyle/>
          <a:p>
            <a:pPr marL="180975" indent="-180975">
              <a:buFont typeface="Arial" panose="020B0604020202020204" pitchFamily="34" charset="0"/>
              <a:buChar char="•"/>
            </a:pPr>
            <a:r>
              <a:rPr lang="en-GB" dirty="0"/>
              <a:t>Speak to your pensions advisor.</a:t>
            </a:r>
          </a:p>
          <a:p>
            <a:pPr marL="180975" indent="-180975">
              <a:buFont typeface="Arial" panose="020B0604020202020204" pitchFamily="34" charset="0"/>
              <a:buChar char="•"/>
            </a:pPr>
            <a:r>
              <a:rPr lang="en-GB" dirty="0"/>
              <a:t>Check your interest rates.</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544252"/>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Help with tax returns and self assessment</a:t>
            </a:r>
          </a:p>
          <a:p>
            <a:pPr marL="180975" indent="-180975">
              <a:buFont typeface="Arial" panose="020B0604020202020204" pitchFamily="34" charset="0"/>
              <a:buChar char="•"/>
            </a:pPr>
            <a:r>
              <a:rPr lang="en-GB" dirty="0"/>
              <a:t>Help with financial planning</a:t>
            </a:r>
          </a:p>
        </p:txBody>
      </p:sp>
    </p:spTree>
    <p:extLst>
      <p:ext uri="{BB962C8B-B14F-4D97-AF65-F5344CB8AC3E}">
        <p14:creationId xmlns:p14="http://schemas.microsoft.com/office/powerpoint/2010/main" val="322433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2001-FEFA-454A-B55F-8A805FAE9241}"/>
              </a:ext>
            </a:extLst>
          </p:cNvPr>
          <p:cNvSpPr>
            <a:spLocks noGrp="1"/>
          </p:cNvSpPr>
          <p:nvPr>
            <p:ph type="title"/>
          </p:nvPr>
        </p:nvSpPr>
        <p:spPr/>
        <p:txBody>
          <a:bodyPr/>
          <a:lstStyle/>
          <a:p>
            <a:r>
              <a:rPr lang="en-GB" dirty="0"/>
              <a:t>About Crowe UK</a:t>
            </a:r>
          </a:p>
        </p:txBody>
      </p:sp>
      <p:pic>
        <p:nvPicPr>
          <p:cNvPr id="4" name="Picture 3">
            <a:extLst>
              <a:ext uri="{FF2B5EF4-FFF2-40B4-BE49-F238E27FC236}">
                <a16:creationId xmlns:a16="http://schemas.microsoft.com/office/drawing/2014/main" id="{4D71B53C-3B02-4358-9651-3D859F0756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5000" y="1823269"/>
            <a:ext cx="7669456" cy="3776354"/>
          </a:xfrm>
          <a:prstGeom prst="rect">
            <a:avLst/>
          </a:prstGeom>
        </p:spPr>
      </p:pic>
    </p:spTree>
    <p:extLst>
      <p:ext uri="{BB962C8B-B14F-4D97-AF65-F5344CB8AC3E}">
        <p14:creationId xmlns:p14="http://schemas.microsoft.com/office/powerpoint/2010/main" val="1047266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5946-DEFE-430E-8F60-7F9EDCA148D0}"/>
              </a:ext>
            </a:extLst>
          </p:cNvPr>
          <p:cNvSpPr>
            <a:spLocks noGrp="1"/>
          </p:cNvSpPr>
          <p:nvPr>
            <p:ph type="title"/>
          </p:nvPr>
        </p:nvSpPr>
        <p:spPr/>
        <p:txBody>
          <a:bodyPr/>
          <a:lstStyle/>
          <a:p>
            <a:r>
              <a:rPr lang="en-GB" dirty="0"/>
              <a:t>Takeaways</a:t>
            </a:r>
          </a:p>
        </p:txBody>
      </p:sp>
      <p:sp>
        <p:nvSpPr>
          <p:cNvPr id="3" name="Text Placeholder 2">
            <a:extLst>
              <a:ext uri="{FF2B5EF4-FFF2-40B4-BE49-F238E27FC236}">
                <a16:creationId xmlns:a16="http://schemas.microsoft.com/office/drawing/2014/main" id="{88CD395C-3FD5-4236-9D1F-F99A99476122}"/>
              </a:ext>
            </a:extLst>
          </p:cNvPr>
          <p:cNvSpPr>
            <a:spLocks noGrp="1"/>
          </p:cNvSpPr>
          <p:nvPr>
            <p:ph type="body" sz="quarter" idx="10"/>
          </p:nvPr>
        </p:nvSpPr>
        <p:spPr/>
        <p:txBody>
          <a:bodyPr/>
          <a:lstStyle/>
          <a:p>
            <a:r>
              <a:rPr lang="en-GB" dirty="0"/>
              <a:t>Crunch the numbers – think about your personal budget and investments</a:t>
            </a:r>
          </a:p>
          <a:p>
            <a:r>
              <a:rPr lang="en-GB" dirty="0"/>
              <a:t>Remuneration planning – dividends may not be the right way so consider alternatives.</a:t>
            </a:r>
          </a:p>
          <a:p>
            <a:r>
              <a:rPr lang="en-GB" dirty="0"/>
              <a:t>Review your estate – inflation has meant that values have increased so it may be time to do some planning</a:t>
            </a:r>
          </a:p>
          <a:p>
            <a:endParaRPr lang="en-GB" dirty="0"/>
          </a:p>
        </p:txBody>
      </p:sp>
    </p:spTree>
    <p:extLst>
      <p:ext uri="{BB962C8B-B14F-4D97-AF65-F5344CB8AC3E}">
        <p14:creationId xmlns:p14="http://schemas.microsoft.com/office/powerpoint/2010/main" val="3240371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9410D2-CF9E-4F1C-B6A9-F67EC85E2679}"/>
              </a:ext>
            </a:extLst>
          </p:cNvPr>
          <p:cNvSpPr>
            <a:spLocks noGrp="1"/>
          </p:cNvSpPr>
          <p:nvPr>
            <p:ph type="body" sz="quarter" idx="11"/>
          </p:nvPr>
        </p:nvSpPr>
        <p:spPr/>
        <p:txBody>
          <a:bodyPr/>
          <a:lstStyle/>
          <a:p>
            <a:pPr algn="l"/>
            <a:r>
              <a:rPr lang="en-GB" dirty="0"/>
              <a:t>Financial Planning</a:t>
            </a:r>
            <a:br>
              <a:rPr lang="en-GB" sz="4400" dirty="0"/>
            </a:br>
            <a:endParaRPr lang="en-GB" sz="4400" dirty="0"/>
          </a:p>
          <a:p>
            <a:pPr algn="l"/>
            <a:r>
              <a:rPr lang="en-GB" sz="4000" dirty="0"/>
              <a:t>Richard Dean, </a:t>
            </a:r>
            <a:br>
              <a:rPr lang="en-GB" sz="4000" dirty="0"/>
            </a:br>
            <a:r>
              <a:rPr lang="en-GB" sz="4000" dirty="0"/>
              <a:t>Director, </a:t>
            </a:r>
            <a:br>
              <a:rPr lang="en-GB" sz="4000" dirty="0"/>
            </a:br>
            <a:r>
              <a:rPr lang="en-GB" sz="4000" dirty="0"/>
              <a:t>Financial Planning</a:t>
            </a:r>
            <a:endParaRPr lang="en-GB" sz="4400" dirty="0"/>
          </a:p>
        </p:txBody>
      </p:sp>
      <p:pic>
        <p:nvPicPr>
          <p:cNvPr id="4" name="Picture 3">
            <a:extLst>
              <a:ext uri="{FF2B5EF4-FFF2-40B4-BE49-F238E27FC236}">
                <a16:creationId xmlns:a16="http://schemas.microsoft.com/office/drawing/2014/main" id="{21CADB0F-FDCC-4499-A922-60DC194BDC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8979" y="2800209"/>
            <a:ext cx="2263996" cy="2263996"/>
          </a:xfrm>
          <a:prstGeom prst="rect">
            <a:avLst/>
          </a:prstGeom>
        </p:spPr>
      </p:pic>
    </p:spTree>
    <p:extLst>
      <p:ext uri="{BB962C8B-B14F-4D97-AF65-F5344CB8AC3E}">
        <p14:creationId xmlns:p14="http://schemas.microsoft.com/office/powerpoint/2010/main" val="259833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Annual allowance</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Increased from £40,000 per year to £60,000 per year</a:t>
            </a:r>
          </a:p>
          <a:p>
            <a:pPr marL="180975" indent="-180975">
              <a:buFont typeface="Arial" panose="020B0604020202020204" pitchFamily="34" charset="0"/>
              <a:buChar char="•"/>
            </a:pPr>
            <a:r>
              <a:rPr lang="en-GB" dirty="0"/>
              <a:t>First increase in annual allowance since 2010</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Pension savers</a:t>
            </a:r>
          </a:p>
          <a:p>
            <a:pPr marL="180975" indent="-180975">
              <a:buFont typeface="Arial" panose="020B0604020202020204" pitchFamily="34" charset="0"/>
              <a:buChar char="•"/>
            </a:pPr>
            <a:r>
              <a:rPr lang="en-GB" dirty="0"/>
              <a:t>Mid tier to high earners</a:t>
            </a:r>
          </a:p>
          <a:p>
            <a:pPr marL="180975" indent="-180975">
              <a:buFont typeface="Arial" panose="020B0604020202020204" pitchFamily="34" charset="0"/>
              <a:buChar char="•"/>
            </a:pPr>
            <a:endParaRPr lang="en-GB" dirty="0"/>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Consider increasing pension funding</a:t>
            </a:r>
          </a:p>
          <a:p>
            <a:pPr marL="180975" indent="-180975">
              <a:buFont typeface="Arial" panose="020B0604020202020204" pitchFamily="34" charset="0"/>
              <a:buChar char="•"/>
            </a:pPr>
            <a:r>
              <a:rPr lang="en-GB" dirty="0"/>
              <a:t>Ensure using carry forward allowances</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Calculating unused allowances</a:t>
            </a:r>
          </a:p>
          <a:p>
            <a:pPr marL="180975" indent="-180975">
              <a:buFont typeface="Arial" panose="020B0604020202020204" pitchFamily="34" charset="0"/>
              <a:buChar char="•"/>
            </a:pPr>
            <a:r>
              <a:rPr lang="en-GB" dirty="0"/>
              <a:t>Long term funding strategy</a:t>
            </a:r>
          </a:p>
          <a:p>
            <a:pPr marL="180975" indent="-180975">
              <a:buFont typeface="Arial" panose="020B0604020202020204" pitchFamily="34" charset="0"/>
              <a:buChar char="•"/>
            </a:pPr>
            <a:r>
              <a:rPr lang="en-GB" dirty="0"/>
              <a:t>Cashflow modelling</a:t>
            </a:r>
          </a:p>
        </p:txBody>
      </p:sp>
    </p:spTree>
    <p:extLst>
      <p:ext uri="{BB962C8B-B14F-4D97-AF65-F5344CB8AC3E}">
        <p14:creationId xmlns:p14="http://schemas.microsoft.com/office/powerpoint/2010/main" val="3073388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Money purchase annual allowance</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Increased from £4,000 per year to £10,000 per year</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Workers who have already accessed their pension benefits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646331"/>
          </a:xfrm>
          <a:prstGeom prst="rect">
            <a:avLst/>
          </a:prstGeom>
          <a:noFill/>
        </p:spPr>
        <p:txBody>
          <a:bodyPr wrap="square" rtlCol="0">
            <a:spAutoFit/>
          </a:bodyPr>
          <a:lstStyle/>
          <a:p>
            <a:pPr marL="180975" indent="-180975">
              <a:buFont typeface="Arial" panose="020B0604020202020204" pitchFamily="34" charset="0"/>
              <a:buChar char="•"/>
            </a:pPr>
            <a:r>
              <a:rPr lang="en-GB" dirty="0"/>
              <a:t>Consider potential benefit of additional pension funding</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Calculating unused allowances</a:t>
            </a:r>
          </a:p>
          <a:p>
            <a:pPr marL="180975" indent="-180975">
              <a:buFont typeface="Arial" panose="020B0604020202020204" pitchFamily="34" charset="0"/>
              <a:buChar char="•"/>
            </a:pPr>
            <a:r>
              <a:rPr lang="en-GB" dirty="0"/>
              <a:t>Long term funding strategy</a:t>
            </a:r>
          </a:p>
          <a:p>
            <a:pPr marL="180975" indent="-180975">
              <a:buFont typeface="Arial" panose="020B0604020202020204" pitchFamily="34" charset="0"/>
              <a:buChar char="•"/>
            </a:pPr>
            <a:r>
              <a:rPr lang="en-GB" dirty="0"/>
              <a:t>Cashflow modelling</a:t>
            </a:r>
          </a:p>
        </p:txBody>
      </p:sp>
    </p:spTree>
    <p:extLst>
      <p:ext uri="{BB962C8B-B14F-4D97-AF65-F5344CB8AC3E}">
        <p14:creationId xmlns:p14="http://schemas.microsoft.com/office/powerpoint/2010/main" val="2510634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Tapered annual allowance </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Increasing from £4,000 to £10,000</a:t>
            </a:r>
          </a:p>
          <a:p>
            <a:pPr marL="180975" indent="-180975">
              <a:buFont typeface="Arial" panose="020B0604020202020204" pitchFamily="34" charset="0"/>
              <a:buChar char="•"/>
            </a:pPr>
            <a:r>
              <a:rPr lang="en-GB" dirty="0"/>
              <a:t>Adjusted income test starts at £260,000 (increased from £240,000)</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High earners</a:t>
            </a:r>
          </a:p>
          <a:p>
            <a:pPr marL="180975" indent="-180975">
              <a:buFont typeface="Arial" panose="020B0604020202020204" pitchFamily="34" charset="0"/>
              <a:buChar char="•"/>
            </a:pPr>
            <a:r>
              <a:rPr lang="en-GB" dirty="0"/>
              <a:t>Those with multiple income streams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646331"/>
          </a:xfrm>
          <a:prstGeom prst="rect">
            <a:avLst/>
          </a:prstGeom>
          <a:noFill/>
        </p:spPr>
        <p:txBody>
          <a:bodyPr wrap="square" rtlCol="0">
            <a:spAutoFit/>
          </a:bodyPr>
          <a:lstStyle/>
          <a:p>
            <a:pPr marL="180975" indent="-180975">
              <a:buFont typeface="Arial" panose="020B0604020202020204" pitchFamily="34" charset="0"/>
              <a:buChar char="•"/>
            </a:pPr>
            <a:r>
              <a:rPr lang="en-GB" dirty="0"/>
              <a:t>Consider potential benefit of additional pension funding</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Calculating unused allowances</a:t>
            </a:r>
          </a:p>
          <a:p>
            <a:pPr marL="180975" indent="-180975">
              <a:buFont typeface="Arial" panose="020B0604020202020204" pitchFamily="34" charset="0"/>
              <a:buChar char="•"/>
            </a:pPr>
            <a:r>
              <a:rPr lang="en-GB" dirty="0"/>
              <a:t>Long term funding strategy</a:t>
            </a:r>
          </a:p>
          <a:p>
            <a:pPr marL="180975" indent="-180975">
              <a:buFont typeface="Arial" panose="020B0604020202020204" pitchFamily="34" charset="0"/>
              <a:buChar char="•"/>
            </a:pPr>
            <a:r>
              <a:rPr lang="en-GB" dirty="0"/>
              <a:t>Cashflow modelling</a:t>
            </a:r>
          </a:p>
        </p:txBody>
      </p:sp>
    </p:spTree>
    <p:extLst>
      <p:ext uri="{BB962C8B-B14F-4D97-AF65-F5344CB8AC3E}">
        <p14:creationId xmlns:p14="http://schemas.microsoft.com/office/powerpoint/2010/main" val="748001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Lifetime allowance</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3125631"/>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433967"/>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433967"/>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The lifetime allowance will be abolished from 6 April 2024</a:t>
            </a:r>
          </a:p>
          <a:p>
            <a:pPr marL="180975" indent="-180975">
              <a:buFont typeface="Arial" panose="020B0604020202020204" pitchFamily="34" charset="0"/>
              <a:buChar char="•"/>
            </a:pPr>
            <a:r>
              <a:rPr lang="en-GB" dirty="0"/>
              <a:t>The lifetime allowance charge will be zero from 6 April 2023</a:t>
            </a:r>
          </a:p>
          <a:p>
            <a:pPr marL="180975" indent="-180975">
              <a:buFont typeface="Arial" panose="020B0604020202020204" pitchFamily="34" charset="0"/>
              <a:buChar char="•"/>
            </a:pPr>
            <a:r>
              <a:rPr lang="en-GB" dirty="0"/>
              <a:t>Maximum PCLS is £268,275 (25% of current LTA, £1,073,100)</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494963"/>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People with substantial accumulated pension savings (either DC or DB, or both)</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803299"/>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Consider the benefits of fully crystallising to avoid the charge</a:t>
            </a:r>
          </a:p>
          <a:p>
            <a:pPr marL="180975" indent="-180975">
              <a:buFont typeface="Arial" panose="020B0604020202020204" pitchFamily="34" charset="0"/>
              <a:buChar char="•"/>
            </a:pPr>
            <a:r>
              <a:rPr lang="en-GB" dirty="0"/>
              <a:t>Consider additional pension savings, even if in excess of the current LTA</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803299"/>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Detailing retirement income options</a:t>
            </a:r>
          </a:p>
          <a:p>
            <a:pPr marL="180975" indent="-180975">
              <a:buFont typeface="Arial" panose="020B0604020202020204" pitchFamily="34" charset="0"/>
              <a:buChar char="•"/>
            </a:pPr>
            <a:r>
              <a:rPr lang="en-GB" dirty="0"/>
              <a:t>Long term income planning</a:t>
            </a:r>
          </a:p>
          <a:p>
            <a:pPr marL="180975" indent="-180975">
              <a:buFont typeface="Arial" panose="020B0604020202020204" pitchFamily="34" charset="0"/>
              <a:buChar char="•"/>
            </a:pPr>
            <a:r>
              <a:rPr lang="en-GB" dirty="0"/>
              <a:t>Cashflow modelling</a:t>
            </a:r>
          </a:p>
          <a:p>
            <a:endParaRPr lang="en-GB" dirty="0"/>
          </a:p>
        </p:txBody>
      </p:sp>
    </p:spTree>
    <p:extLst>
      <p:ext uri="{BB962C8B-B14F-4D97-AF65-F5344CB8AC3E}">
        <p14:creationId xmlns:p14="http://schemas.microsoft.com/office/powerpoint/2010/main" val="2264210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Fixed protection</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All pension protection models are still valid</a:t>
            </a:r>
          </a:p>
          <a:p>
            <a:pPr marL="180975" indent="-180975">
              <a:buFont typeface="Arial" panose="020B0604020202020204" pitchFamily="34" charset="0"/>
              <a:buChar char="•"/>
            </a:pPr>
            <a:r>
              <a:rPr lang="en-GB" dirty="0"/>
              <a:t>Higher pension commencement lump sums are still valid</a:t>
            </a:r>
          </a:p>
          <a:p>
            <a:endParaRPr lang="en-GB" dirty="0"/>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People who have taken out any form of pension protection since 2006</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Consider the benefits of additional funding vs the protection already in place</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Formal assessment of the pros and cons of additional pension funding</a:t>
            </a:r>
          </a:p>
          <a:p>
            <a:pPr marL="180975" indent="-180975">
              <a:buFont typeface="Arial" panose="020B0604020202020204" pitchFamily="34" charset="0"/>
              <a:buChar char="•"/>
            </a:pPr>
            <a:r>
              <a:rPr lang="en-GB" dirty="0"/>
              <a:t>Cashflow modelling</a:t>
            </a:r>
          </a:p>
        </p:txBody>
      </p:sp>
    </p:spTree>
    <p:extLst>
      <p:ext uri="{BB962C8B-B14F-4D97-AF65-F5344CB8AC3E}">
        <p14:creationId xmlns:p14="http://schemas.microsoft.com/office/powerpoint/2010/main" val="3770741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Interaction between pensions and inheritance tax</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No changes yet!</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Individuals who are not reliant on their pension savings to fund retirement income</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646331"/>
          </a:xfrm>
          <a:prstGeom prst="rect">
            <a:avLst/>
          </a:prstGeom>
          <a:noFill/>
        </p:spPr>
        <p:txBody>
          <a:bodyPr wrap="square" rtlCol="0">
            <a:spAutoFit/>
          </a:bodyPr>
          <a:lstStyle/>
          <a:p>
            <a:pPr marL="180975" indent="-180975">
              <a:buFont typeface="Arial" panose="020B0604020202020204" pitchFamily="34" charset="0"/>
              <a:buChar char="•"/>
            </a:pPr>
            <a:r>
              <a:rPr lang="en-GB" dirty="0"/>
              <a:t>Work out where best to source income in retirement</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923330"/>
          </a:xfrm>
          <a:prstGeom prst="rect">
            <a:avLst/>
          </a:prstGeom>
          <a:noFill/>
        </p:spPr>
        <p:txBody>
          <a:bodyPr wrap="square" rtlCol="0">
            <a:spAutoFit/>
          </a:bodyPr>
          <a:lstStyle/>
          <a:p>
            <a:pPr marL="180975" indent="-180975">
              <a:buFont typeface="Arial" panose="020B0604020202020204" pitchFamily="34" charset="0"/>
              <a:buChar char="•"/>
            </a:pPr>
            <a:r>
              <a:rPr lang="en-GB" dirty="0"/>
              <a:t>Holistic financial planning</a:t>
            </a:r>
          </a:p>
          <a:p>
            <a:pPr marL="180975" indent="-180975">
              <a:buFont typeface="Arial" panose="020B0604020202020204" pitchFamily="34" charset="0"/>
              <a:buChar char="•"/>
            </a:pPr>
            <a:r>
              <a:rPr lang="en-GB" dirty="0"/>
              <a:t>Tax efficient income modelling</a:t>
            </a:r>
          </a:p>
          <a:p>
            <a:pPr marL="180975" indent="-180975">
              <a:buFont typeface="Arial" panose="020B0604020202020204" pitchFamily="34" charset="0"/>
              <a:buChar char="•"/>
            </a:pPr>
            <a:r>
              <a:rPr lang="en-GB" dirty="0"/>
              <a:t>Cashflow modelling</a:t>
            </a:r>
          </a:p>
        </p:txBody>
      </p:sp>
    </p:spTree>
    <p:extLst>
      <p:ext uri="{BB962C8B-B14F-4D97-AF65-F5344CB8AC3E}">
        <p14:creationId xmlns:p14="http://schemas.microsoft.com/office/powerpoint/2010/main" val="1015489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A9BB-244B-4CC0-9604-BACBEDA268B6}"/>
              </a:ext>
            </a:extLst>
          </p:cNvPr>
          <p:cNvSpPr>
            <a:spLocks noGrp="1"/>
          </p:cNvSpPr>
          <p:nvPr>
            <p:ph type="title"/>
          </p:nvPr>
        </p:nvSpPr>
        <p:spPr/>
        <p:txBody>
          <a:bodyPr/>
          <a:lstStyle/>
          <a:p>
            <a:r>
              <a:rPr lang="en-GB" dirty="0"/>
              <a:t>Questions we have been asked</a:t>
            </a:r>
          </a:p>
        </p:txBody>
      </p:sp>
      <p:sp>
        <p:nvSpPr>
          <p:cNvPr id="3" name="Text Placeholder 2">
            <a:extLst>
              <a:ext uri="{FF2B5EF4-FFF2-40B4-BE49-F238E27FC236}">
                <a16:creationId xmlns:a16="http://schemas.microsoft.com/office/drawing/2014/main" id="{9C561D7C-AC40-443D-B549-8A6918E187A7}"/>
              </a:ext>
            </a:extLst>
          </p:cNvPr>
          <p:cNvSpPr>
            <a:spLocks noGrp="1"/>
          </p:cNvSpPr>
          <p:nvPr>
            <p:ph type="body" sz="quarter" idx="10"/>
          </p:nvPr>
        </p:nvSpPr>
        <p:spPr/>
        <p:txBody>
          <a:bodyPr/>
          <a:lstStyle/>
          <a:p>
            <a:r>
              <a:rPr lang="en-GB" dirty="0"/>
              <a:t>“Should I restart saving into a pension?”</a:t>
            </a:r>
          </a:p>
          <a:p>
            <a:r>
              <a:rPr lang="en-GB" dirty="0"/>
              <a:t>“Should I crystallise all of my pensions immediately after 6 April?”</a:t>
            </a:r>
          </a:p>
          <a:p>
            <a:r>
              <a:rPr lang="en-GB" dirty="0"/>
              <a:t>“Should I maximise my lump sums?”</a:t>
            </a:r>
          </a:p>
          <a:p>
            <a:r>
              <a:rPr lang="en-GB" dirty="0"/>
              <a:t>“Are annuities good value now?”</a:t>
            </a:r>
          </a:p>
          <a:p>
            <a:endParaRPr lang="en-GB" dirty="0"/>
          </a:p>
        </p:txBody>
      </p:sp>
    </p:spTree>
    <p:extLst>
      <p:ext uri="{BB962C8B-B14F-4D97-AF65-F5344CB8AC3E}">
        <p14:creationId xmlns:p14="http://schemas.microsoft.com/office/powerpoint/2010/main" val="3910433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DF9A4-DFD9-45EA-80B2-6F0F31A5D9CA}"/>
              </a:ext>
            </a:extLst>
          </p:cNvPr>
          <p:cNvSpPr>
            <a:spLocks noGrp="1"/>
          </p:cNvSpPr>
          <p:nvPr>
            <p:ph type="title"/>
          </p:nvPr>
        </p:nvSpPr>
        <p:spPr/>
        <p:txBody>
          <a:bodyPr/>
          <a:lstStyle/>
          <a:p>
            <a:r>
              <a:rPr lang="en-GB" dirty="0"/>
              <a:t>Takeaways</a:t>
            </a:r>
          </a:p>
        </p:txBody>
      </p:sp>
      <p:sp>
        <p:nvSpPr>
          <p:cNvPr id="3" name="Text Placeholder 2">
            <a:extLst>
              <a:ext uri="{FF2B5EF4-FFF2-40B4-BE49-F238E27FC236}">
                <a16:creationId xmlns:a16="http://schemas.microsoft.com/office/drawing/2014/main" id="{465F60E6-2758-4B62-82DD-63AFB399DE83}"/>
              </a:ext>
            </a:extLst>
          </p:cNvPr>
          <p:cNvSpPr>
            <a:spLocks noGrp="1"/>
          </p:cNvSpPr>
          <p:nvPr>
            <p:ph type="body" sz="quarter" idx="10"/>
          </p:nvPr>
        </p:nvSpPr>
        <p:spPr/>
        <p:txBody>
          <a:bodyPr/>
          <a:lstStyle/>
          <a:p>
            <a:pPr marL="342900" indent="-342900">
              <a:buFont typeface="+mj-lt"/>
              <a:buAutoNum type="arabicPeriod"/>
            </a:pPr>
            <a:r>
              <a:rPr lang="en-GB" dirty="0"/>
              <a:t>Don’t rush</a:t>
            </a:r>
          </a:p>
          <a:p>
            <a:pPr marL="342900" indent="-342900">
              <a:buFont typeface="+mj-lt"/>
              <a:buAutoNum type="arabicPeriod"/>
            </a:pPr>
            <a:r>
              <a:rPr lang="en-GB" dirty="0"/>
              <a:t>Consider how you want your retirement to look</a:t>
            </a:r>
          </a:p>
          <a:p>
            <a:pPr marL="342900" indent="-342900">
              <a:buFont typeface="+mj-lt"/>
              <a:buAutoNum type="arabicPeriod"/>
            </a:pPr>
            <a:r>
              <a:rPr lang="en-GB" dirty="0"/>
              <a:t>Take formal advice</a:t>
            </a:r>
          </a:p>
        </p:txBody>
      </p:sp>
    </p:spTree>
    <p:extLst>
      <p:ext uri="{BB962C8B-B14F-4D97-AF65-F5344CB8AC3E}">
        <p14:creationId xmlns:p14="http://schemas.microsoft.com/office/powerpoint/2010/main" val="337659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4750-0E09-48A1-804C-D5A78C8FAB9C}"/>
              </a:ext>
            </a:extLst>
          </p:cNvPr>
          <p:cNvSpPr>
            <a:spLocks noGrp="1"/>
          </p:cNvSpPr>
          <p:nvPr>
            <p:ph type="title"/>
          </p:nvPr>
        </p:nvSpPr>
        <p:spPr/>
        <p:txBody>
          <a:bodyPr/>
          <a:lstStyle/>
          <a:p>
            <a:r>
              <a:rPr lang="en-US" dirty="0"/>
              <a:t>Today’s speakers and Agenda</a:t>
            </a:r>
          </a:p>
        </p:txBody>
      </p:sp>
      <p:sp>
        <p:nvSpPr>
          <p:cNvPr id="8" name="TextBox 7">
            <a:extLst>
              <a:ext uri="{FF2B5EF4-FFF2-40B4-BE49-F238E27FC236}">
                <a16:creationId xmlns:a16="http://schemas.microsoft.com/office/drawing/2014/main" id="{A98C3010-6D72-482E-B135-15C967781D20}"/>
              </a:ext>
            </a:extLst>
          </p:cNvPr>
          <p:cNvSpPr txBox="1"/>
          <p:nvPr/>
        </p:nvSpPr>
        <p:spPr>
          <a:xfrm>
            <a:off x="2302930" y="1825295"/>
            <a:ext cx="5328121" cy="877163"/>
          </a:xfrm>
          <a:prstGeom prst="rect">
            <a:avLst/>
          </a:prstGeom>
          <a:noFill/>
        </p:spPr>
        <p:txBody>
          <a:bodyPr wrap="square" lIns="0" tIns="0" rIns="0" bIns="0" rtlCol="0">
            <a:spAutoFit/>
          </a:bodyPr>
          <a:lstStyle/>
          <a:p>
            <a:r>
              <a:rPr lang="en-US" sz="1350" b="1" dirty="0"/>
              <a:t>Nick Latimer</a:t>
            </a:r>
          </a:p>
          <a:p>
            <a:r>
              <a:rPr lang="en-US" sz="1200" dirty="0"/>
              <a:t>Partner, Tax</a:t>
            </a:r>
          </a:p>
          <a:p>
            <a:r>
              <a:rPr lang="en-US" sz="1050" dirty="0"/>
              <a:t>+44 1242 234421</a:t>
            </a:r>
          </a:p>
          <a:p>
            <a:r>
              <a:rPr lang="en-US" sz="1050" dirty="0">
                <a:hlinkClick r:id="rId2"/>
              </a:rPr>
              <a:t>nick.latimer@crowe.co.uk</a:t>
            </a:r>
            <a:r>
              <a:rPr lang="en-US" sz="1050" dirty="0"/>
              <a:t> </a:t>
            </a:r>
          </a:p>
          <a:p>
            <a:endParaRPr lang="en-US" sz="1050" dirty="0"/>
          </a:p>
        </p:txBody>
      </p:sp>
      <p:pic>
        <p:nvPicPr>
          <p:cNvPr id="7" name="Picture 6">
            <a:extLst>
              <a:ext uri="{FF2B5EF4-FFF2-40B4-BE49-F238E27FC236}">
                <a16:creationId xmlns:a16="http://schemas.microsoft.com/office/drawing/2014/main" id="{4DE86735-6DE1-40C4-AF40-6324CD9FE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05000" y="1374293"/>
            <a:ext cx="1297965" cy="1594532"/>
          </a:xfrm>
          <a:prstGeom prst="rect">
            <a:avLst/>
          </a:prstGeom>
        </p:spPr>
      </p:pic>
      <p:pic>
        <p:nvPicPr>
          <p:cNvPr id="1026" name="Picture 2" descr="Phil Smithyes">
            <a:extLst>
              <a:ext uri="{FF2B5EF4-FFF2-40B4-BE49-F238E27FC236}">
                <a16:creationId xmlns:a16="http://schemas.microsoft.com/office/drawing/2014/main" id="{0FE42556-8CF9-4EF7-9887-2850A215DC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999" y="3233306"/>
            <a:ext cx="1297965" cy="129796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A07FD68-4B2B-4D23-A19A-37F35D0F6AFA}"/>
              </a:ext>
            </a:extLst>
          </p:cNvPr>
          <p:cNvSpPr txBox="1"/>
          <p:nvPr/>
        </p:nvSpPr>
        <p:spPr>
          <a:xfrm>
            <a:off x="2302930" y="3624628"/>
            <a:ext cx="5328121" cy="1061829"/>
          </a:xfrm>
          <a:prstGeom prst="rect">
            <a:avLst/>
          </a:prstGeom>
          <a:noFill/>
        </p:spPr>
        <p:txBody>
          <a:bodyPr wrap="square" lIns="0" tIns="0" rIns="0" bIns="0" rtlCol="0">
            <a:spAutoFit/>
          </a:bodyPr>
          <a:lstStyle/>
          <a:p>
            <a:r>
              <a:rPr lang="en-US" sz="1350" b="1" dirty="0"/>
              <a:t>Richard Dean</a:t>
            </a:r>
          </a:p>
          <a:p>
            <a:r>
              <a:rPr lang="en-US" sz="1200" dirty="0"/>
              <a:t>Director, Chartered Financial Planner</a:t>
            </a:r>
          </a:p>
          <a:p>
            <a:r>
              <a:rPr lang="en-US" sz="1200" dirty="0"/>
              <a:t>Crowe Financial Planning</a:t>
            </a:r>
          </a:p>
          <a:p>
            <a:r>
              <a:rPr lang="en-US" sz="1050" dirty="0"/>
              <a:t>+44 1242 234421</a:t>
            </a:r>
          </a:p>
          <a:p>
            <a:r>
              <a:rPr lang="en-US" sz="1050" dirty="0">
                <a:hlinkClick r:id="rId5"/>
              </a:rPr>
              <a:t>richard.dean@crowe.co.uk</a:t>
            </a:r>
            <a:endParaRPr lang="en-US" sz="1050" dirty="0"/>
          </a:p>
          <a:p>
            <a:endParaRPr lang="en-US" sz="1050" dirty="0"/>
          </a:p>
        </p:txBody>
      </p:sp>
      <p:graphicFrame>
        <p:nvGraphicFramePr>
          <p:cNvPr id="24" name="Content Placeholder 7">
            <a:extLst>
              <a:ext uri="{FF2B5EF4-FFF2-40B4-BE49-F238E27FC236}">
                <a16:creationId xmlns:a16="http://schemas.microsoft.com/office/drawing/2014/main" id="{0BD01DEE-C174-494D-B95F-C130A9096097}"/>
              </a:ext>
            </a:extLst>
          </p:cNvPr>
          <p:cNvGraphicFramePr>
            <a:graphicFrameLocks/>
          </p:cNvGraphicFramePr>
          <p:nvPr>
            <p:extLst>
              <p:ext uri="{D42A27DB-BD31-4B8C-83A1-F6EECF244321}">
                <p14:modId xmlns:p14="http://schemas.microsoft.com/office/powerpoint/2010/main" val="1022842218"/>
              </p:ext>
            </p:extLst>
          </p:nvPr>
        </p:nvGraphicFramePr>
        <p:xfrm>
          <a:off x="4966990" y="2626098"/>
          <a:ext cx="4043492" cy="2778170"/>
        </p:xfrm>
        <a:graphic>
          <a:graphicData uri="http://schemas.openxmlformats.org/drawingml/2006/table">
            <a:tbl>
              <a:tblPr firstRow="1" bandRow="1">
                <a:tableStyleId>{2D5ABB26-0587-4C30-8999-92F81FD0307C}</a:tableStyleId>
              </a:tblPr>
              <a:tblGrid>
                <a:gridCol w="648118">
                  <a:extLst>
                    <a:ext uri="{9D8B030D-6E8A-4147-A177-3AD203B41FA5}">
                      <a16:colId xmlns:a16="http://schemas.microsoft.com/office/drawing/2014/main" val="860222182"/>
                    </a:ext>
                  </a:extLst>
                </a:gridCol>
                <a:gridCol w="1966249">
                  <a:extLst>
                    <a:ext uri="{9D8B030D-6E8A-4147-A177-3AD203B41FA5}">
                      <a16:colId xmlns:a16="http://schemas.microsoft.com/office/drawing/2014/main" val="131963657"/>
                    </a:ext>
                  </a:extLst>
                </a:gridCol>
                <a:gridCol w="1429125">
                  <a:extLst>
                    <a:ext uri="{9D8B030D-6E8A-4147-A177-3AD203B41FA5}">
                      <a16:colId xmlns:a16="http://schemas.microsoft.com/office/drawing/2014/main" val="1555684720"/>
                    </a:ext>
                  </a:extLst>
                </a:gridCol>
              </a:tblGrid>
              <a:tr h="375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14:00</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Introductions</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lang="en-US" sz="1200" kern="1200" dirty="0">
                        <a:solidFill>
                          <a:schemeClr val="tx1"/>
                        </a:solidFill>
                        <a:latin typeface="+mn-lt"/>
                        <a:ea typeface="+mn-ea"/>
                        <a:cs typeface="+mn-cs"/>
                      </a:endParaRP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30365657"/>
                  </a:ext>
                </a:extLst>
              </a:tr>
              <a:tr h="375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14:10</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Updates for companies and businesses</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sz="1200" kern="1200" dirty="0">
                          <a:solidFill>
                            <a:schemeClr val="tx1"/>
                          </a:solidFill>
                          <a:latin typeface="+mn-lt"/>
                          <a:ea typeface="+mn-ea"/>
                          <a:cs typeface="+mn-cs"/>
                        </a:rPr>
                        <a:t>Nick</a:t>
                      </a: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17652671"/>
                  </a:ext>
                </a:extLst>
              </a:tr>
              <a:tr h="375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14:20</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Thoughts, and how do the changes impact you?</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sz="1200" kern="1200" dirty="0">
                          <a:solidFill>
                            <a:schemeClr val="tx1"/>
                          </a:solidFill>
                          <a:latin typeface="+mn-lt"/>
                          <a:ea typeface="+mn-ea"/>
                          <a:cs typeface="+mn-cs"/>
                        </a:rPr>
                        <a:t>Breakout</a:t>
                      </a: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70519408"/>
                  </a:ext>
                </a:extLst>
              </a:tr>
              <a:tr h="3987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14:30</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Updates for individuals and financial planning considerations</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sz="1200" kern="1200" dirty="0">
                          <a:solidFill>
                            <a:schemeClr val="tx1"/>
                          </a:solidFill>
                          <a:latin typeface="+mn-lt"/>
                          <a:ea typeface="+mn-ea"/>
                          <a:cs typeface="+mn-cs"/>
                        </a:rPr>
                        <a:t>Nick and Richard</a:t>
                      </a: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45939989"/>
                  </a:ext>
                </a:extLst>
              </a:tr>
              <a:tr h="375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14:45</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Thoughts, and how do the changes impact you?</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sz="1200" kern="1200" dirty="0">
                          <a:solidFill>
                            <a:schemeClr val="tx1"/>
                          </a:solidFill>
                          <a:latin typeface="+mn-lt"/>
                          <a:ea typeface="+mn-ea"/>
                          <a:cs typeface="+mn-cs"/>
                        </a:rPr>
                        <a:t>Breakout</a:t>
                      </a: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35989952"/>
                  </a:ext>
                </a:extLst>
              </a:tr>
              <a:tr h="375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14:55</a:t>
                      </a:r>
                    </a:p>
                  </a:txBody>
                  <a:tcPr marL="78122" marR="78122" marT="39061" marB="39061"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solidFill>
                  </a:tcPr>
                </a:tc>
                <a:tc>
                  <a:txBody>
                    <a:bodyPr/>
                    <a:lstStyle/>
                    <a:p>
                      <a:r>
                        <a:rPr lang="en-US" sz="1200" kern="1200" dirty="0">
                          <a:solidFill>
                            <a:schemeClr val="tx1"/>
                          </a:solidFill>
                          <a:latin typeface="+mn-lt"/>
                          <a:ea typeface="+mn-ea"/>
                          <a:cs typeface="+mn-cs"/>
                        </a:rPr>
                        <a:t>Wrap up, Q&amp;As</a:t>
                      </a:r>
                    </a:p>
                  </a:txBody>
                  <a:tcPr marL="78122" marR="78122" marT="39061" marB="39061" anchor="ctr">
                    <a:lnR w="31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lang="en-US" sz="1200" kern="1200" dirty="0">
                          <a:solidFill>
                            <a:schemeClr val="tx1"/>
                          </a:solidFill>
                          <a:latin typeface="+mn-lt"/>
                          <a:ea typeface="+mn-ea"/>
                          <a:cs typeface="+mn-cs"/>
                        </a:rPr>
                        <a:t>Chris, Nick and Richard</a:t>
                      </a:r>
                    </a:p>
                  </a:txBody>
                  <a:tcPr marL="78122" marR="78122" marT="39061" marB="3906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21634174"/>
                  </a:ext>
                </a:extLst>
              </a:tr>
            </a:tbl>
          </a:graphicData>
        </a:graphic>
      </p:graphicFrame>
      <p:pic>
        <p:nvPicPr>
          <p:cNvPr id="1028" name="Picture 4" descr="Chris Mould">
            <a:extLst>
              <a:ext uri="{FF2B5EF4-FFF2-40B4-BE49-F238E27FC236}">
                <a16:creationId xmlns:a16="http://schemas.microsoft.com/office/drawing/2014/main" id="{F2FD2BAF-70E2-450E-9C0D-EA80365E33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5000" y="5020332"/>
            <a:ext cx="1297966" cy="129796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801E2DAF-CFCD-42CE-8315-5D49EE43CC39}"/>
              </a:ext>
            </a:extLst>
          </p:cNvPr>
          <p:cNvSpPr txBox="1"/>
          <p:nvPr/>
        </p:nvSpPr>
        <p:spPr>
          <a:xfrm>
            <a:off x="2302930" y="5288497"/>
            <a:ext cx="5328121" cy="1038746"/>
          </a:xfrm>
          <a:prstGeom prst="rect">
            <a:avLst/>
          </a:prstGeom>
          <a:noFill/>
        </p:spPr>
        <p:txBody>
          <a:bodyPr wrap="square" lIns="0" tIns="0" rIns="0" bIns="0" rtlCol="0">
            <a:spAutoFit/>
          </a:bodyPr>
          <a:lstStyle/>
          <a:p>
            <a:r>
              <a:rPr lang="en-US" sz="1350" b="1" dirty="0"/>
              <a:t>Chris Mould</a:t>
            </a:r>
          </a:p>
          <a:p>
            <a:r>
              <a:rPr lang="en-US" sz="1200" dirty="0"/>
              <a:t>Partner, Audit</a:t>
            </a:r>
          </a:p>
          <a:p>
            <a:r>
              <a:rPr lang="en-US" sz="1050" dirty="0"/>
              <a:t>+44 1242 234421</a:t>
            </a:r>
          </a:p>
          <a:p>
            <a:r>
              <a:rPr lang="en-US" sz="1050" dirty="0">
                <a:hlinkClick r:id="rId7"/>
              </a:rPr>
              <a:t>chris.mould@crowe.co.uk</a:t>
            </a:r>
            <a:endParaRPr lang="en-US" sz="1050" dirty="0"/>
          </a:p>
          <a:p>
            <a:endParaRPr lang="en-US" sz="1050" dirty="0"/>
          </a:p>
          <a:p>
            <a:endParaRPr lang="en-US" sz="1050" dirty="0"/>
          </a:p>
        </p:txBody>
      </p:sp>
      <p:sp>
        <p:nvSpPr>
          <p:cNvPr id="26" name="TextBox 25">
            <a:extLst>
              <a:ext uri="{FF2B5EF4-FFF2-40B4-BE49-F238E27FC236}">
                <a16:creationId xmlns:a16="http://schemas.microsoft.com/office/drawing/2014/main" id="{E934C897-2B73-4DB3-95C0-A417FFB2B3D6}"/>
              </a:ext>
            </a:extLst>
          </p:cNvPr>
          <p:cNvSpPr txBox="1"/>
          <p:nvPr/>
        </p:nvSpPr>
        <p:spPr>
          <a:xfrm>
            <a:off x="4966990" y="2187516"/>
            <a:ext cx="5328121" cy="369332"/>
          </a:xfrm>
          <a:prstGeom prst="rect">
            <a:avLst/>
          </a:prstGeom>
          <a:noFill/>
        </p:spPr>
        <p:txBody>
          <a:bodyPr wrap="square" lIns="0" tIns="0" rIns="0" bIns="0" rtlCol="0">
            <a:spAutoFit/>
          </a:bodyPr>
          <a:lstStyle/>
          <a:p>
            <a:r>
              <a:rPr lang="en-US" sz="1350" b="1" u="sng" dirty="0"/>
              <a:t>Agenda</a:t>
            </a:r>
          </a:p>
          <a:p>
            <a:endParaRPr lang="en-US" sz="1050" dirty="0"/>
          </a:p>
        </p:txBody>
      </p:sp>
    </p:spTree>
    <p:extLst>
      <p:ext uri="{BB962C8B-B14F-4D97-AF65-F5344CB8AC3E}">
        <p14:creationId xmlns:p14="http://schemas.microsoft.com/office/powerpoint/2010/main" val="1078899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9ECF86-A229-4176-BFD0-AC462FC80C69}"/>
              </a:ext>
            </a:extLst>
          </p:cNvPr>
          <p:cNvSpPr>
            <a:spLocks noGrp="1"/>
          </p:cNvSpPr>
          <p:nvPr>
            <p:ph type="body" sz="quarter" idx="11"/>
          </p:nvPr>
        </p:nvSpPr>
        <p:spPr/>
        <p:txBody>
          <a:bodyPr/>
          <a:lstStyle/>
          <a:p>
            <a:pPr algn="l"/>
            <a:r>
              <a:rPr lang="en-GB" dirty="0"/>
              <a:t>Break</a:t>
            </a:r>
            <a:endParaRPr lang="en-GB" sz="1400" dirty="0"/>
          </a:p>
          <a:p>
            <a:pPr algn="l"/>
            <a:endParaRPr lang="en-GB" sz="4400" dirty="0"/>
          </a:p>
        </p:txBody>
      </p:sp>
    </p:spTree>
    <p:extLst>
      <p:ext uri="{BB962C8B-B14F-4D97-AF65-F5344CB8AC3E}">
        <p14:creationId xmlns:p14="http://schemas.microsoft.com/office/powerpoint/2010/main" val="3694016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9ECF86-A229-4176-BFD0-AC462FC80C69}"/>
              </a:ext>
            </a:extLst>
          </p:cNvPr>
          <p:cNvSpPr>
            <a:spLocks noGrp="1"/>
          </p:cNvSpPr>
          <p:nvPr>
            <p:ph type="body" sz="quarter" idx="11"/>
          </p:nvPr>
        </p:nvSpPr>
        <p:spPr/>
        <p:txBody>
          <a:bodyPr/>
          <a:lstStyle/>
          <a:p>
            <a:pPr algn="l"/>
            <a:r>
              <a:rPr lang="en-GB" dirty="0"/>
              <a:t>Q&amp;A / Close</a:t>
            </a:r>
            <a:endParaRPr lang="en-GB" sz="1400" dirty="0"/>
          </a:p>
          <a:p>
            <a:pPr algn="l"/>
            <a:endParaRPr lang="en-GB" sz="4400" dirty="0"/>
          </a:p>
        </p:txBody>
      </p:sp>
    </p:spTree>
    <p:extLst>
      <p:ext uri="{BB962C8B-B14F-4D97-AF65-F5344CB8AC3E}">
        <p14:creationId xmlns:p14="http://schemas.microsoft.com/office/powerpoint/2010/main" val="80517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E727D4-DD1F-AA48-901B-ACE85147AF24}"/>
              </a:ext>
            </a:extLst>
          </p:cNvPr>
          <p:cNvSpPr txBox="1"/>
          <p:nvPr/>
        </p:nvSpPr>
        <p:spPr>
          <a:xfrm>
            <a:off x="563174" y="2761368"/>
            <a:ext cx="7805705" cy="3416320"/>
          </a:xfrm>
          <a:prstGeom prst="rect">
            <a:avLst/>
          </a:prstGeom>
          <a:noFill/>
        </p:spPr>
        <p:txBody>
          <a:bodyPr wrap="square" rtlCol="0">
            <a:spAutoFit/>
          </a:bodyPr>
          <a:lstStyle/>
          <a:p>
            <a:r>
              <a:rPr lang="en-US" dirty="0"/>
              <a:t>Crowe U.K. LLP webinars are intended for informational and educational purposes and provide guiding information about audit, accounting, tax, consulting and other topics of interest. Our webinars are not intended to provide or substitute for professional advice with respect to any particular topic. You are responsible for your use of, and/or any reliance on, the information disseminated through the webinars, and/or responses to questions or the content of other webinar materials. The information imparted through our webinars, including all contents posted by the author(s) as well as comments posted by other participants, is provided for reference purposes only and is not intended, nor should it be used, as a substitute for professional advice or judgment or to provide accounting or legal advice with respect to particular circumstances.</a:t>
            </a:r>
          </a:p>
        </p:txBody>
      </p:sp>
    </p:spTree>
    <p:extLst>
      <p:ext uri="{BB962C8B-B14F-4D97-AF65-F5344CB8AC3E}">
        <p14:creationId xmlns:p14="http://schemas.microsoft.com/office/powerpoint/2010/main" val="3885604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98F03274-1D89-4B76-83F2-B9A75CF795CC}"/>
              </a:ext>
            </a:extLst>
          </p:cNvPr>
          <p:cNvSpPr txBox="1">
            <a:spLocks/>
          </p:cNvSpPr>
          <p:nvPr/>
        </p:nvSpPr>
        <p:spPr>
          <a:xfrm>
            <a:off x="639748" y="1303440"/>
            <a:ext cx="7981950" cy="3429000"/>
          </a:xfrm>
          <a:prstGeom prst="rect">
            <a:avLst/>
          </a:prstGeom>
        </p:spPr>
        <p:txBody>
          <a:bodyPr vert="horz" wrap="square" lIns="0" tIns="0" rIns="0" bIns="0" rtlCol="0" anchor="ctr" anchorCtr="0">
            <a:noAutofit/>
          </a:bodyPr>
          <a:lstStyle>
            <a:lvl1pPr marL="0" indent="0" algn="ctr" defTabSz="514350" rtl="0" eaLnBrk="1" latinLnBrk="0" hangingPunct="1">
              <a:spcBef>
                <a:spcPts val="0"/>
              </a:spcBef>
              <a:buClr>
                <a:schemeClr val="tx1"/>
              </a:buClr>
              <a:buSzPct val="100000"/>
              <a:buFontTx/>
              <a:buNone/>
              <a:defRPr sz="6000" b="1" kern="1200">
                <a:solidFill>
                  <a:schemeClr val="tx1"/>
                </a:solidFill>
                <a:latin typeface="+mn-lt"/>
                <a:ea typeface="+mn-ea"/>
                <a:cs typeface="+mn-cs"/>
              </a:defRPr>
            </a:lvl1pPr>
            <a:lvl2pPr marL="87440"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2pPr>
            <a:lvl3pPr marL="169736"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3pPr>
            <a:lvl4pPr marL="241745"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4pPr>
            <a:lvl5pPr marL="313754" indent="0" algn="l" defTabSz="514350" rtl="0" eaLnBrk="1" latinLnBrk="0" hangingPunct="1">
              <a:spcBef>
                <a:spcPts val="450"/>
              </a:spcBef>
              <a:buClr>
                <a:schemeClr val="tx1"/>
              </a:buClr>
              <a:buSzPct val="100000"/>
              <a:buFontTx/>
              <a:buNone/>
              <a:defRPr sz="1800"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a:lstStyle>
          <a:p>
            <a:pPr algn="l"/>
            <a:r>
              <a:rPr lang="en-GB" dirty="0"/>
              <a:t>Companies and other businesses</a:t>
            </a:r>
            <a:endParaRPr lang="en-GB" sz="1400" dirty="0"/>
          </a:p>
          <a:p>
            <a:pPr algn="l"/>
            <a:endParaRPr lang="en-GB" sz="4400" dirty="0"/>
          </a:p>
          <a:p>
            <a:pPr algn="l"/>
            <a:r>
              <a:rPr lang="en-GB" sz="4000" dirty="0"/>
              <a:t>Nick Latimer, </a:t>
            </a:r>
            <a:br>
              <a:rPr lang="en-GB" sz="4000" dirty="0"/>
            </a:br>
            <a:r>
              <a:rPr lang="en-GB" sz="4000" dirty="0"/>
              <a:t>Partner, Tax</a:t>
            </a:r>
          </a:p>
        </p:txBody>
      </p:sp>
      <p:pic>
        <p:nvPicPr>
          <p:cNvPr id="8" name="Picture 7">
            <a:extLst>
              <a:ext uri="{FF2B5EF4-FFF2-40B4-BE49-F238E27FC236}">
                <a16:creationId xmlns:a16="http://schemas.microsoft.com/office/drawing/2014/main" id="{10F42F17-CD09-4811-8936-7271BA9FB0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648120" y="2723311"/>
            <a:ext cx="2256010" cy="2771477"/>
          </a:xfrm>
          <a:prstGeom prst="rect">
            <a:avLst/>
          </a:prstGeom>
        </p:spPr>
      </p:pic>
    </p:spTree>
    <p:extLst>
      <p:ext uri="{BB962C8B-B14F-4D97-AF65-F5344CB8AC3E}">
        <p14:creationId xmlns:p14="http://schemas.microsoft.com/office/powerpoint/2010/main" val="13756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13F3-68D8-4A5B-9511-507982F149C2}"/>
              </a:ext>
            </a:extLst>
          </p:cNvPr>
          <p:cNvSpPr>
            <a:spLocks noGrp="1"/>
          </p:cNvSpPr>
          <p:nvPr>
            <p:ph type="title"/>
          </p:nvPr>
        </p:nvSpPr>
        <p:spPr/>
        <p:txBody>
          <a:bodyPr/>
          <a:lstStyle/>
          <a:p>
            <a:r>
              <a:rPr lang="en-GB" dirty="0"/>
              <a:t>Companies and other businesses</a:t>
            </a:r>
          </a:p>
        </p:txBody>
      </p:sp>
      <p:sp>
        <p:nvSpPr>
          <p:cNvPr id="3" name="Text Placeholder 2">
            <a:extLst>
              <a:ext uri="{FF2B5EF4-FFF2-40B4-BE49-F238E27FC236}">
                <a16:creationId xmlns:a16="http://schemas.microsoft.com/office/drawing/2014/main" id="{692044C6-8764-4582-BDF7-96D9B78D1E43}"/>
              </a:ext>
            </a:extLst>
          </p:cNvPr>
          <p:cNvSpPr>
            <a:spLocks noGrp="1"/>
          </p:cNvSpPr>
          <p:nvPr>
            <p:ph type="body" sz="quarter" idx="10"/>
          </p:nvPr>
        </p:nvSpPr>
        <p:spPr/>
        <p:txBody>
          <a:bodyPr/>
          <a:lstStyle/>
          <a:p>
            <a:r>
              <a:rPr lang="en-GB" dirty="0"/>
              <a:t>Increased corporation tax rate</a:t>
            </a:r>
          </a:p>
          <a:p>
            <a:r>
              <a:rPr lang="en-GB" dirty="0"/>
              <a:t>Full expensing of capital allowances</a:t>
            </a:r>
          </a:p>
          <a:p>
            <a:r>
              <a:rPr lang="en-GB" dirty="0"/>
              <a:t>R&amp;D changes</a:t>
            </a:r>
          </a:p>
          <a:p>
            <a:r>
              <a:rPr lang="en-GB" dirty="0"/>
              <a:t>Transfer pricing</a:t>
            </a:r>
          </a:p>
          <a:p>
            <a:r>
              <a:rPr lang="en-GB" dirty="0"/>
              <a:t>VAT – </a:t>
            </a:r>
            <a:r>
              <a:rPr lang="en-GB"/>
              <a:t>interest changes</a:t>
            </a:r>
            <a:endParaRPr lang="en-GB" dirty="0"/>
          </a:p>
        </p:txBody>
      </p:sp>
    </p:spTree>
    <p:extLst>
      <p:ext uri="{BB962C8B-B14F-4D97-AF65-F5344CB8AC3E}">
        <p14:creationId xmlns:p14="http://schemas.microsoft.com/office/powerpoint/2010/main" val="272762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Increase in corporation tax to 25%</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Companies whose profits exceed £250k will see an increase in tax from 19% to 25%.</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The £250k limit is reduced proportionately for each active associated company.</a:t>
            </a:r>
          </a:p>
          <a:p>
            <a:pPr marL="180975" indent="-180975">
              <a:buFont typeface="Arial" panose="020B0604020202020204" pitchFamily="34" charset="0"/>
              <a:buChar char="•"/>
            </a:pPr>
            <a:r>
              <a:rPr lang="en-GB" dirty="0"/>
              <a:t>The rules on associated companies have also changed and will increase the number of associated companies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2031325"/>
          </a:xfrm>
          <a:prstGeom prst="rect">
            <a:avLst/>
          </a:prstGeom>
          <a:noFill/>
        </p:spPr>
        <p:txBody>
          <a:bodyPr wrap="square" rtlCol="0">
            <a:spAutoFit/>
          </a:bodyPr>
          <a:lstStyle/>
          <a:p>
            <a:pPr marL="180975" indent="-180975">
              <a:buFont typeface="Arial" panose="020B0604020202020204" pitchFamily="34" charset="0"/>
              <a:buChar char="•"/>
            </a:pPr>
            <a:r>
              <a:rPr lang="en-GB" dirty="0"/>
              <a:t>Assess the number of associated companies.</a:t>
            </a:r>
          </a:p>
          <a:p>
            <a:pPr marL="180975" indent="-180975">
              <a:buFont typeface="Arial" panose="020B0604020202020204" pitchFamily="34" charset="0"/>
              <a:buChar char="•"/>
            </a:pPr>
            <a:r>
              <a:rPr lang="en-GB" dirty="0"/>
              <a:t>Remove unnecessary entities.</a:t>
            </a:r>
          </a:p>
          <a:p>
            <a:pPr marL="180975" indent="-180975">
              <a:buFont typeface="Arial" panose="020B0604020202020204" pitchFamily="34" charset="0"/>
              <a:buChar char="•"/>
            </a:pPr>
            <a:r>
              <a:rPr lang="en-GB" dirty="0"/>
              <a:t>Plan future cashflows.</a:t>
            </a:r>
          </a:p>
          <a:p>
            <a:pPr marL="180975" indent="-180975">
              <a:buFont typeface="Arial" panose="020B0604020202020204" pitchFamily="34" charset="0"/>
              <a:buChar char="•"/>
            </a:pPr>
            <a:r>
              <a:rPr lang="en-GB" dirty="0"/>
              <a:t>Ensure relevant reliefs are claimed.</a:t>
            </a:r>
          </a:p>
          <a:p>
            <a:pPr marL="180975" indent="-180975">
              <a:buFont typeface="Arial" panose="020B0604020202020204" pitchFamily="34" charset="0"/>
              <a:buChar char="•"/>
            </a:pPr>
            <a:r>
              <a:rPr lang="en-GB" dirty="0"/>
              <a:t>Consider CFC position of subsidiaries</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754326"/>
          </a:xfrm>
          <a:prstGeom prst="rect">
            <a:avLst/>
          </a:prstGeom>
          <a:noFill/>
        </p:spPr>
        <p:txBody>
          <a:bodyPr wrap="square" rtlCol="0">
            <a:spAutoFit/>
          </a:bodyPr>
          <a:lstStyle/>
          <a:p>
            <a:pPr marL="180975" indent="-180975">
              <a:buFont typeface="Arial" panose="020B0604020202020204" pitchFamily="34" charset="0"/>
              <a:buChar char="•"/>
            </a:pPr>
            <a:r>
              <a:rPr lang="en-GB" dirty="0"/>
              <a:t>Advising on new associated company definitions.</a:t>
            </a:r>
          </a:p>
          <a:p>
            <a:pPr marL="180975" indent="-180975">
              <a:buFont typeface="Arial" panose="020B0604020202020204" pitchFamily="34" charset="0"/>
              <a:buChar char="•"/>
            </a:pPr>
            <a:r>
              <a:rPr lang="en-GB" dirty="0"/>
              <a:t>Tidying up group structures.</a:t>
            </a:r>
          </a:p>
          <a:p>
            <a:pPr marL="180975" indent="-180975">
              <a:buFont typeface="Arial" panose="020B0604020202020204" pitchFamily="34" charset="0"/>
              <a:buChar char="•"/>
            </a:pPr>
            <a:r>
              <a:rPr lang="en-GB" dirty="0"/>
              <a:t>Working on cashflow forecasts.</a:t>
            </a:r>
          </a:p>
          <a:p>
            <a:pPr marL="180975" indent="-180975">
              <a:buFont typeface="Arial" panose="020B0604020202020204" pitchFamily="34" charset="0"/>
              <a:buChar char="•"/>
            </a:pPr>
            <a:r>
              <a:rPr lang="en-GB" dirty="0"/>
              <a:t>R&amp;D, Patent Box claims</a:t>
            </a:r>
          </a:p>
          <a:p>
            <a:pPr marL="180975" indent="-180975">
              <a:buFont typeface="Arial" panose="020B0604020202020204" pitchFamily="34" charset="0"/>
              <a:buChar char="•"/>
            </a:pPr>
            <a:r>
              <a:rPr lang="en-GB" dirty="0"/>
              <a:t>Assess your CFC position</a:t>
            </a:r>
          </a:p>
        </p:txBody>
      </p:sp>
    </p:spTree>
    <p:extLst>
      <p:ext uri="{BB962C8B-B14F-4D97-AF65-F5344CB8AC3E}">
        <p14:creationId xmlns:p14="http://schemas.microsoft.com/office/powerpoint/2010/main" val="260829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Full expensing of capital allowances</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Expenditure on new plant and machinery will get full relief in the year of spend.</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Only applies to </a:t>
            </a:r>
            <a:r>
              <a:rPr lang="en-GB" b="1" dirty="0"/>
              <a:t>companies</a:t>
            </a:r>
          </a:p>
          <a:p>
            <a:pPr marL="180975" indent="-180975">
              <a:buFont typeface="Arial" panose="020B0604020202020204" pitchFamily="34" charset="0"/>
              <a:buChar char="•"/>
            </a:pPr>
            <a:r>
              <a:rPr lang="en-GB" dirty="0"/>
              <a:t>Only benefits those that </a:t>
            </a:r>
            <a:r>
              <a:rPr lang="en-GB" b="1" dirty="0"/>
              <a:t>spend over £1m </a:t>
            </a:r>
            <a:r>
              <a:rPr lang="en-GB" dirty="0"/>
              <a:t>a year anyway.</a:t>
            </a:r>
          </a:p>
          <a:p>
            <a:pPr marL="180975" indent="-180975">
              <a:buFont typeface="Arial" panose="020B0604020202020204" pitchFamily="34" charset="0"/>
              <a:buChar char="•"/>
            </a:pPr>
            <a:r>
              <a:rPr lang="en-GB" dirty="0"/>
              <a:t>Certain assets excluded but get 50% relief if not covered by AIA</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1477328"/>
          </a:xfrm>
          <a:prstGeom prst="rect">
            <a:avLst/>
          </a:prstGeom>
          <a:noFill/>
        </p:spPr>
        <p:txBody>
          <a:bodyPr wrap="square" rtlCol="0">
            <a:spAutoFit/>
          </a:bodyPr>
          <a:lstStyle/>
          <a:p>
            <a:pPr marL="180975" indent="-180975">
              <a:buFont typeface="Arial" panose="020B0604020202020204" pitchFamily="34" charset="0"/>
              <a:buChar char="•"/>
            </a:pPr>
            <a:r>
              <a:rPr lang="en-GB" dirty="0"/>
              <a:t>Understand which assets qualify for which category of relief.</a:t>
            </a:r>
          </a:p>
          <a:p>
            <a:pPr marL="180975" indent="-180975">
              <a:buFont typeface="Arial" panose="020B0604020202020204" pitchFamily="34" charset="0"/>
              <a:buChar char="•"/>
            </a:pPr>
            <a:r>
              <a:rPr lang="en-GB" dirty="0"/>
              <a:t>Consider deferred tax impact.</a:t>
            </a:r>
          </a:p>
          <a:p>
            <a:pPr marL="180975" indent="-180975">
              <a:buFont typeface="Arial" panose="020B0604020202020204" pitchFamily="34" charset="0"/>
              <a:buChar char="•"/>
            </a:pPr>
            <a:r>
              <a:rPr lang="en-GB" dirty="0"/>
              <a:t>Keep records for future sales of the assets</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Advise on capital spend, particularly in a property.</a:t>
            </a:r>
          </a:p>
          <a:p>
            <a:pPr marL="180975" indent="-180975">
              <a:buFont typeface="Arial" panose="020B0604020202020204" pitchFamily="34" charset="0"/>
              <a:buChar char="•"/>
            </a:pPr>
            <a:r>
              <a:rPr lang="en-GB" dirty="0"/>
              <a:t>Assist with corporate tax compliance.</a:t>
            </a:r>
          </a:p>
        </p:txBody>
      </p:sp>
    </p:spTree>
    <p:extLst>
      <p:ext uri="{BB962C8B-B14F-4D97-AF65-F5344CB8AC3E}">
        <p14:creationId xmlns:p14="http://schemas.microsoft.com/office/powerpoint/2010/main" val="355109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Innovation tax reliefs</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3146392"/>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R&amp;D SME reliefs increased but still less than pre Autumn Budget.</a:t>
            </a:r>
          </a:p>
          <a:p>
            <a:pPr marL="180975" indent="-180975">
              <a:buFont typeface="Arial" panose="020B0604020202020204" pitchFamily="34" charset="0"/>
              <a:buChar char="•"/>
            </a:pPr>
            <a:r>
              <a:rPr lang="en-GB" dirty="0"/>
              <a:t>Non-UK spend restriction delayed until 2024.</a:t>
            </a:r>
          </a:p>
          <a:p>
            <a:pPr marL="180975" indent="-180975">
              <a:buFont typeface="Arial" panose="020B0604020202020204" pitchFamily="34" charset="0"/>
              <a:buChar char="•"/>
            </a:pPr>
            <a:r>
              <a:rPr lang="en-GB" dirty="0"/>
              <a:t>New reporting requirements for claims from August 2023</a:t>
            </a:r>
          </a:p>
        </p:txBody>
      </p:sp>
      <p:sp>
        <p:nvSpPr>
          <p:cNvPr id="9" name="TextBox 8">
            <a:extLst>
              <a:ext uri="{FF2B5EF4-FFF2-40B4-BE49-F238E27FC236}">
                <a16:creationId xmlns:a16="http://schemas.microsoft.com/office/drawing/2014/main" id="{797ABA57-E60C-4BA4-A774-02BE6D9A5388}"/>
              </a:ext>
            </a:extLst>
          </p:cNvPr>
          <p:cNvSpPr txBox="1"/>
          <p:nvPr/>
        </p:nvSpPr>
        <p:spPr>
          <a:xfrm>
            <a:off x="400400" y="3515724"/>
            <a:ext cx="8389937" cy="369332"/>
          </a:xfrm>
          <a:prstGeom prst="rect">
            <a:avLst/>
          </a:prstGeom>
          <a:noFill/>
        </p:spPr>
        <p:txBody>
          <a:bodyPr wrap="square" rtlCol="0">
            <a:spAutoFit/>
          </a:bodyPr>
          <a:lstStyle/>
          <a:p>
            <a:pPr marL="180975" indent="-180975">
              <a:buFont typeface="Arial" panose="020B0604020202020204" pitchFamily="34" charset="0"/>
              <a:buChar char="•"/>
            </a:pPr>
            <a:r>
              <a:rPr lang="en-GB" dirty="0"/>
              <a:t>Everyone making an R&amp;D claim needs to be aware of the changes.</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1754326"/>
          </a:xfrm>
          <a:prstGeom prst="rect">
            <a:avLst/>
          </a:prstGeom>
          <a:noFill/>
        </p:spPr>
        <p:txBody>
          <a:bodyPr wrap="square" rtlCol="0">
            <a:spAutoFit/>
          </a:bodyPr>
          <a:lstStyle/>
          <a:p>
            <a:pPr marL="180975" indent="-180975">
              <a:buFont typeface="Arial" panose="020B0604020202020204" pitchFamily="34" charset="0"/>
              <a:buChar char="•"/>
            </a:pPr>
            <a:r>
              <a:rPr lang="en-GB" dirty="0"/>
              <a:t>Submit historic claims pre-August if possible.</a:t>
            </a:r>
          </a:p>
          <a:p>
            <a:pPr marL="180975" indent="-180975">
              <a:buFont typeface="Arial" panose="020B0604020202020204" pitchFamily="34" charset="0"/>
              <a:buChar char="•"/>
            </a:pPr>
            <a:r>
              <a:rPr lang="en-GB" dirty="0"/>
              <a:t>Expect more HMRC scrutiny on claims.</a:t>
            </a:r>
          </a:p>
          <a:p>
            <a:pPr marL="180975" indent="-180975">
              <a:buFont typeface="Arial" panose="020B0604020202020204" pitchFamily="34" charset="0"/>
              <a:buChar char="•"/>
            </a:pPr>
            <a:r>
              <a:rPr lang="en-GB" dirty="0"/>
              <a:t>Understand spend on non-UK workers and impact on claims.</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754326"/>
          </a:xfrm>
          <a:prstGeom prst="rect">
            <a:avLst/>
          </a:prstGeom>
          <a:noFill/>
        </p:spPr>
        <p:txBody>
          <a:bodyPr wrap="square" rtlCol="0">
            <a:spAutoFit/>
          </a:bodyPr>
          <a:lstStyle/>
          <a:p>
            <a:pPr marL="180975" indent="-180975">
              <a:buFont typeface="Arial" panose="020B0604020202020204" pitchFamily="34" charset="0"/>
              <a:buChar char="•"/>
            </a:pPr>
            <a:r>
              <a:rPr lang="en-GB" dirty="0"/>
              <a:t>Work with you to identify R&amp;D projects.</a:t>
            </a:r>
          </a:p>
          <a:p>
            <a:pPr marL="180975" indent="-180975">
              <a:buFont typeface="Arial" panose="020B0604020202020204" pitchFamily="34" charset="0"/>
              <a:buChar char="•"/>
            </a:pPr>
            <a:r>
              <a:rPr lang="en-GB" dirty="0"/>
              <a:t>Set up internal procedures to capture R&amp;D data.</a:t>
            </a:r>
          </a:p>
          <a:p>
            <a:pPr marL="180975" indent="-180975">
              <a:buFont typeface="Arial" panose="020B0604020202020204" pitchFamily="34" charset="0"/>
              <a:buChar char="•"/>
            </a:pPr>
            <a:r>
              <a:rPr lang="en-GB" dirty="0"/>
              <a:t>Prepare and submit claims to HMRC.</a:t>
            </a:r>
          </a:p>
        </p:txBody>
      </p:sp>
    </p:spTree>
    <p:extLst>
      <p:ext uri="{BB962C8B-B14F-4D97-AF65-F5344CB8AC3E}">
        <p14:creationId xmlns:p14="http://schemas.microsoft.com/office/powerpoint/2010/main" val="197691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B676-4DA2-44A1-AE8F-4ABEABC48FDF}"/>
              </a:ext>
            </a:extLst>
          </p:cNvPr>
          <p:cNvSpPr>
            <a:spLocks noGrp="1"/>
          </p:cNvSpPr>
          <p:nvPr>
            <p:ph type="title"/>
          </p:nvPr>
        </p:nvSpPr>
        <p:spPr/>
        <p:txBody>
          <a:bodyPr/>
          <a:lstStyle/>
          <a:p>
            <a:r>
              <a:rPr lang="en-GB" dirty="0"/>
              <a:t>Transfer Pricing (TP)</a:t>
            </a:r>
          </a:p>
        </p:txBody>
      </p:sp>
      <p:sp>
        <p:nvSpPr>
          <p:cNvPr id="4" name="TextBox 3">
            <a:extLst>
              <a:ext uri="{FF2B5EF4-FFF2-40B4-BE49-F238E27FC236}">
                <a16:creationId xmlns:a16="http://schemas.microsoft.com/office/drawing/2014/main" id="{41B64149-D82A-4EBA-B9FE-7A69ADFD234D}"/>
              </a:ext>
            </a:extLst>
          </p:cNvPr>
          <p:cNvSpPr txBox="1"/>
          <p:nvPr/>
        </p:nvSpPr>
        <p:spPr>
          <a:xfrm>
            <a:off x="395288" y="1773238"/>
            <a:ext cx="8379712" cy="369332"/>
          </a:xfrm>
          <a:prstGeom prst="rect">
            <a:avLst/>
          </a:prstGeom>
          <a:solidFill>
            <a:schemeClr val="accent1"/>
          </a:solidFill>
        </p:spPr>
        <p:txBody>
          <a:bodyPr wrap="square" rtlCol="0">
            <a:spAutoFit/>
          </a:bodyPr>
          <a:lstStyle/>
          <a:p>
            <a:r>
              <a:rPr lang="en-GB" b="1" dirty="0"/>
              <a:t>What is the change?</a:t>
            </a:r>
          </a:p>
        </p:txBody>
      </p:sp>
      <p:sp>
        <p:nvSpPr>
          <p:cNvPr id="5" name="TextBox 4">
            <a:extLst>
              <a:ext uri="{FF2B5EF4-FFF2-40B4-BE49-F238E27FC236}">
                <a16:creationId xmlns:a16="http://schemas.microsoft.com/office/drawing/2014/main" id="{E85CAEFA-B72B-4F9E-9255-17A55D0C7E44}"/>
              </a:ext>
            </a:extLst>
          </p:cNvPr>
          <p:cNvSpPr txBox="1"/>
          <p:nvPr/>
        </p:nvSpPr>
        <p:spPr>
          <a:xfrm>
            <a:off x="405513" y="2788279"/>
            <a:ext cx="8379712" cy="369332"/>
          </a:xfrm>
          <a:prstGeom prst="rect">
            <a:avLst/>
          </a:prstGeom>
          <a:solidFill>
            <a:schemeClr val="bg1">
              <a:lumMod val="85000"/>
            </a:schemeClr>
          </a:solidFill>
        </p:spPr>
        <p:txBody>
          <a:bodyPr wrap="square" rtlCol="0">
            <a:spAutoFit/>
          </a:bodyPr>
          <a:lstStyle/>
          <a:p>
            <a:r>
              <a:rPr lang="en-GB" b="1" dirty="0"/>
              <a:t>Who does it affect?</a:t>
            </a:r>
          </a:p>
        </p:txBody>
      </p:sp>
      <p:sp>
        <p:nvSpPr>
          <p:cNvPr id="6" name="TextBox 5">
            <a:extLst>
              <a:ext uri="{FF2B5EF4-FFF2-40B4-BE49-F238E27FC236}">
                <a16:creationId xmlns:a16="http://schemas.microsoft.com/office/drawing/2014/main" id="{BD8DE9CC-CDC1-42E4-86B0-D0FF2DB6B9B3}"/>
              </a:ext>
            </a:extLst>
          </p:cNvPr>
          <p:cNvSpPr txBox="1"/>
          <p:nvPr/>
        </p:nvSpPr>
        <p:spPr>
          <a:xfrm>
            <a:off x="405513" y="4096615"/>
            <a:ext cx="4097476" cy="369332"/>
          </a:xfrm>
          <a:prstGeom prst="rect">
            <a:avLst/>
          </a:prstGeom>
          <a:solidFill>
            <a:schemeClr val="tx1">
              <a:lumMod val="50000"/>
              <a:lumOff val="50000"/>
            </a:schemeClr>
          </a:solidFill>
        </p:spPr>
        <p:txBody>
          <a:bodyPr wrap="square" rtlCol="0">
            <a:spAutoFit/>
          </a:bodyPr>
          <a:lstStyle/>
          <a:p>
            <a:r>
              <a:rPr lang="en-GB" b="1" dirty="0">
                <a:solidFill>
                  <a:schemeClr val="bg1"/>
                </a:solidFill>
              </a:rPr>
              <a:t>What clients need to do</a:t>
            </a:r>
          </a:p>
        </p:txBody>
      </p:sp>
      <p:sp>
        <p:nvSpPr>
          <p:cNvPr id="7" name="TextBox 6">
            <a:extLst>
              <a:ext uri="{FF2B5EF4-FFF2-40B4-BE49-F238E27FC236}">
                <a16:creationId xmlns:a16="http://schemas.microsoft.com/office/drawing/2014/main" id="{B11D840D-A34B-46CA-8CD5-DC750ECB8453}"/>
              </a:ext>
            </a:extLst>
          </p:cNvPr>
          <p:cNvSpPr txBox="1"/>
          <p:nvPr/>
        </p:nvSpPr>
        <p:spPr>
          <a:xfrm>
            <a:off x="4687750" y="4096615"/>
            <a:ext cx="4097476" cy="369332"/>
          </a:xfrm>
          <a:prstGeom prst="rect">
            <a:avLst/>
          </a:prstGeom>
          <a:solidFill>
            <a:schemeClr val="tx2"/>
          </a:solidFill>
        </p:spPr>
        <p:txBody>
          <a:bodyPr wrap="square" rtlCol="0">
            <a:spAutoFit/>
          </a:bodyPr>
          <a:lstStyle/>
          <a:p>
            <a:r>
              <a:rPr lang="en-GB" b="1" dirty="0">
                <a:solidFill>
                  <a:schemeClr val="bg1"/>
                </a:solidFill>
              </a:rPr>
              <a:t>How we can help</a:t>
            </a:r>
          </a:p>
        </p:txBody>
      </p:sp>
      <p:sp>
        <p:nvSpPr>
          <p:cNvPr id="8" name="TextBox 7">
            <a:extLst>
              <a:ext uri="{FF2B5EF4-FFF2-40B4-BE49-F238E27FC236}">
                <a16:creationId xmlns:a16="http://schemas.microsoft.com/office/drawing/2014/main" id="{55BA1434-C1F6-498A-9032-BC01BEC148A3}"/>
              </a:ext>
            </a:extLst>
          </p:cNvPr>
          <p:cNvSpPr txBox="1"/>
          <p:nvPr/>
        </p:nvSpPr>
        <p:spPr>
          <a:xfrm>
            <a:off x="395288" y="2142570"/>
            <a:ext cx="8389937" cy="646331"/>
          </a:xfrm>
          <a:prstGeom prst="rect">
            <a:avLst/>
          </a:prstGeom>
          <a:noFill/>
        </p:spPr>
        <p:txBody>
          <a:bodyPr wrap="square" rtlCol="0">
            <a:spAutoFit/>
          </a:bodyPr>
          <a:lstStyle/>
          <a:p>
            <a:pPr marL="180975" indent="-180975">
              <a:buFont typeface="Arial" panose="020B0604020202020204" pitchFamily="34" charset="0"/>
              <a:buChar char="•"/>
            </a:pPr>
            <a:r>
              <a:rPr lang="en-GB" dirty="0"/>
              <a:t>Prescribed formats of documentation.</a:t>
            </a:r>
          </a:p>
          <a:p>
            <a:pPr marL="180975" indent="-180975">
              <a:buFont typeface="Arial" panose="020B0604020202020204" pitchFamily="34" charset="0"/>
              <a:buChar char="•"/>
            </a:pPr>
            <a:r>
              <a:rPr lang="en-GB" dirty="0"/>
              <a:t>New requirement to complete a summary audit trail.</a:t>
            </a:r>
          </a:p>
        </p:txBody>
      </p:sp>
      <p:sp>
        <p:nvSpPr>
          <p:cNvPr id="9" name="TextBox 8">
            <a:extLst>
              <a:ext uri="{FF2B5EF4-FFF2-40B4-BE49-F238E27FC236}">
                <a16:creationId xmlns:a16="http://schemas.microsoft.com/office/drawing/2014/main" id="{797ABA57-E60C-4BA4-A774-02BE6D9A5388}"/>
              </a:ext>
            </a:extLst>
          </p:cNvPr>
          <p:cNvSpPr txBox="1"/>
          <p:nvPr/>
        </p:nvSpPr>
        <p:spPr>
          <a:xfrm>
            <a:off x="405000" y="3157611"/>
            <a:ext cx="8389937" cy="923330"/>
          </a:xfrm>
          <a:prstGeom prst="rect">
            <a:avLst/>
          </a:prstGeom>
          <a:noFill/>
        </p:spPr>
        <p:txBody>
          <a:bodyPr wrap="square" rtlCol="0">
            <a:spAutoFit/>
          </a:bodyPr>
          <a:lstStyle/>
          <a:p>
            <a:pPr marL="180975" indent="-180975">
              <a:buFont typeface="Arial" panose="020B0604020202020204" pitchFamily="34" charset="0"/>
              <a:buChar char="•"/>
            </a:pPr>
            <a:r>
              <a:rPr lang="en-GB" dirty="0"/>
              <a:t>Officially, just the largest UK businesses (turnover €750m+).</a:t>
            </a:r>
          </a:p>
          <a:p>
            <a:pPr marL="180975" indent="-180975">
              <a:buFont typeface="Arial" panose="020B0604020202020204" pitchFamily="34" charset="0"/>
              <a:buChar char="•"/>
            </a:pPr>
            <a:r>
              <a:rPr lang="en-GB" dirty="0"/>
              <a:t>But seeing increased TP activity more widely.</a:t>
            </a:r>
          </a:p>
          <a:p>
            <a:pPr marL="180975" indent="-180975">
              <a:buFont typeface="Arial" panose="020B0604020202020204" pitchFamily="34" charset="0"/>
              <a:buChar char="•"/>
            </a:pPr>
            <a:r>
              <a:rPr lang="en-GB" dirty="0"/>
              <a:t>UK no longer a low tax jurisdiction, will HMRC respond?</a:t>
            </a:r>
          </a:p>
        </p:txBody>
      </p:sp>
      <p:sp>
        <p:nvSpPr>
          <p:cNvPr id="10" name="TextBox 9">
            <a:extLst>
              <a:ext uri="{FF2B5EF4-FFF2-40B4-BE49-F238E27FC236}">
                <a16:creationId xmlns:a16="http://schemas.microsoft.com/office/drawing/2014/main" id="{F3A5E800-8972-4C7B-8F8C-152C7654F695}"/>
              </a:ext>
            </a:extLst>
          </p:cNvPr>
          <p:cNvSpPr txBox="1"/>
          <p:nvPr/>
        </p:nvSpPr>
        <p:spPr>
          <a:xfrm>
            <a:off x="395287" y="4465947"/>
            <a:ext cx="4097475" cy="1200329"/>
          </a:xfrm>
          <a:prstGeom prst="rect">
            <a:avLst/>
          </a:prstGeom>
          <a:noFill/>
        </p:spPr>
        <p:txBody>
          <a:bodyPr wrap="square" rtlCol="0">
            <a:spAutoFit/>
          </a:bodyPr>
          <a:lstStyle/>
          <a:p>
            <a:pPr marL="180975" indent="-180975">
              <a:buFont typeface="Arial" panose="020B0604020202020204" pitchFamily="34" charset="0"/>
              <a:buChar char="•"/>
            </a:pPr>
            <a:r>
              <a:rPr lang="en-GB" dirty="0"/>
              <a:t>Largest corporates need prescribed documentation.</a:t>
            </a:r>
          </a:p>
          <a:p>
            <a:pPr marL="180975" indent="-180975">
              <a:buFont typeface="Arial" panose="020B0604020202020204" pitchFamily="34" charset="0"/>
              <a:buChar char="•"/>
            </a:pPr>
            <a:r>
              <a:rPr lang="en-GB" dirty="0"/>
              <a:t>All non-SME clients need to reconsider their compliance position.</a:t>
            </a:r>
          </a:p>
        </p:txBody>
      </p:sp>
      <p:sp>
        <p:nvSpPr>
          <p:cNvPr id="11" name="TextBox 10">
            <a:extLst>
              <a:ext uri="{FF2B5EF4-FFF2-40B4-BE49-F238E27FC236}">
                <a16:creationId xmlns:a16="http://schemas.microsoft.com/office/drawing/2014/main" id="{ACE7EAB2-6CF0-448A-BC11-5E0430F5BF93}"/>
              </a:ext>
            </a:extLst>
          </p:cNvPr>
          <p:cNvSpPr txBox="1"/>
          <p:nvPr/>
        </p:nvSpPr>
        <p:spPr>
          <a:xfrm>
            <a:off x="4687750" y="4465947"/>
            <a:ext cx="4097475" cy="1477328"/>
          </a:xfrm>
          <a:prstGeom prst="rect">
            <a:avLst/>
          </a:prstGeom>
          <a:noFill/>
        </p:spPr>
        <p:txBody>
          <a:bodyPr wrap="square" rtlCol="0">
            <a:spAutoFit/>
          </a:bodyPr>
          <a:lstStyle/>
          <a:p>
            <a:pPr marL="180975" indent="-180975">
              <a:buFont typeface="Arial" panose="020B0604020202020204" pitchFamily="34" charset="0"/>
              <a:buChar char="•"/>
            </a:pPr>
            <a:r>
              <a:rPr lang="en-GB" dirty="0"/>
              <a:t>Advise on TP policies and documentation, in the UK and globally.</a:t>
            </a:r>
          </a:p>
          <a:p>
            <a:pPr marL="180975" indent="-180975">
              <a:buFont typeface="Arial" panose="020B0604020202020204" pitchFamily="34" charset="0"/>
              <a:buChar char="•"/>
            </a:pPr>
            <a:r>
              <a:rPr lang="en-GB" dirty="0"/>
              <a:t>Benchmark current margins.</a:t>
            </a:r>
          </a:p>
          <a:p>
            <a:pPr marL="180975" indent="-180975">
              <a:buFont typeface="Arial" panose="020B0604020202020204" pitchFamily="34" charset="0"/>
              <a:buChar char="•"/>
            </a:pPr>
            <a:r>
              <a:rPr lang="en-GB" dirty="0"/>
              <a:t>Assist with international structures.</a:t>
            </a:r>
          </a:p>
        </p:txBody>
      </p:sp>
    </p:spTree>
    <p:extLst>
      <p:ext uri="{BB962C8B-B14F-4D97-AF65-F5344CB8AC3E}">
        <p14:creationId xmlns:p14="http://schemas.microsoft.com/office/powerpoint/2010/main" val="3576012591"/>
      </p:ext>
    </p:extLst>
  </p:cSld>
  <p:clrMapOvr>
    <a:masterClrMapping/>
  </p:clrMapOvr>
</p:sld>
</file>

<file path=ppt/theme/theme1.xml><?xml version="1.0" encoding="utf-8"?>
<a:theme xmlns:a="http://schemas.openxmlformats.org/drawingml/2006/main" name="Standard - Crowe Global">
  <a:themeElements>
    <a:clrScheme name="245">
      <a:dk1>
        <a:srgbClr val="000000"/>
      </a:dk1>
      <a:lt1>
        <a:srgbClr val="FFFFFF"/>
      </a:lt1>
      <a:dk2>
        <a:srgbClr val="011E41"/>
      </a:dk2>
      <a:lt2>
        <a:srgbClr val="0075C9"/>
      </a:lt2>
      <a:accent1>
        <a:srgbClr val="F5A800"/>
      </a:accent1>
      <a:accent2>
        <a:srgbClr val="54C0E8"/>
      </a:accent2>
      <a:accent3>
        <a:srgbClr val="00A98F"/>
      </a:accent3>
      <a:accent4>
        <a:srgbClr val="76BC20"/>
      </a:accent4>
      <a:accent5>
        <a:srgbClr val="E1241B"/>
      </a:accent5>
      <a:accent6>
        <a:srgbClr val="B14FC5"/>
      </a:accent6>
      <a:hlink>
        <a:srgbClr val="0075C9"/>
      </a:hlink>
      <a:folHlink>
        <a:srgbClr val="B14FC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B2E7C03A-4272-45C1-A868-4E18D969F2B7}" vid="{F424D008-106D-4DD9-9006-91828A8497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882</TotalTime>
  <Words>1932</Words>
  <Application>Microsoft Office PowerPoint</Application>
  <PresentationFormat>On-screen Show (4:3)</PresentationFormat>
  <Paragraphs>289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Standard - Crowe Global</vt:lpstr>
      <vt:lpstr>PowerPoint Presentation</vt:lpstr>
      <vt:lpstr>About Crowe UK</vt:lpstr>
      <vt:lpstr>Today’s speakers and Agenda</vt:lpstr>
      <vt:lpstr>PowerPoint Presentation</vt:lpstr>
      <vt:lpstr>Companies and other businesses</vt:lpstr>
      <vt:lpstr>Increase in corporation tax to 25%</vt:lpstr>
      <vt:lpstr>Full expensing of capital allowances</vt:lpstr>
      <vt:lpstr>Innovation tax reliefs</vt:lpstr>
      <vt:lpstr>Transfer Pricing (TP)</vt:lpstr>
      <vt:lpstr>VAT – Interest charges</vt:lpstr>
      <vt:lpstr>Takeaways</vt:lpstr>
      <vt:lpstr>PowerPoint Presentation</vt:lpstr>
      <vt:lpstr>PowerPoint Presentation</vt:lpstr>
      <vt:lpstr>Budget for individuals</vt:lpstr>
      <vt:lpstr>Income Tax</vt:lpstr>
      <vt:lpstr>Remuneration planning </vt:lpstr>
      <vt:lpstr>Capital gains and Inheritance tax</vt:lpstr>
      <vt:lpstr>Separation and divorce</vt:lpstr>
      <vt:lpstr>Pensions and investments</vt:lpstr>
      <vt:lpstr>Takeaways</vt:lpstr>
      <vt:lpstr>PowerPoint Presentation</vt:lpstr>
      <vt:lpstr>Annual allowance</vt:lpstr>
      <vt:lpstr>Money purchase annual allowance</vt:lpstr>
      <vt:lpstr>Tapered annual allowance </vt:lpstr>
      <vt:lpstr>Lifetime allowance</vt:lpstr>
      <vt:lpstr>Fixed protection</vt:lpstr>
      <vt:lpstr>Interaction between pensions and inheritance tax</vt:lpstr>
      <vt:lpstr>Questions we have been asked</vt:lpstr>
      <vt:lpstr>Takeaways</vt:lpstr>
      <vt:lpstr>PowerPoint Presentation</vt:lpstr>
      <vt:lpstr>PowerPoint Presentation</vt:lpstr>
      <vt:lpstr>PowerPoint Presentation</vt:lpstr>
    </vt:vector>
  </TitlesOfParts>
  <Manager/>
  <Company>Crowe Global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Chong-Wood</dc:creator>
  <cp:keywords/>
  <dc:description/>
  <cp:lastModifiedBy>Suzanne Hall-Gibbins</cp:lastModifiedBy>
  <cp:revision>32</cp:revision>
  <cp:lastPrinted>2018-03-30T11:28:04Z</cp:lastPrinted>
  <dcterms:created xsi:type="dcterms:W3CDTF">2023-03-02T10:47:14Z</dcterms:created>
  <dcterms:modified xsi:type="dcterms:W3CDTF">2023-03-22T12:38:30Z</dcterms:modified>
  <cp:category/>
</cp:coreProperties>
</file>