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62" r:id="rId3"/>
    <p:sldId id="257" r:id="rId4"/>
    <p:sldId id="27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74" autoAdjust="0"/>
  </p:normalViewPr>
  <p:slideViewPr>
    <p:cSldViewPr snapToGrid="0">
      <p:cViewPr varScale="1">
        <p:scale>
          <a:sx n="64" d="100"/>
          <a:sy n="64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8C12-26FB-4D67-8886-08AEB6E6A48E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22ECD-48B1-4992-A69D-9B566DB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9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3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1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5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2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6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9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2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8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81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A312-49D5-4C07-B06D-C150449FC53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A78D-9578-45BD-9E93-01C28438F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5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9" y="603505"/>
            <a:ext cx="11385090" cy="577114"/>
          </a:xfrm>
        </p:spPr>
        <p:txBody>
          <a:bodyPr>
            <a:noAutofit/>
          </a:bodyPr>
          <a:lstStyle/>
          <a:p>
            <a:pPr algn="ctr"/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 </a:t>
            </a:r>
            <a:endParaRPr lang="en-GB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538" y="5601618"/>
            <a:ext cx="3547462" cy="1178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6" b="17975"/>
          <a:stretch/>
        </p:blipFill>
        <p:spPr>
          <a:xfrm>
            <a:off x="0" y="1909294"/>
            <a:ext cx="12192000" cy="3692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651" y="603504"/>
            <a:ext cx="841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               Surviving and thriving in turbulent times </a:t>
            </a:r>
          </a:p>
        </p:txBody>
      </p:sp>
    </p:spTree>
    <p:extLst>
      <p:ext uri="{BB962C8B-B14F-4D97-AF65-F5344CB8AC3E}">
        <p14:creationId xmlns:p14="http://schemas.microsoft.com/office/powerpoint/2010/main" val="355738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0" y="-567158"/>
            <a:ext cx="6771189" cy="22107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Responding in times of crisis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642" y="740780"/>
            <a:ext cx="7365357" cy="5984111"/>
          </a:xfrm>
        </p:spPr>
        <p:txBody>
          <a:bodyPr>
            <a:normAutofit/>
          </a:bodyPr>
          <a:lstStyle/>
          <a:p>
            <a:r>
              <a:rPr lang="en-GB" sz="2600" dirty="0"/>
              <a:t>When crisis strikes, businesses make a choice</a:t>
            </a:r>
          </a:p>
          <a:p>
            <a:pPr lvl="1"/>
            <a:r>
              <a:rPr lang="en-GB" sz="2600" dirty="0"/>
              <a:t>To withdraw and entrench and focus inwards</a:t>
            </a:r>
          </a:p>
          <a:p>
            <a:pPr lvl="1"/>
            <a:r>
              <a:rPr lang="en-GB" sz="2600" dirty="0"/>
              <a:t>To ride it out; or,</a:t>
            </a:r>
          </a:p>
          <a:p>
            <a:pPr lvl="1"/>
            <a:r>
              <a:rPr lang="en-GB" sz="2600" dirty="0"/>
              <a:t>To focus ahead and manage the challenge</a:t>
            </a:r>
          </a:p>
          <a:p>
            <a:r>
              <a:rPr lang="en-GB" sz="2600" dirty="0"/>
              <a:t>Covid19 forced many to entrench and sadly they didn’t survive </a:t>
            </a:r>
          </a:p>
          <a:p>
            <a:r>
              <a:rPr lang="en-GB" sz="2600" dirty="0"/>
              <a:t>Many looked to survive - that takes energy, tenacity, and resilience and many burnt out</a:t>
            </a:r>
          </a:p>
          <a:p>
            <a:r>
              <a:rPr lang="en-GB" sz="2600" dirty="0"/>
              <a:t>Some not only survived, but thrived – that takes drive, focus, tenacity, enthusiasm and PEOPLE</a:t>
            </a:r>
          </a:p>
          <a:p>
            <a:r>
              <a:rPr lang="en-GB" sz="2600" dirty="0"/>
              <a:t>People that embrace challenge, recognise opportunity, leap out of the trenches, take risks and focus on the art of the possible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1"/>
          <a:stretch/>
        </p:blipFill>
        <p:spPr>
          <a:xfrm>
            <a:off x="-185198" y="0"/>
            <a:ext cx="471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6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651" y="-52085"/>
            <a:ext cx="7137721" cy="78129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Our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651" y="544010"/>
            <a:ext cx="7338349" cy="6609144"/>
          </a:xfrm>
        </p:spPr>
        <p:txBody>
          <a:bodyPr>
            <a:noAutofit/>
          </a:bodyPr>
          <a:lstStyle/>
          <a:p>
            <a:r>
              <a:rPr lang="en-GB" sz="2400" dirty="0"/>
              <a:t>The Cheltenham Trust was forced to respond and adapt to avoid insolvency</a:t>
            </a:r>
          </a:p>
          <a:p>
            <a:r>
              <a:rPr lang="en-GB" sz="2400" dirty="0"/>
              <a:t>It grasped every opportunity to survive</a:t>
            </a:r>
          </a:p>
          <a:p>
            <a:r>
              <a:rPr lang="en-GB" sz="2400" dirty="0"/>
              <a:t>It moved from surviving to thriving </a:t>
            </a:r>
          </a:p>
          <a:p>
            <a:r>
              <a:rPr lang="en-GB" sz="2400" dirty="0"/>
              <a:t>Its business model is unrecognisable to the pre-</a:t>
            </a:r>
            <a:r>
              <a:rPr lang="en-GB" sz="2400" dirty="0" err="1"/>
              <a:t>covid</a:t>
            </a:r>
            <a:r>
              <a:rPr lang="en-GB" sz="2400" dirty="0"/>
              <a:t> model and it continues to be the model in current economic crisis</a:t>
            </a:r>
          </a:p>
          <a:p>
            <a:r>
              <a:rPr lang="en-GB" sz="2400" dirty="0"/>
              <a:t>The model focuses on a careful blend of culture, community and commercial </a:t>
            </a:r>
          </a:p>
          <a:p>
            <a:r>
              <a:rPr lang="en-GB" sz="2400" dirty="0"/>
              <a:t>And, it works and it makes a difference… </a:t>
            </a:r>
          </a:p>
          <a:p>
            <a:r>
              <a:rPr lang="en-GB" sz="2400" dirty="0"/>
              <a:t>A major contributor to the local economy</a:t>
            </a:r>
          </a:p>
          <a:p>
            <a:r>
              <a:rPr lang="en-GB" sz="2400" dirty="0"/>
              <a:t>A place for communities and everyone to embrace and enjoy heritage, art and culture</a:t>
            </a:r>
          </a:p>
          <a:p>
            <a:r>
              <a:rPr lang="en-GB" sz="2400" dirty="0"/>
              <a:t>A place that puts people and communities first supporting wellbeing, learning, friendships and connections – a place to thrive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7"/>
          <a:stretch/>
        </p:blipFill>
        <p:spPr>
          <a:xfrm>
            <a:off x="0" y="0"/>
            <a:ext cx="4907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4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16" y="-208344"/>
            <a:ext cx="7222603" cy="125006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This year we will contribute…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516" y="671332"/>
            <a:ext cx="7048983" cy="592623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To Cheltenham Festival Race Week using heritage venues to enhance the visitor experience</a:t>
            </a:r>
          </a:p>
          <a:p>
            <a:r>
              <a:rPr lang="en-GB" sz="2400" dirty="0"/>
              <a:t>To the Coronation with a 2-day Community Celebration free at Pittville Pump Room and park with screen, films, live music, choirs, concert and light up</a:t>
            </a:r>
          </a:p>
          <a:p>
            <a:r>
              <a:rPr lang="en-GB" sz="2400" dirty="0"/>
              <a:t>To the visitor economy with a 2-day Retro American Festival with free live music, classic cars, entertainment, stalls and American food fair </a:t>
            </a:r>
          </a:p>
          <a:p>
            <a:r>
              <a:rPr lang="en-GB" sz="2400" dirty="0"/>
              <a:t>To the town’s footfall with a summer beach in Imperial Gardens with children's entertainment, live music and beach parties</a:t>
            </a:r>
          </a:p>
          <a:p>
            <a:r>
              <a:rPr lang="en-GB" sz="2400" dirty="0"/>
              <a:t>To learning through children’s free school holiday activities, workshops and craft making</a:t>
            </a:r>
          </a:p>
          <a:p>
            <a:r>
              <a:rPr lang="en-GB" sz="2400" dirty="0"/>
              <a:t>Three-day Christmas Festival at </a:t>
            </a:r>
            <a:r>
              <a:rPr lang="en-GB" sz="2400" dirty="0" err="1"/>
              <a:t>Pitville</a:t>
            </a:r>
            <a:r>
              <a:rPr lang="en-GB" sz="2400" dirty="0"/>
              <a:t> Pump Room, with festive lights switch on, Father Christmas, Christmas market, live entertainment, choirs.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37"/>
          <a:stretch/>
        </p:blipFill>
        <p:spPr>
          <a:xfrm>
            <a:off x="0" y="0"/>
            <a:ext cx="4884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601" y="0"/>
            <a:ext cx="6805978" cy="73291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Why enter awards?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838" y="601884"/>
            <a:ext cx="7141721" cy="6256116"/>
          </a:xfrm>
        </p:spPr>
        <p:txBody>
          <a:bodyPr>
            <a:normAutofit/>
          </a:bodyPr>
          <a:lstStyle/>
          <a:p>
            <a:r>
              <a:rPr lang="en-GB" sz="2400" dirty="0"/>
              <a:t>We don’t do what we do for an award!</a:t>
            </a:r>
          </a:p>
          <a:p>
            <a:r>
              <a:rPr lang="en-GB" sz="2400" dirty="0"/>
              <a:t>But, time to reflect and review can be highly valuable</a:t>
            </a:r>
          </a:p>
          <a:p>
            <a:r>
              <a:rPr lang="en-GB" sz="2400" dirty="0"/>
              <a:t>Prompts thoughts on what next?</a:t>
            </a:r>
          </a:p>
          <a:p>
            <a:r>
              <a:rPr lang="en-GB" sz="2400" dirty="0"/>
              <a:t>Awards are recognition</a:t>
            </a:r>
          </a:p>
          <a:p>
            <a:r>
              <a:rPr lang="en-GB" sz="2400" dirty="0"/>
              <a:t>Biggest endorsement is external recognition from peers and contemporaries </a:t>
            </a:r>
          </a:p>
          <a:p>
            <a:r>
              <a:rPr lang="en-GB" sz="2400" dirty="0"/>
              <a:t>Having validation is motivational and inspiring</a:t>
            </a:r>
          </a:p>
          <a:p>
            <a:r>
              <a:rPr lang="en-GB" sz="2400" dirty="0"/>
              <a:t>Everyone loves success – it’s addictive</a:t>
            </a:r>
          </a:p>
          <a:p>
            <a:r>
              <a:rPr lang="en-GB" sz="2400" dirty="0"/>
              <a:t>We welcome the new Circle 2 Success awards and we will be entering a number of categories</a:t>
            </a:r>
          </a:p>
          <a:p>
            <a:r>
              <a:rPr lang="en-GB" sz="2400" dirty="0"/>
              <a:t>Encourage you all to enter and use this as an opportunity to review your success and focus on what next in your story and how you will continue </a:t>
            </a:r>
            <a:r>
              <a:rPr lang="en-GB" sz="2400"/>
              <a:t>to thrive…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1"/>
          <a:stretch/>
        </p:blipFill>
        <p:spPr>
          <a:xfrm>
            <a:off x="0" y="0"/>
            <a:ext cx="480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9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460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 </vt:lpstr>
      <vt:lpstr>Responding in times of crisis </vt:lpstr>
      <vt:lpstr>Our story…</vt:lpstr>
      <vt:lpstr>This year we will contribute…</vt:lpstr>
      <vt:lpstr>Why enter awards? </vt:lpstr>
    </vt:vector>
  </TitlesOfParts>
  <Company>220ICT.NET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Oliver</dc:creator>
  <cp:lastModifiedBy>Angela Edwards</cp:lastModifiedBy>
  <cp:revision>118</cp:revision>
  <dcterms:created xsi:type="dcterms:W3CDTF">2022-09-01T08:30:37Z</dcterms:created>
  <dcterms:modified xsi:type="dcterms:W3CDTF">2023-03-02T16:13:10Z</dcterms:modified>
</cp:coreProperties>
</file>