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4"/>
  </p:notesMasterIdLst>
  <p:sldIdLst>
    <p:sldId id="306" r:id="rId5"/>
    <p:sldId id="257" r:id="rId6"/>
    <p:sldId id="258" r:id="rId7"/>
    <p:sldId id="267" r:id="rId8"/>
    <p:sldId id="268" r:id="rId9"/>
    <p:sldId id="303" r:id="rId10"/>
    <p:sldId id="305" r:id="rId11"/>
    <p:sldId id="307" r:id="rId12"/>
    <p:sldId id="308" r:id="rId1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C30"/>
    <a:srgbClr val="F37578"/>
    <a:srgbClr val="F7C9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42" autoAdjust="0"/>
  </p:normalViewPr>
  <p:slideViewPr>
    <p:cSldViewPr snapToGrid="0">
      <p:cViewPr>
        <p:scale>
          <a:sx n="84" d="100"/>
          <a:sy n="84" d="100"/>
        </p:scale>
        <p:origin x="123" y="1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01AB9-9AC9-4FC8-928A-3D9EB85A02F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7877D6E-C197-4810-9CB4-3E881FF17EDE}">
      <dgm:prSet/>
      <dgm:spPr/>
      <dgm:t>
        <a:bodyPr/>
        <a:lstStyle/>
        <a:p>
          <a:r>
            <a:rPr lang="en-GB" dirty="0">
              <a:solidFill>
                <a:srgbClr val="C00000"/>
              </a:solidFill>
            </a:rPr>
            <a:t>Between 12 months and 36 months duration</a:t>
          </a:r>
          <a:endParaRPr lang="en-US" dirty="0">
            <a:solidFill>
              <a:srgbClr val="C00000"/>
            </a:solidFill>
          </a:endParaRPr>
        </a:p>
      </dgm:t>
    </dgm:pt>
    <dgm:pt modelId="{4830975D-FBCC-4698-A718-2E42BE3B9283}" type="parTrans" cxnId="{0E2FE450-077B-45AE-81E7-5327243742F1}">
      <dgm:prSet/>
      <dgm:spPr/>
      <dgm:t>
        <a:bodyPr/>
        <a:lstStyle/>
        <a:p>
          <a:endParaRPr lang="en-US"/>
        </a:p>
      </dgm:t>
    </dgm:pt>
    <dgm:pt modelId="{114EDFC0-D36E-4063-8804-07524A1BA772}" type="sibTrans" cxnId="{0E2FE450-077B-45AE-81E7-5327243742F1}">
      <dgm:prSet/>
      <dgm:spPr/>
      <dgm:t>
        <a:bodyPr/>
        <a:lstStyle/>
        <a:p>
          <a:endParaRPr lang="en-US"/>
        </a:p>
      </dgm:t>
    </dgm:pt>
    <dgm:pt modelId="{A7156C90-5FE9-4C15-9C17-070762662194}">
      <dgm:prSet/>
      <dgm:spPr/>
      <dgm:t>
        <a:bodyPr/>
        <a:lstStyle/>
        <a:p>
          <a:r>
            <a:rPr lang="en-GB" dirty="0">
              <a:solidFill>
                <a:srgbClr val="C00000"/>
              </a:solidFill>
            </a:rPr>
            <a:t>3-way partnership between a company (or charity / NFP), academic team and a skilled graduate  - the Associate</a:t>
          </a:r>
          <a:endParaRPr lang="en-US" dirty="0">
            <a:solidFill>
              <a:srgbClr val="C00000"/>
            </a:solidFill>
          </a:endParaRPr>
        </a:p>
      </dgm:t>
    </dgm:pt>
    <dgm:pt modelId="{F3F5C3D4-6545-46F0-B8C1-74A590BAAFD0}" type="parTrans" cxnId="{0BF17338-2EBC-40F6-818B-7B1294F2DA91}">
      <dgm:prSet/>
      <dgm:spPr/>
      <dgm:t>
        <a:bodyPr/>
        <a:lstStyle/>
        <a:p>
          <a:endParaRPr lang="en-US"/>
        </a:p>
      </dgm:t>
    </dgm:pt>
    <dgm:pt modelId="{FB5BD772-16CF-4781-B0EA-658B3B22702D}" type="sibTrans" cxnId="{0BF17338-2EBC-40F6-818B-7B1294F2DA91}">
      <dgm:prSet/>
      <dgm:spPr/>
      <dgm:t>
        <a:bodyPr/>
        <a:lstStyle/>
        <a:p>
          <a:endParaRPr lang="en-US"/>
        </a:p>
      </dgm:t>
    </dgm:pt>
    <dgm:pt modelId="{BEF50275-E953-4C5E-8ECE-AF2A4FEC50FD}">
      <dgm:prSet/>
      <dgm:spPr/>
      <dgm:t>
        <a:bodyPr/>
        <a:lstStyle/>
        <a:p>
          <a:r>
            <a:rPr lang="en-GB" dirty="0">
              <a:solidFill>
                <a:srgbClr val="C00000"/>
              </a:solidFill>
            </a:rPr>
            <a:t>The Associate is employed by the Knowledge Base and embedded within the company, supported by the academics</a:t>
          </a:r>
          <a:endParaRPr lang="en-US" dirty="0">
            <a:solidFill>
              <a:srgbClr val="C00000"/>
            </a:solidFill>
          </a:endParaRPr>
        </a:p>
      </dgm:t>
    </dgm:pt>
    <dgm:pt modelId="{1E65D8F9-AF43-4E37-92A3-069455CC4D46}" type="parTrans" cxnId="{129E3F8C-4D76-4FAE-A0BE-C562236489C4}">
      <dgm:prSet/>
      <dgm:spPr/>
      <dgm:t>
        <a:bodyPr/>
        <a:lstStyle/>
        <a:p>
          <a:endParaRPr lang="en-US"/>
        </a:p>
      </dgm:t>
    </dgm:pt>
    <dgm:pt modelId="{E19E66B0-6E07-4F62-86CE-33E38FB27AC2}" type="sibTrans" cxnId="{129E3F8C-4D76-4FAE-A0BE-C562236489C4}">
      <dgm:prSet/>
      <dgm:spPr/>
      <dgm:t>
        <a:bodyPr/>
        <a:lstStyle/>
        <a:p>
          <a:endParaRPr lang="en-US"/>
        </a:p>
      </dgm:t>
    </dgm:pt>
    <dgm:pt modelId="{D55CEE38-6DAC-4CA1-9AC6-C04AD8D19BC4}">
      <dgm:prSet/>
      <dgm:spPr/>
      <dgm:t>
        <a:bodyPr/>
        <a:lstStyle/>
        <a:p>
          <a:r>
            <a:rPr lang="en-GB" dirty="0">
              <a:solidFill>
                <a:srgbClr val="C00000"/>
              </a:solidFill>
            </a:rPr>
            <a:t>Cost typically up to ~£90k per year, company pays 33% if an SME, or 50% if larger </a:t>
          </a:r>
          <a:r>
            <a:rPr lang="en-GB" i="1" dirty="0">
              <a:solidFill>
                <a:srgbClr val="FF0000"/>
              </a:solidFill>
            </a:rPr>
            <a:t>*25% for Welsh SMEs, and charities / not for profits</a:t>
          </a:r>
          <a:endParaRPr lang="en-US" b="1" i="1" dirty="0">
            <a:solidFill>
              <a:srgbClr val="FF0000"/>
            </a:solidFill>
          </a:endParaRPr>
        </a:p>
      </dgm:t>
    </dgm:pt>
    <dgm:pt modelId="{90A5B79B-72AA-413A-BFF9-E1276CB059E4}" type="parTrans" cxnId="{D36C0AB1-873E-4DA2-92C3-767AB7365489}">
      <dgm:prSet/>
      <dgm:spPr/>
      <dgm:t>
        <a:bodyPr/>
        <a:lstStyle/>
        <a:p>
          <a:endParaRPr lang="en-US"/>
        </a:p>
      </dgm:t>
    </dgm:pt>
    <dgm:pt modelId="{D791DC76-5C68-44C9-866B-2F734213BF30}" type="sibTrans" cxnId="{D36C0AB1-873E-4DA2-92C3-767AB7365489}">
      <dgm:prSet/>
      <dgm:spPr/>
      <dgm:t>
        <a:bodyPr/>
        <a:lstStyle/>
        <a:p>
          <a:endParaRPr lang="en-US"/>
        </a:p>
      </dgm:t>
    </dgm:pt>
    <dgm:pt modelId="{1424DCA4-82E0-4455-892C-06DEDC9FF6D9}" type="pres">
      <dgm:prSet presAssocID="{DFA01AB9-9AC9-4FC8-928A-3D9EB85A02F9}" presName="root" presStyleCnt="0">
        <dgm:presLayoutVars>
          <dgm:dir/>
          <dgm:resizeHandles val="exact"/>
        </dgm:presLayoutVars>
      </dgm:prSet>
      <dgm:spPr/>
    </dgm:pt>
    <dgm:pt modelId="{3165282B-2FB1-4AC7-BA54-4D3D336BF2C1}" type="pres">
      <dgm:prSet presAssocID="{D7877D6E-C197-4810-9CB4-3E881FF17EDE}" presName="compNode" presStyleCnt="0"/>
      <dgm:spPr/>
    </dgm:pt>
    <dgm:pt modelId="{F59D87C4-90CD-4CD9-8DEB-CF0176623FBC}" type="pres">
      <dgm:prSet presAssocID="{D7877D6E-C197-4810-9CB4-3E881FF17EDE}" presName="bgRect" presStyleLbl="bgShp" presStyleIdx="0" presStyleCnt="4"/>
      <dgm:spPr/>
    </dgm:pt>
    <dgm:pt modelId="{B477C5A2-775D-4CEB-8551-1BDF416A6300}" type="pres">
      <dgm:prSet presAssocID="{D7877D6E-C197-4810-9CB4-3E881FF17ED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04FE382-1DF8-4DBA-A304-3D78F1149B43}" type="pres">
      <dgm:prSet presAssocID="{D7877D6E-C197-4810-9CB4-3E881FF17EDE}" presName="spaceRect" presStyleCnt="0"/>
      <dgm:spPr/>
    </dgm:pt>
    <dgm:pt modelId="{DC8365B8-BD72-48B4-A302-342F40F01792}" type="pres">
      <dgm:prSet presAssocID="{D7877D6E-C197-4810-9CB4-3E881FF17EDE}" presName="parTx" presStyleLbl="revTx" presStyleIdx="0" presStyleCnt="4">
        <dgm:presLayoutVars>
          <dgm:chMax val="0"/>
          <dgm:chPref val="0"/>
        </dgm:presLayoutVars>
      </dgm:prSet>
      <dgm:spPr/>
    </dgm:pt>
    <dgm:pt modelId="{455A03EF-DD12-4BA1-9124-7D0F79D928DD}" type="pres">
      <dgm:prSet presAssocID="{114EDFC0-D36E-4063-8804-07524A1BA772}" presName="sibTrans" presStyleCnt="0"/>
      <dgm:spPr/>
    </dgm:pt>
    <dgm:pt modelId="{37C73809-C0C5-49B7-8A2B-52AE7C0C0587}" type="pres">
      <dgm:prSet presAssocID="{A7156C90-5FE9-4C15-9C17-070762662194}" presName="compNode" presStyleCnt="0"/>
      <dgm:spPr/>
    </dgm:pt>
    <dgm:pt modelId="{BDA5706F-E05A-4C44-B7A8-64E829FE3C1C}" type="pres">
      <dgm:prSet presAssocID="{A7156C90-5FE9-4C15-9C17-070762662194}" presName="bgRect" presStyleLbl="bgShp" presStyleIdx="1" presStyleCnt="4"/>
      <dgm:spPr/>
    </dgm:pt>
    <dgm:pt modelId="{5EF8141C-42A9-455D-AF2D-294CC3EB04B8}" type="pres">
      <dgm:prSet presAssocID="{A7156C90-5FE9-4C15-9C17-0707626621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54110F21-ABEC-4F88-9E8F-F15E35A99B4C}" type="pres">
      <dgm:prSet presAssocID="{A7156C90-5FE9-4C15-9C17-070762662194}" presName="spaceRect" presStyleCnt="0"/>
      <dgm:spPr/>
    </dgm:pt>
    <dgm:pt modelId="{6CB8FF98-A4ED-4C57-B09F-872EFF2E4A86}" type="pres">
      <dgm:prSet presAssocID="{A7156C90-5FE9-4C15-9C17-070762662194}" presName="parTx" presStyleLbl="revTx" presStyleIdx="1" presStyleCnt="4">
        <dgm:presLayoutVars>
          <dgm:chMax val="0"/>
          <dgm:chPref val="0"/>
        </dgm:presLayoutVars>
      </dgm:prSet>
      <dgm:spPr/>
    </dgm:pt>
    <dgm:pt modelId="{4C34839C-B0C5-4171-8AB6-5C4BC893CA26}" type="pres">
      <dgm:prSet presAssocID="{FB5BD772-16CF-4781-B0EA-658B3B22702D}" presName="sibTrans" presStyleCnt="0"/>
      <dgm:spPr/>
    </dgm:pt>
    <dgm:pt modelId="{F6E62D17-7807-4F6F-9E39-C284C19B8252}" type="pres">
      <dgm:prSet presAssocID="{BEF50275-E953-4C5E-8ECE-AF2A4FEC50FD}" presName="compNode" presStyleCnt="0"/>
      <dgm:spPr/>
    </dgm:pt>
    <dgm:pt modelId="{2BCA49EA-F792-4016-9BEE-D0553EBE2BE3}" type="pres">
      <dgm:prSet presAssocID="{BEF50275-E953-4C5E-8ECE-AF2A4FEC50FD}" presName="bgRect" presStyleLbl="bgShp" presStyleIdx="2" presStyleCnt="4"/>
      <dgm:spPr/>
    </dgm:pt>
    <dgm:pt modelId="{0F19C0FE-C52F-4693-BE60-160CFC97F992}" type="pres">
      <dgm:prSet presAssocID="{BEF50275-E953-4C5E-8ECE-AF2A4FEC50F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AAFA737-60A6-43FB-B319-03CA93445ABB}" type="pres">
      <dgm:prSet presAssocID="{BEF50275-E953-4C5E-8ECE-AF2A4FEC50FD}" presName="spaceRect" presStyleCnt="0"/>
      <dgm:spPr/>
    </dgm:pt>
    <dgm:pt modelId="{AD0749CB-CA66-4452-A922-657B2D2292B7}" type="pres">
      <dgm:prSet presAssocID="{BEF50275-E953-4C5E-8ECE-AF2A4FEC50FD}" presName="parTx" presStyleLbl="revTx" presStyleIdx="2" presStyleCnt="4">
        <dgm:presLayoutVars>
          <dgm:chMax val="0"/>
          <dgm:chPref val="0"/>
        </dgm:presLayoutVars>
      </dgm:prSet>
      <dgm:spPr/>
    </dgm:pt>
    <dgm:pt modelId="{D1BD28E1-C878-459E-8105-E54F0F883017}" type="pres">
      <dgm:prSet presAssocID="{E19E66B0-6E07-4F62-86CE-33E38FB27AC2}" presName="sibTrans" presStyleCnt="0"/>
      <dgm:spPr/>
    </dgm:pt>
    <dgm:pt modelId="{F090082F-AE1F-4700-9BB4-97E802DCE46D}" type="pres">
      <dgm:prSet presAssocID="{D55CEE38-6DAC-4CA1-9AC6-C04AD8D19BC4}" presName="compNode" presStyleCnt="0"/>
      <dgm:spPr/>
    </dgm:pt>
    <dgm:pt modelId="{1713A8FE-5A76-4752-A704-50C9346FF02A}" type="pres">
      <dgm:prSet presAssocID="{D55CEE38-6DAC-4CA1-9AC6-C04AD8D19BC4}" presName="bgRect" presStyleLbl="bgShp" presStyleIdx="3" presStyleCnt="4"/>
      <dgm:spPr/>
    </dgm:pt>
    <dgm:pt modelId="{15993DB7-1658-460F-8F0D-659E4C0E168C}" type="pres">
      <dgm:prSet presAssocID="{D55CEE38-6DAC-4CA1-9AC6-C04AD8D19BC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8AA107FF-3EC8-43D5-9E61-BC401847F6CB}" type="pres">
      <dgm:prSet presAssocID="{D55CEE38-6DAC-4CA1-9AC6-C04AD8D19BC4}" presName="spaceRect" presStyleCnt="0"/>
      <dgm:spPr/>
    </dgm:pt>
    <dgm:pt modelId="{3DCFD57E-DA0E-4B8D-B488-6AC322BCB514}" type="pres">
      <dgm:prSet presAssocID="{D55CEE38-6DAC-4CA1-9AC6-C04AD8D19BC4}" presName="parTx" presStyleLbl="revTx" presStyleIdx="3" presStyleCnt="4">
        <dgm:presLayoutVars>
          <dgm:chMax val="0"/>
          <dgm:chPref val="0"/>
        </dgm:presLayoutVars>
      </dgm:prSet>
      <dgm:spPr/>
    </dgm:pt>
  </dgm:ptLst>
  <dgm:cxnLst>
    <dgm:cxn modelId="{75F79113-7D15-4D61-8F5D-4FC693165374}" type="presOf" srcId="{DFA01AB9-9AC9-4FC8-928A-3D9EB85A02F9}" destId="{1424DCA4-82E0-4455-892C-06DEDC9FF6D9}" srcOrd="0" destOrd="0" presId="urn:microsoft.com/office/officeart/2018/2/layout/IconVerticalSolidList"/>
    <dgm:cxn modelId="{86885826-F985-4689-BBE9-E80DF2900B22}" type="presOf" srcId="{D55CEE38-6DAC-4CA1-9AC6-C04AD8D19BC4}" destId="{3DCFD57E-DA0E-4B8D-B488-6AC322BCB514}" srcOrd="0" destOrd="0" presId="urn:microsoft.com/office/officeart/2018/2/layout/IconVerticalSolidList"/>
    <dgm:cxn modelId="{0BF17338-2EBC-40F6-818B-7B1294F2DA91}" srcId="{DFA01AB9-9AC9-4FC8-928A-3D9EB85A02F9}" destId="{A7156C90-5FE9-4C15-9C17-070762662194}" srcOrd="1" destOrd="0" parTransId="{F3F5C3D4-6545-46F0-B8C1-74A590BAAFD0}" sibTransId="{FB5BD772-16CF-4781-B0EA-658B3B22702D}"/>
    <dgm:cxn modelId="{0E2FE450-077B-45AE-81E7-5327243742F1}" srcId="{DFA01AB9-9AC9-4FC8-928A-3D9EB85A02F9}" destId="{D7877D6E-C197-4810-9CB4-3E881FF17EDE}" srcOrd="0" destOrd="0" parTransId="{4830975D-FBCC-4698-A718-2E42BE3B9283}" sibTransId="{114EDFC0-D36E-4063-8804-07524A1BA772}"/>
    <dgm:cxn modelId="{D0A31771-C422-474E-94E2-2F6D719D7617}" type="presOf" srcId="{D7877D6E-C197-4810-9CB4-3E881FF17EDE}" destId="{DC8365B8-BD72-48B4-A302-342F40F01792}" srcOrd="0" destOrd="0" presId="urn:microsoft.com/office/officeart/2018/2/layout/IconVerticalSolidList"/>
    <dgm:cxn modelId="{129E3F8C-4D76-4FAE-A0BE-C562236489C4}" srcId="{DFA01AB9-9AC9-4FC8-928A-3D9EB85A02F9}" destId="{BEF50275-E953-4C5E-8ECE-AF2A4FEC50FD}" srcOrd="2" destOrd="0" parTransId="{1E65D8F9-AF43-4E37-92A3-069455CC4D46}" sibTransId="{E19E66B0-6E07-4F62-86CE-33E38FB27AC2}"/>
    <dgm:cxn modelId="{D36C0AB1-873E-4DA2-92C3-767AB7365489}" srcId="{DFA01AB9-9AC9-4FC8-928A-3D9EB85A02F9}" destId="{D55CEE38-6DAC-4CA1-9AC6-C04AD8D19BC4}" srcOrd="3" destOrd="0" parTransId="{90A5B79B-72AA-413A-BFF9-E1276CB059E4}" sibTransId="{D791DC76-5C68-44C9-866B-2F734213BF30}"/>
    <dgm:cxn modelId="{7AA62ABF-3A8F-4A8E-BBFA-9CE8B5898702}" type="presOf" srcId="{A7156C90-5FE9-4C15-9C17-070762662194}" destId="{6CB8FF98-A4ED-4C57-B09F-872EFF2E4A86}" srcOrd="0" destOrd="0" presId="urn:microsoft.com/office/officeart/2018/2/layout/IconVerticalSolidList"/>
    <dgm:cxn modelId="{14485CD2-DF59-44A6-A0A4-FFBB67727003}" type="presOf" srcId="{BEF50275-E953-4C5E-8ECE-AF2A4FEC50FD}" destId="{AD0749CB-CA66-4452-A922-657B2D2292B7}" srcOrd="0" destOrd="0" presId="urn:microsoft.com/office/officeart/2018/2/layout/IconVerticalSolidList"/>
    <dgm:cxn modelId="{4E4DFE4E-B12B-48B8-914D-834EDEA71CC8}" type="presParOf" srcId="{1424DCA4-82E0-4455-892C-06DEDC9FF6D9}" destId="{3165282B-2FB1-4AC7-BA54-4D3D336BF2C1}" srcOrd="0" destOrd="0" presId="urn:microsoft.com/office/officeart/2018/2/layout/IconVerticalSolidList"/>
    <dgm:cxn modelId="{ECA5A7B8-3FC0-4C3B-BE90-6D8D87C11491}" type="presParOf" srcId="{3165282B-2FB1-4AC7-BA54-4D3D336BF2C1}" destId="{F59D87C4-90CD-4CD9-8DEB-CF0176623FBC}" srcOrd="0" destOrd="0" presId="urn:microsoft.com/office/officeart/2018/2/layout/IconVerticalSolidList"/>
    <dgm:cxn modelId="{5C3C90D3-F59A-4CFA-B489-120CEDFC3C08}" type="presParOf" srcId="{3165282B-2FB1-4AC7-BA54-4D3D336BF2C1}" destId="{B477C5A2-775D-4CEB-8551-1BDF416A6300}" srcOrd="1" destOrd="0" presId="urn:microsoft.com/office/officeart/2018/2/layout/IconVerticalSolidList"/>
    <dgm:cxn modelId="{A82271F5-72AF-4D3B-AF3D-497BDB4C6F96}" type="presParOf" srcId="{3165282B-2FB1-4AC7-BA54-4D3D336BF2C1}" destId="{B04FE382-1DF8-4DBA-A304-3D78F1149B43}" srcOrd="2" destOrd="0" presId="urn:microsoft.com/office/officeart/2018/2/layout/IconVerticalSolidList"/>
    <dgm:cxn modelId="{63DF78CB-9833-4ADE-8904-127D8728F615}" type="presParOf" srcId="{3165282B-2FB1-4AC7-BA54-4D3D336BF2C1}" destId="{DC8365B8-BD72-48B4-A302-342F40F01792}" srcOrd="3" destOrd="0" presId="urn:microsoft.com/office/officeart/2018/2/layout/IconVerticalSolidList"/>
    <dgm:cxn modelId="{0978FDA3-E933-490D-A7A1-E702A0E85F6C}" type="presParOf" srcId="{1424DCA4-82E0-4455-892C-06DEDC9FF6D9}" destId="{455A03EF-DD12-4BA1-9124-7D0F79D928DD}" srcOrd="1" destOrd="0" presId="urn:microsoft.com/office/officeart/2018/2/layout/IconVerticalSolidList"/>
    <dgm:cxn modelId="{62537A1E-DE05-47B3-AB99-9306172CC4FB}" type="presParOf" srcId="{1424DCA4-82E0-4455-892C-06DEDC9FF6D9}" destId="{37C73809-C0C5-49B7-8A2B-52AE7C0C0587}" srcOrd="2" destOrd="0" presId="urn:microsoft.com/office/officeart/2018/2/layout/IconVerticalSolidList"/>
    <dgm:cxn modelId="{02FA0DC4-6ABD-430C-8770-8735FBA2C0BC}" type="presParOf" srcId="{37C73809-C0C5-49B7-8A2B-52AE7C0C0587}" destId="{BDA5706F-E05A-4C44-B7A8-64E829FE3C1C}" srcOrd="0" destOrd="0" presId="urn:microsoft.com/office/officeart/2018/2/layout/IconVerticalSolidList"/>
    <dgm:cxn modelId="{B0EDD41F-F35F-40D1-8C80-8A8BC79B0F76}" type="presParOf" srcId="{37C73809-C0C5-49B7-8A2B-52AE7C0C0587}" destId="{5EF8141C-42A9-455D-AF2D-294CC3EB04B8}" srcOrd="1" destOrd="0" presId="urn:microsoft.com/office/officeart/2018/2/layout/IconVerticalSolidList"/>
    <dgm:cxn modelId="{A89F9E19-8635-4F42-8D99-40087C8E728F}" type="presParOf" srcId="{37C73809-C0C5-49B7-8A2B-52AE7C0C0587}" destId="{54110F21-ABEC-4F88-9E8F-F15E35A99B4C}" srcOrd="2" destOrd="0" presId="urn:microsoft.com/office/officeart/2018/2/layout/IconVerticalSolidList"/>
    <dgm:cxn modelId="{2A0581D7-D887-4598-97ED-A08E76197F46}" type="presParOf" srcId="{37C73809-C0C5-49B7-8A2B-52AE7C0C0587}" destId="{6CB8FF98-A4ED-4C57-B09F-872EFF2E4A86}" srcOrd="3" destOrd="0" presId="urn:microsoft.com/office/officeart/2018/2/layout/IconVerticalSolidList"/>
    <dgm:cxn modelId="{0A314E7B-2029-411F-9DB3-3A709AF61159}" type="presParOf" srcId="{1424DCA4-82E0-4455-892C-06DEDC9FF6D9}" destId="{4C34839C-B0C5-4171-8AB6-5C4BC893CA26}" srcOrd="3" destOrd="0" presId="urn:microsoft.com/office/officeart/2018/2/layout/IconVerticalSolidList"/>
    <dgm:cxn modelId="{510D3376-23E3-405D-B22E-AA2DF0B22F90}" type="presParOf" srcId="{1424DCA4-82E0-4455-892C-06DEDC9FF6D9}" destId="{F6E62D17-7807-4F6F-9E39-C284C19B8252}" srcOrd="4" destOrd="0" presId="urn:microsoft.com/office/officeart/2018/2/layout/IconVerticalSolidList"/>
    <dgm:cxn modelId="{2123CF57-27BD-4DFB-8F22-B3E756FB4FF5}" type="presParOf" srcId="{F6E62D17-7807-4F6F-9E39-C284C19B8252}" destId="{2BCA49EA-F792-4016-9BEE-D0553EBE2BE3}" srcOrd="0" destOrd="0" presId="urn:microsoft.com/office/officeart/2018/2/layout/IconVerticalSolidList"/>
    <dgm:cxn modelId="{78114E85-17BA-4B51-8A5A-4A6465419300}" type="presParOf" srcId="{F6E62D17-7807-4F6F-9E39-C284C19B8252}" destId="{0F19C0FE-C52F-4693-BE60-160CFC97F992}" srcOrd="1" destOrd="0" presId="urn:microsoft.com/office/officeart/2018/2/layout/IconVerticalSolidList"/>
    <dgm:cxn modelId="{44034002-A08D-4289-B924-7DDF0A88545F}" type="presParOf" srcId="{F6E62D17-7807-4F6F-9E39-C284C19B8252}" destId="{8AAFA737-60A6-43FB-B319-03CA93445ABB}" srcOrd="2" destOrd="0" presId="urn:microsoft.com/office/officeart/2018/2/layout/IconVerticalSolidList"/>
    <dgm:cxn modelId="{C9CED10C-42A8-4A44-A4C8-6EE33D7AF135}" type="presParOf" srcId="{F6E62D17-7807-4F6F-9E39-C284C19B8252}" destId="{AD0749CB-CA66-4452-A922-657B2D2292B7}" srcOrd="3" destOrd="0" presId="urn:microsoft.com/office/officeart/2018/2/layout/IconVerticalSolidList"/>
    <dgm:cxn modelId="{308B7879-A820-4EA2-BD5C-DBC0AB3A9DEA}" type="presParOf" srcId="{1424DCA4-82E0-4455-892C-06DEDC9FF6D9}" destId="{D1BD28E1-C878-459E-8105-E54F0F883017}" srcOrd="5" destOrd="0" presId="urn:microsoft.com/office/officeart/2018/2/layout/IconVerticalSolidList"/>
    <dgm:cxn modelId="{E54D3AD0-FB2A-4F53-9B41-3B6F1034D437}" type="presParOf" srcId="{1424DCA4-82E0-4455-892C-06DEDC9FF6D9}" destId="{F090082F-AE1F-4700-9BB4-97E802DCE46D}" srcOrd="6" destOrd="0" presId="urn:microsoft.com/office/officeart/2018/2/layout/IconVerticalSolidList"/>
    <dgm:cxn modelId="{4A88B1A2-B03B-4E1C-9E05-430983EAAF2B}" type="presParOf" srcId="{F090082F-AE1F-4700-9BB4-97E802DCE46D}" destId="{1713A8FE-5A76-4752-A704-50C9346FF02A}" srcOrd="0" destOrd="0" presId="urn:microsoft.com/office/officeart/2018/2/layout/IconVerticalSolidList"/>
    <dgm:cxn modelId="{E18AB207-BE88-4D29-85E0-DE451BF65382}" type="presParOf" srcId="{F090082F-AE1F-4700-9BB4-97E802DCE46D}" destId="{15993DB7-1658-460F-8F0D-659E4C0E168C}" srcOrd="1" destOrd="0" presId="urn:microsoft.com/office/officeart/2018/2/layout/IconVerticalSolidList"/>
    <dgm:cxn modelId="{A18DD5F1-42AF-44C0-894C-FCD9802366C0}" type="presParOf" srcId="{F090082F-AE1F-4700-9BB4-97E802DCE46D}" destId="{8AA107FF-3EC8-43D5-9E61-BC401847F6CB}" srcOrd="2" destOrd="0" presId="urn:microsoft.com/office/officeart/2018/2/layout/IconVerticalSolidList"/>
    <dgm:cxn modelId="{26A53FDC-C610-4F41-98B2-997EF9D57804}" type="presParOf" srcId="{F090082F-AE1F-4700-9BB4-97E802DCE46D}" destId="{3DCFD57E-DA0E-4B8D-B488-6AC322BCB5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8FD41-1A0B-4C05-ACA5-BDECCD27454D}"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FDCE220B-7B16-411C-8665-6276B5302CDA}">
      <dgm:prSet/>
      <dgm:spPr/>
      <dgm:t>
        <a:bodyPr/>
        <a:lstStyle/>
        <a:p>
          <a:pPr>
            <a:lnSpc>
              <a:spcPct val="100000"/>
            </a:lnSpc>
          </a:pPr>
          <a:r>
            <a:rPr lang="en-GB"/>
            <a:t>Must have a business case demonstrating commercial impact, supporting the overall company strategy</a:t>
          </a:r>
          <a:endParaRPr lang="en-US"/>
        </a:p>
      </dgm:t>
    </dgm:pt>
    <dgm:pt modelId="{506F2072-28E3-4FDB-A44E-B11DB78EDA7C}" type="parTrans" cxnId="{CCD3199D-A734-4514-8A5E-B07CA4923C2E}">
      <dgm:prSet/>
      <dgm:spPr/>
      <dgm:t>
        <a:bodyPr/>
        <a:lstStyle/>
        <a:p>
          <a:endParaRPr lang="en-US"/>
        </a:p>
      </dgm:t>
    </dgm:pt>
    <dgm:pt modelId="{7578DC0A-FA49-4D24-9FA3-4E52E46D8F47}" type="sibTrans" cxnId="{CCD3199D-A734-4514-8A5E-B07CA4923C2E}">
      <dgm:prSet/>
      <dgm:spPr/>
      <dgm:t>
        <a:bodyPr/>
        <a:lstStyle/>
        <a:p>
          <a:pPr>
            <a:lnSpc>
              <a:spcPct val="100000"/>
            </a:lnSpc>
          </a:pPr>
          <a:endParaRPr lang="en-US"/>
        </a:p>
      </dgm:t>
    </dgm:pt>
    <dgm:pt modelId="{81E95F83-937B-4CC6-821E-96BCF6CEC56D}">
      <dgm:prSet/>
      <dgm:spPr/>
      <dgm:t>
        <a:bodyPr/>
        <a:lstStyle/>
        <a:p>
          <a:pPr>
            <a:lnSpc>
              <a:spcPct val="100000"/>
            </a:lnSpc>
          </a:pPr>
          <a:r>
            <a:rPr lang="en-GB" dirty="0"/>
            <a:t>Must demonstrate how transferring / embedding knowledge from an academic department / school will support that business  case</a:t>
          </a:r>
          <a:endParaRPr lang="en-US" dirty="0"/>
        </a:p>
      </dgm:t>
    </dgm:pt>
    <dgm:pt modelId="{D0783215-C9B0-467D-A761-370583E9F54D}" type="parTrans" cxnId="{51D87DBD-8CA0-4ED5-BE88-8D2E94340298}">
      <dgm:prSet/>
      <dgm:spPr/>
      <dgm:t>
        <a:bodyPr/>
        <a:lstStyle/>
        <a:p>
          <a:endParaRPr lang="en-US"/>
        </a:p>
      </dgm:t>
    </dgm:pt>
    <dgm:pt modelId="{4522C6A4-D1BB-4EF1-8A56-84269226DFAC}" type="sibTrans" cxnId="{51D87DBD-8CA0-4ED5-BE88-8D2E94340298}">
      <dgm:prSet/>
      <dgm:spPr/>
      <dgm:t>
        <a:bodyPr/>
        <a:lstStyle/>
        <a:p>
          <a:pPr>
            <a:lnSpc>
              <a:spcPct val="100000"/>
            </a:lnSpc>
          </a:pPr>
          <a:endParaRPr lang="en-US"/>
        </a:p>
      </dgm:t>
    </dgm:pt>
    <dgm:pt modelId="{23D60446-0BBE-4590-B2BB-483F637A8472}">
      <dgm:prSet/>
      <dgm:spPr/>
      <dgm:t>
        <a:bodyPr/>
        <a:lstStyle/>
        <a:p>
          <a:pPr>
            <a:lnSpc>
              <a:spcPct val="100000"/>
            </a:lnSpc>
          </a:pPr>
          <a:r>
            <a:rPr lang="en-GB"/>
            <a:t>Cannot be provided in-house or via consultancy, and there must be academic benefits for the Knowledge Base</a:t>
          </a:r>
          <a:endParaRPr lang="en-US"/>
        </a:p>
      </dgm:t>
    </dgm:pt>
    <dgm:pt modelId="{E0EFE3DC-65E7-4816-8B8A-ABC4DA0F9A81}" type="parTrans" cxnId="{A46884A2-A96B-4F00-A2B0-80E366A1BCFD}">
      <dgm:prSet/>
      <dgm:spPr/>
      <dgm:t>
        <a:bodyPr/>
        <a:lstStyle/>
        <a:p>
          <a:endParaRPr lang="en-US"/>
        </a:p>
      </dgm:t>
    </dgm:pt>
    <dgm:pt modelId="{059B80C2-14CB-44F2-8B87-4B13CE19D0F0}" type="sibTrans" cxnId="{A46884A2-A96B-4F00-A2B0-80E366A1BCFD}">
      <dgm:prSet/>
      <dgm:spPr/>
      <dgm:t>
        <a:bodyPr/>
        <a:lstStyle/>
        <a:p>
          <a:endParaRPr lang="en-US"/>
        </a:p>
      </dgm:t>
    </dgm:pt>
    <dgm:pt modelId="{25A6B6FD-651C-41F1-8919-8F5EF7B4273C}" type="pres">
      <dgm:prSet presAssocID="{2798FD41-1A0B-4C05-ACA5-BDECCD27454D}" presName="root" presStyleCnt="0">
        <dgm:presLayoutVars>
          <dgm:dir/>
          <dgm:resizeHandles val="exact"/>
        </dgm:presLayoutVars>
      </dgm:prSet>
      <dgm:spPr/>
    </dgm:pt>
    <dgm:pt modelId="{FFD1BCA0-0BBC-4A82-938F-9C9832233915}" type="pres">
      <dgm:prSet presAssocID="{2798FD41-1A0B-4C05-ACA5-BDECCD27454D}" presName="container" presStyleCnt="0">
        <dgm:presLayoutVars>
          <dgm:dir/>
          <dgm:resizeHandles val="exact"/>
        </dgm:presLayoutVars>
      </dgm:prSet>
      <dgm:spPr/>
    </dgm:pt>
    <dgm:pt modelId="{7284CC75-FC50-419C-BB7E-1C0468BDBF9A}" type="pres">
      <dgm:prSet presAssocID="{FDCE220B-7B16-411C-8665-6276B5302CDA}" presName="compNode" presStyleCnt="0"/>
      <dgm:spPr/>
    </dgm:pt>
    <dgm:pt modelId="{8A952BC0-5E5C-4F56-A3CB-9E0A9854ED36}" type="pres">
      <dgm:prSet presAssocID="{FDCE220B-7B16-411C-8665-6276B5302CDA}" presName="iconBgRect" presStyleLbl="bgShp" presStyleIdx="0" presStyleCnt="3"/>
      <dgm:spPr/>
    </dgm:pt>
    <dgm:pt modelId="{0DCD489C-F9A1-46AD-BCF4-0BE3A2733926}" type="pres">
      <dgm:prSet presAssocID="{FDCE220B-7B16-411C-8665-6276B5302C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C95CCF2-56EC-4C42-9ECE-E56AF0E142A8}" type="pres">
      <dgm:prSet presAssocID="{FDCE220B-7B16-411C-8665-6276B5302CDA}" presName="spaceRect" presStyleCnt="0"/>
      <dgm:spPr/>
    </dgm:pt>
    <dgm:pt modelId="{87B781A0-D8E7-40C9-84AE-31ED2FA7D638}" type="pres">
      <dgm:prSet presAssocID="{FDCE220B-7B16-411C-8665-6276B5302CDA}" presName="textRect" presStyleLbl="revTx" presStyleIdx="0" presStyleCnt="3">
        <dgm:presLayoutVars>
          <dgm:chMax val="1"/>
          <dgm:chPref val="1"/>
        </dgm:presLayoutVars>
      </dgm:prSet>
      <dgm:spPr/>
    </dgm:pt>
    <dgm:pt modelId="{BF8E705C-2CD5-4B6C-BAAC-AE8C099A7D4B}" type="pres">
      <dgm:prSet presAssocID="{7578DC0A-FA49-4D24-9FA3-4E52E46D8F47}" presName="sibTrans" presStyleLbl="sibTrans2D1" presStyleIdx="0" presStyleCnt="0"/>
      <dgm:spPr/>
    </dgm:pt>
    <dgm:pt modelId="{AF32B94E-FD6D-41E5-93D2-15C1E5814CE9}" type="pres">
      <dgm:prSet presAssocID="{81E95F83-937B-4CC6-821E-96BCF6CEC56D}" presName="compNode" presStyleCnt="0"/>
      <dgm:spPr/>
    </dgm:pt>
    <dgm:pt modelId="{D0AC2527-F423-4E9B-AA63-F40A8344E34C}" type="pres">
      <dgm:prSet presAssocID="{81E95F83-937B-4CC6-821E-96BCF6CEC56D}" presName="iconBgRect" presStyleLbl="bgShp" presStyleIdx="1" presStyleCnt="3"/>
      <dgm:spPr/>
    </dgm:pt>
    <dgm:pt modelId="{9FA38061-33CF-4BE7-B207-CF52B0FA302B}" type="pres">
      <dgm:prSet presAssocID="{81E95F83-937B-4CC6-821E-96BCF6CEC5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C88D3FD6-24F3-4CC5-9203-51A8C32AB41A}" type="pres">
      <dgm:prSet presAssocID="{81E95F83-937B-4CC6-821E-96BCF6CEC56D}" presName="spaceRect" presStyleCnt="0"/>
      <dgm:spPr/>
    </dgm:pt>
    <dgm:pt modelId="{1633F62B-6FCC-4081-971D-6121DDE22F76}" type="pres">
      <dgm:prSet presAssocID="{81E95F83-937B-4CC6-821E-96BCF6CEC56D}" presName="textRect" presStyleLbl="revTx" presStyleIdx="1" presStyleCnt="3">
        <dgm:presLayoutVars>
          <dgm:chMax val="1"/>
          <dgm:chPref val="1"/>
        </dgm:presLayoutVars>
      </dgm:prSet>
      <dgm:spPr/>
    </dgm:pt>
    <dgm:pt modelId="{50177312-7B2C-410A-8626-43DDA5EE7B5A}" type="pres">
      <dgm:prSet presAssocID="{4522C6A4-D1BB-4EF1-8A56-84269226DFAC}" presName="sibTrans" presStyleLbl="sibTrans2D1" presStyleIdx="0" presStyleCnt="0"/>
      <dgm:spPr/>
    </dgm:pt>
    <dgm:pt modelId="{4BF1B2D6-E760-4911-8F35-2167877108AF}" type="pres">
      <dgm:prSet presAssocID="{23D60446-0BBE-4590-B2BB-483F637A8472}" presName="compNode" presStyleCnt="0"/>
      <dgm:spPr/>
    </dgm:pt>
    <dgm:pt modelId="{5DC247BB-3A9B-45AB-8827-5B97AAB3D83E}" type="pres">
      <dgm:prSet presAssocID="{23D60446-0BBE-4590-B2BB-483F637A8472}" presName="iconBgRect" presStyleLbl="bgShp" presStyleIdx="2" presStyleCnt="3"/>
      <dgm:spPr/>
    </dgm:pt>
    <dgm:pt modelId="{40D73285-0365-45EA-A63F-EE9FC9E12D45}" type="pres">
      <dgm:prSet presAssocID="{23D60446-0BBE-4590-B2BB-483F637A84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63C649D-C1E4-41DD-94C1-208544B6B07A}" type="pres">
      <dgm:prSet presAssocID="{23D60446-0BBE-4590-B2BB-483F637A8472}" presName="spaceRect" presStyleCnt="0"/>
      <dgm:spPr/>
    </dgm:pt>
    <dgm:pt modelId="{850C029D-D9FF-4864-8B0D-AF675CAEB37B}" type="pres">
      <dgm:prSet presAssocID="{23D60446-0BBE-4590-B2BB-483F637A8472}" presName="textRect" presStyleLbl="revTx" presStyleIdx="2" presStyleCnt="3">
        <dgm:presLayoutVars>
          <dgm:chMax val="1"/>
          <dgm:chPref val="1"/>
        </dgm:presLayoutVars>
      </dgm:prSet>
      <dgm:spPr/>
    </dgm:pt>
  </dgm:ptLst>
  <dgm:cxnLst>
    <dgm:cxn modelId="{ECB9B213-7257-4319-A608-40E164A91491}" type="presOf" srcId="{81E95F83-937B-4CC6-821E-96BCF6CEC56D}" destId="{1633F62B-6FCC-4081-971D-6121DDE22F76}" srcOrd="0" destOrd="0" presId="urn:microsoft.com/office/officeart/2018/2/layout/IconCircleList"/>
    <dgm:cxn modelId="{C113E945-BABF-4353-B9FB-504B4E60CF6D}" type="presOf" srcId="{7578DC0A-FA49-4D24-9FA3-4E52E46D8F47}" destId="{BF8E705C-2CD5-4B6C-BAAC-AE8C099A7D4B}" srcOrd="0" destOrd="0" presId="urn:microsoft.com/office/officeart/2018/2/layout/IconCircleList"/>
    <dgm:cxn modelId="{4F359048-9D1B-4BF4-8572-4778E4BF1A76}" type="presOf" srcId="{FDCE220B-7B16-411C-8665-6276B5302CDA}" destId="{87B781A0-D8E7-40C9-84AE-31ED2FA7D638}" srcOrd="0" destOrd="0" presId="urn:microsoft.com/office/officeart/2018/2/layout/IconCircleList"/>
    <dgm:cxn modelId="{874DFB6D-8FF3-4456-9857-C5321827093F}" type="presOf" srcId="{2798FD41-1A0B-4C05-ACA5-BDECCD27454D}" destId="{25A6B6FD-651C-41F1-8919-8F5EF7B4273C}" srcOrd="0" destOrd="0" presId="urn:microsoft.com/office/officeart/2018/2/layout/IconCircleList"/>
    <dgm:cxn modelId="{C2AC5785-1B9D-48F8-98D1-3BE651DA6320}" type="presOf" srcId="{4522C6A4-D1BB-4EF1-8A56-84269226DFAC}" destId="{50177312-7B2C-410A-8626-43DDA5EE7B5A}" srcOrd="0" destOrd="0" presId="urn:microsoft.com/office/officeart/2018/2/layout/IconCircleList"/>
    <dgm:cxn modelId="{CCD3199D-A734-4514-8A5E-B07CA4923C2E}" srcId="{2798FD41-1A0B-4C05-ACA5-BDECCD27454D}" destId="{FDCE220B-7B16-411C-8665-6276B5302CDA}" srcOrd="0" destOrd="0" parTransId="{506F2072-28E3-4FDB-A44E-B11DB78EDA7C}" sibTransId="{7578DC0A-FA49-4D24-9FA3-4E52E46D8F47}"/>
    <dgm:cxn modelId="{A46884A2-A96B-4F00-A2B0-80E366A1BCFD}" srcId="{2798FD41-1A0B-4C05-ACA5-BDECCD27454D}" destId="{23D60446-0BBE-4590-B2BB-483F637A8472}" srcOrd="2" destOrd="0" parTransId="{E0EFE3DC-65E7-4816-8B8A-ABC4DA0F9A81}" sibTransId="{059B80C2-14CB-44F2-8B87-4B13CE19D0F0}"/>
    <dgm:cxn modelId="{51D87DBD-8CA0-4ED5-BE88-8D2E94340298}" srcId="{2798FD41-1A0B-4C05-ACA5-BDECCD27454D}" destId="{81E95F83-937B-4CC6-821E-96BCF6CEC56D}" srcOrd="1" destOrd="0" parTransId="{D0783215-C9B0-467D-A761-370583E9F54D}" sibTransId="{4522C6A4-D1BB-4EF1-8A56-84269226DFAC}"/>
    <dgm:cxn modelId="{EE542CEE-53C7-45E6-AAEF-E0B8E3FD9FA7}" type="presOf" srcId="{23D60446-0BBE-4590-B2BB-483F637A8472}" destId="{850C029D-D9FF-4864-8B0D-AF675CAEB37B}" srcOrd="0" destOrd="0" presId="urn:microsoft.com/office/officeart/2018/2/layout/IconCircleList"/>
    <dgm:cxn modelId="{A2E10753-142D-4E89-8707-BDA94019F782}" type="presParOf" srcId="{25A6B6FD-651C-41F1-8919-8F5EF7B4273C}" destId="{FFD1BCA0-0BBC-4A82-938F-9C9832233915}" srcOrd="0" destOrd="0" presId="urn:microsoft.com/office/officeart/2018/2/layout/IconCircleList"/>
    <dgm:cxn modelId="{FE9BCC28-CF8E-40C6-9B76-8BAFE4748478}" type="presParOf" srcId="{FFD1BCA0-0BBC-4A82-938F-9C9832233915}" destId="{7284CC75-FC50-419C-BB7E-1C0468BDBF9A}" srcOrd="0" destOrd="0" presId="urn:microsoft.com/office/officeart/2018/2/layout/IconCircleList"/>
    <dgm:cxn modelId="{19569B65-55F2-4E89-B9FA-F4DBA7C64E21}" type="presParOf" srcId="{7284CC75-FC50-419C-BB7E-1C0468BDBF9A}" destId="{8A952BC0-5E5C-4F56-A3CB-9E0A9854ED36}" srcOrd="0" destOrd="0" presId="urn:microsoft.com/office/officeart/2018/2/layout/IconCircleList"/>
    <dgm:cxn modelId="{25B3042D-2F63-467A-8296-CE979EDD30E9}" type="presParOf" srcId="{7284CC75-FC50-419C-BB7E-1C0468BDBF9A}" destId="{0DCD489C-F9A1-46AD-BCF4-0BE3A2733926}" srcOrd="1" destOrd="0" presId="urn:microsoft.com/office/officeart/2018/2/layout/IconCircleList"/>
    <dgm:cxn modelId="{C48A6A38-A216-4A71-94F2-201ECA37E8AC}" type="presParOf" srcId="{7284CC75-FC50-419C-BB7E-1C0468BDBF9A}" destId="{5C95CCF2-56EC-4C42-9ECE-E56AF0E142A8}" srcOrd="2" destOrd="0" presId="urn:microsoft.com/office/officeart/2018/2/layout/IconCircleList"/>
    <dgm:cxn modelId="{9247D1C3-5654-49B8-91BE-D83529B6BA0F}" type="presParOf" srcId="{7284CC75-FC50-419C-BB7E-1C0468BDBF9A}" destId="{87B781A0-D8E7-40C9-84AE-31ED2FA7D638}" srcOrd="3" destOrd="0" presId="urn:microsoft.com/office/officeart/2018/2/layout/IconCircleList"/>
    <dgm:cxn modelId="{B1394B4C-DDBC-4F2F-A586-8A4BF560BE19}" type="presParOf" srcId="{FFD1BCA0-0BBC-4A82-938F-9C9832233915}" destId="{BF8E705C-2CD5-4B6C-BAAC-AE8C099A7D4B}" srcOrd="1" destOrd="0" presId="urn:microsoft.com/office/officeart/2018/2/layout/IconCircleList"/>
    <dgm:cxn modelId="{7D19AA3B-5549-406D-8F80-31CE2D2C271C}" type="presParOf" srcId="{FFD1BCA0-0BBC-4A82-938F-9C9832233915}" destId="{AF32B94E-FD6D-41E5-93D2-15C1E5814CE9}" srcOrd="2" destOrd="0" presId="urn:microsoft.com/office/officeart/2018/2/layout/IconCircleList"/>
    <dgm:cxn modelId="{0C604277-A507-457D-B338-636E7DC6E377}" type="presParOf" srcId="{AF32B94E-FD6D-41E5-93D2-15C1E5814CE9}" destId="{D0AC2527-F423-4E9B-AA63-F40A8344E34C}" srcOrd="0" destOrd="0" presId="urn:microsoft.com/office/officeart/2018/2/layout/IconCircleList"/>
    <dgm:cxn modelId="{DBAC5D02-0EF9-4CA2-B003-4B36F19A7AFB}" type="presParOf" srcId="{AF32B94E-FD6D-41E5-93D2-15C1E5814CE9}" destId="{9FA38061-33CF-4BE7-B207-CF52B0FA302B}" srcOrd="1" destOrd="0" presId="urn:microsoft.com/office/officeart/2018/2/layout/IconCircleList"/>
    <dgm:cxn modelId="{C092D1D0-DBC5-42F6-8E8E-AEC589C6672E}" type="presParOf" srcId="{AF32B94E-FD6D-41E5-93D2-15C1E5814CE9}" destId="{C88D3FD6-24F3-4CC5-9203-51A8C32AB41A}" srcOrd="2" destOrd="0" presId="urn:microsoft.com/office/officeart/2018/2/layout/IconCircleList"/>
    <dgm:cxn modelId="{FB984D9D-FB3D-4207-B1D5-B19ACD0BD3B5}" type="presParOf" srcId="{AF32B94E-FD6D-41E5-93D2-15C1E5814CE9}" destId="{1633F62B-6FCC-4081-971D-6121DDE22F76}" srcOrd="3" destOrd="0" presId="urn:microsoft.com/office/officeart/2018/2/layout/IconCircleList"/>
    <dgm:cxn modelId="{6BA024FB-10FA-479B-8268-163857C1327E}" type="presParOf" srcId="{FFD1BCA0-0BBC-4A82-938F-9C9832233915}" destId="{50177312-7B2C-410A-8626-43DDA5EE7B5A}" srcOrd="3" destOrd="0" presId="urn:microsoft.com/office/officeart/2018/2/layout/IconCircleList"/>
    <dgm:cxn modelId="{6C7ADF2F-FA90-47E7-ABE6-25DBB4EE946C}" type="presParOf" srcId="{FFD1BCA0-0BBC-4A82-938F-9C9832233915}" destId="{4BF1B2D6-E760-4911-8F35-2167877108AF}" srcOrd="4" destOrd="0" presId="urn:microsoft.com/office/officeart/2018/2/layout/IconCircleList"/>
    <dgm:cxn modelId="{895DFDAF-F65C-49A4-9342-B22A8127BC55}" type="presParOf" srcId="{4BF1B2D6-E760-4911-8F35-2167877108AF}" destId="{5DC247BB-3A9B-45AB-8827-5B97AAB3D83E}" srcOrd="0" destOrd="0" presId="urn:microsoft.com/office/officeart/2018/2/layout/IconCircleList"/>
    <dgm:cxn modelId="{1C983771-7888-42DB-A0CE-AFF5E58F2424}" type="presParOf" srcId="{4BF1B2D6-E760-4911-8F35-2167877108AF}" destId="{40D73285-0365-45EA-A63F-EE9FC9E12D45}" srcOrd="1" destOrd="0" presId="urn:microsoft.com/office/officeart/2018/2/layout/IconCircleList"/>
    <dgm:cxn modelId="{35784AA6-847A-41DF-9F96-BE8D668A1565}" type="presParOf" srcId="{4BF1B2D6-E760-4911-8F35-2167877108AF}" destId="{E63C649D-C1E4-41DD-94C1-208544B6B07A}" srcOrd="2" destOrd="0" presId="urn:microsoft.com/office/officeart/2018/2/layout/IconCircleList"/>
    <dgm:cxn modelId="{38078A4B-4313-42AB-88E0-2A2411BF7EAB}" type="presParOf" srcId="{4BF1B2D6-E760-4911-8F35-2167877108AF}" destId="{850C029D-D9FF-4864-8B0D-AF675CAEB37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D87C4-90CD-4CD9-8DEB-CF0176623FBC}">
      <dsp:nvSpPr>
        <dsp:cNvPr id="0" name=""/>
        <dsp:cNvSpPr/>
      </dsp:nvSpPr>
      <dsp:spPr>
        <a:xfrm>
          <a:off x="0" y="1743"/>
          <a:ext cx="11040000" cy="883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7C5A2-775D-4CEB-8551-1BDF416A6300}">
      <dsp:nvSpPr>
        <dsp:cNvPr id="0" name=""/>
        <dsp:cNvSpPr/>
      </dsp:nvSpPr>
      <dsp:spPr>
        <a:xfrm>
          <a:off x="267278" y="200545"/>
          <a:ext cx="485960" cy="485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8365B8-BD72-48B4-A302-342F40F01792}">
      <dsp:nvSpPr>
        <dsp:cNvPr id="0" name=""/>
        <dsp:cNvSpPr/>
      </dsp:nvSpPr>
      <dsp:spPr>
        <a:xfrm>
          <a:off x="1020516" y="1743"/>
          <a:ext cx="10019483" cy="88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1" tIns="93511" rIns="93511" bIns="93511"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C00000"/>
              </a:solidFill>
            </a:rPr>
            <a:t>Between 12 months and 36 months duration</a:t>
          </a:r>
          <a:endParaRPr lang="en-US" sz="2200" kern="1200" dirty="0">
            <a:solidFill>
              <a:srgbClr val="C00000"/>
            </a:solidFill>
          </a:endParaRPr>
        </a:p>
      </dsp:txBody>
      <dsp:txXfrm>
        <a:off x="1020516" y="1743"/>
        <a:ext cx="10019483" cy="883564"/>
      </dsp:txXfrm>
    </dsp:sp>
    <dsp:sp modelId="{BDA5706F-E05A-4C44-B7A8-64E829FE3C1C}">
      <dsp:nvSpPr>
        <dsp:cNvPr id="0" name=""/>
        <dsp:cNvSpPr/>
      </dsp:nvSpPr>
      <dsp:spPr>
        <a:xfrm>
          <a:off x="0" y="1106198"/>
          <a:ext cx="11040000" cy="883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8141C-42A9-455D-AF2D-294CC3EB04B8}">
      <dsp:nvSpPr>
        <dsp:cNvPr id="0" name=""/>
        <dsp:cNvSpPr/>
      </dsp:nvSpPr>
      <dsp:spPr>
        <a:xfrm>
          <a:off x="267278" y="1305000"/>
          <a:ext cx="485960" cy="485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8FF98-A4ED-4C57-B09F-872EFF2E4A86}">
      <dsp:nvSpPr>
        <dsp:cNvPr id="0" name=""/>
        <dsp:cNvSpPr/>
      </dsp:nvSpPr>
      <dsp:spPr>
        <a:xfrm>
          <a:off x="1020516" y="1106198"/>
          <a:ext cx="10019483" cy="88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1" tIns="93511" rIns="93511" bIns="93511"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C00000"/>
              </a:solidFill>
            </a:rPr>
            <a:t>3-way partnership between a company (or charity / NFP), academic team and a skilled graduate  - the Associate</a:t>
          </a:r>
          <a:endParaRPr lang="en-US" sz="2200" kern="1200" dirty="0">
            <a:solidFill>
              <a:srgbClr val="C00000"/>
            </a:solidFill>
          </a:endParaRPr>
        </a:p>
      </dsp:txBody>
      <dsp:txXfrm>
        <a:off x="1020516" y="1106198"/>
        <a:ext cx="10019483" cy="883564"/>
      </dsp:txXfrm>
    </dsp:sp>
    <dsp:sp modelId="{2BCA49EA-F792-4016-9BEE-D0553EBE2BE3}">
      <dsp:nvSpPr>
        <dsp:cNvPr id="0" name=""/>
        <dsp:cNvSpPr/>
      </dsp:nvSpPr>
      <dsp:spPr>
        <a:xfrm>
          <a:off x="0" y="2210653"/>
          <a:ext cx="11040000" cy="883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9C0FE-C52F-4693-BE60-160CFC97F992}">
      <dsp:nvSpPr>
        <dsp:cNvPr id="0" name=""/>
        <dsp:cNvSpPr/>
      </dsp:nvSpPr>
      <dsp:spPr>
        <a:xfrm>
          <a:off x="267278" y="2409455"/>
          <a:ext cx="485960" cy="485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0749CB-CA66-4452-A922-657B2D2292B7}">
      <dsp:nvSpPr>
        <dsp:cNvPr id="0" name=""/>
        <dsp:cNvSpPr/>
      </dsp:nvSpPr>
      <dsp:spPr>
        <a:xfrm>
          <a:off x="1020516" y="2210653"/>
          <a:ext cx="10019483" cy="88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1" tIns="93511" rIns="93511" bIns="93511"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C00000"/>
              </a:solidFill>
            </a:rPr>
            <a:t>The Associate is employed by the Knowledge Base and embedded within the company, supported by the academics</a:t>
          </a:r>
          <a:endParaRPr lang="en-US" sz="2200" kern="1200" dirty="0">
            <a:solidFill>
              <a:srgbClr val="C00000"/>
            </a:solidFill>
          </a:endParaRPr>
        </a:p>
      </dsp:txBody>
      <dsp:txXfrm>
        <a:off x="1020516" y="2210653"/>
        <a:ext cx="10019483" cy="883564"/>
      </dsp:txXfrm>
    </dsp:sp>
    <dsp:sp modelId="{1713A8FE-5A76-4752-A704-50C9346FF02A}">
      <dsp:nvSpPr>
        <dsp:cNvPr id="0" name=""/>
        <dsp:cNvSpPr/>
      </dsp:nvSpPr>
      <dsp:spPr>
        <a:xfrm>
          <a:off x="0" y="3315108"/>
          <a:ext cx="11040000" cy="8835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93DB7-1658-460F-8F0D-659E4C0E168C}">
      <dsp:nvSpPr>
        <dsp:cNvPr id="0" name=""/>
        <dsp:cNvSpPr/>
      </dsp:nvSpPr>
      <dsp:spPr>
        <a:xfrm>
          <a:off x="267278" y="3513910"/>
          <a:ext cx="485960" cy="485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CFD57E-DA0E-4B8D-B488-6AC322BCB514}">
      <dsp:nvSpPr>
        <dsp:cNvPr id="0" name=""/>
        <dsp:cNvSpPr/>
      </dsp:nvSpPr>
      <dsp:spPr>
        <a:xfrm>
          <a:off x="1020516" y="3315108"/>
          <a:ext cx="10019483" cy="883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1" tIns="93511" rIns="93511" bIns="93511" numCol="1" spcCol="1270" anchor="ctr" anchorCtr="0">
          <a:noAutofit/>
        </a:bodyPr>
        <a:lstStyle/>
        <a:p>
          <a:pPr marL="0" lvl="0" indent="0" algn="l" defTabSz="977900">
            <a:lnSpc>
              <a:spcPct val="90000"/>
            </a:lnSpc>
            <a:spcBef>
              <a:spcPct val="0"/>
            </a:spcBef>
            <a:spcAft>
              <a:spcPct val="35000"/>
            </a:spcAft>
            <a:buNone/>
          </a:pPr>
          <a:r>
            <a:rPr lang="en-GB" sz="2200" kern="1200" dirty="0">
              <a:solidFill>
                <a:srgbClr val="C00000"/>
              </a:solidFill>
            </a:rPr>
            <a:t>Cost typically up to ~£90k per year, company pays 33% if an SME, or 50% if larger </a:t>
          </a:r>
          <a:r>
            <a:rPr lang="en-GB" sz="2200" i="1" kern="1200" dirty="0">
              <a:solidFill>
                <a:srgbClr val="FF0000"/>
              </a:solidFill>
            </a:rPr>
            <a:t>*25% for Welsh SMEs, and charities / not for profits</a:t>
          </a:r>
          <a:endParaRPr lang="en-US" sz="2200" b="1" i="1" kern="1200" dirty="0">
            <a:solidFill>
              <a:srgbClr val="FF0000"/>
            </a:solidFill>
          </a:endParaRPr>
        </a:p>
      </dsp:txBody>
      <dsp:txXfrm>
        <a:off x="1020516" y="3315108"/>
        <a:ext cx="10019483" cy="883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52BC0-5E5C-4F56-A3CB-9E0A9854ED36}">
      <dsp:nvSpPr>
        <dsp:cNvPr id="0" name=""/>
        <dsp:cNvSpPr/>
      </dsp:nvSpPr>
      <dsp:spPr>
        <a:xfrm>
          <a:off x="111800" y="2056236"/>
          <a:ext cx="1050008" cy="10500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D489C-F9A1-46AD-BCF4-0BE3A2733926}">
      <dsp:nvSpPr>
        <dsp:cNvPr id="0" name=""/>
        <dsp:cNvSpPr/>
      </dsp:nvSpPr>
      <dsp:spPr>
        <a:xfrm>
          <a:off x="332302" y="2276737"/>
          <a:ext cx="609005" cy="6090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B781A0-D8E7-40C9-84AE-31ED2FA7D638}">
      <dsp:nvSpPr>
        <dsp:cNvPr id="0" name=""/>
        <dsp:cNvSpPr/>
      </dsp:nvSpPr>
      <dsp:spPr>
        <a:xfrm>
          <a:off x="1386811" y="2056236"/>
          <a:ext cx="2475021" cy="1050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GB" sz="1300" kern="1200"/>
            <a:t>Must have a business case demonstrating commercial impact, supporting the overall company strategy</a:t>
          </a:r>
          <a:endParaRPr lang="en-US" sz="1300" kern="1200"/>
        </a:p>
      </dsp:txBody>
      <dsp:txXfrm>
        <a:off x="1386811" y="2056236"/>
        <a:ext cx="2475021" cy="1050008"/>
      </dsp:txXfrm>
    </dsp:sp>
    <dsp:sp modelId="{D0AC2527-F423-4E9B-AA63-F40A8344E34C}">
      <dsp:nvSpPr>
        <dsp:cNvPr id="0" name=""/>
        <dsp:cNvSpPr/>
      </dsp:nvSpPr>
      <dsp:spPr>
        <a:xfrm>
          <a:off x="4293086" y="2056236"/>
          <a:ext cx="1050008" cy="10500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38061-33CF-4BE7-B207-CF52B0FA302B}">
      <dsp:nvSpPr>
        <dsp:cNvPr id="0" name=""/>
        <dsp:cNvSpPr/>
      </dsp:nvSpPr>
      <dsp:spPr>
        <a:xfrm>
          <a:off x="4513587" y="2276737"/>
          <a:ext cx="609005" cy="6090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33F62B-6FCC-4081-971D-6121DDE22F76}">
      <dsp:nvSpPr>
        <dsp:cNvPr id="0" name=""/>
        <dsp:cNvSpPr/>
      </dsp:nvSpPr>
      <dsp:spPr>
        <a:xfrm>
          <a:off x="5568096" y="2056236"/>
          <a:ext cx="2475021" cy="1050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GB" sz="1300" kern="1200" dirty="0"/>
            <a:t>Must demonstrate how transferring / embedding knowledge from an academic department / school will support that business  case</a:t>
          </a:r>
          <a:endParaRPr lang="en-US" sz="1300" kern="1200" dirty="0"/>
        </a:p>
      </dsp:txBody>
      <dsp:txXfrm>
        <a:off x="5568096" y="2056236"/>
        <a:ext cx="2475021" cy="1050008"/>
      </dsp:txXfrm>
    </dsp:sp>
    <dsp:sp modelId="{5DC247BB-3A9B-45AB-8827-5B97AAB3D83E}">
      <dsp:nvSpPr>
        <dsp:cNvPr id="0" name=""/>
        <dsp:cNvSpPr/>
      </dsp:nvSpPr>
      <dsp:spPr>
        <a:xfrm>
          <a:off x="8474371" y="2056236"/>
          <a:ext cx="1050008" cy="105000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73285-0365-45EA-A63F-EE9FC9E12D45}">
      <dsp:nvSpPr>
        <dsp:cNvPr id="0" name=""/>
        <dsp:cNvSpPr/>
      </dsp:nvSpPr>
      <dsp:spPr>
        <a:xfrm>
          <a:off x="8694873" y="2276737"/>
          <a:ext cx="609005" cy="6090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0C029D-D9FF-4864-8B0D-AF675CAEB37B}">
      <dsp:nvSpPr>
        <dsp:cNvPr id="0" name=""/>
        <dsp:cNvSpPr/>
      </dsp:nvSpPr>
      <dsp:spPr>
        <a:xfrm>
          <a:off x="9749382" y="2056236"/>
          <a:ext cx="2475021" cy="1050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GB" sz="1300" kern="1200"/>
            <a:t>Cannot be provided in-house or via consultancy, and there must be academic benefits for the Knowledge Base</a:t>
          </a:r>
          <a:endParaRPr lang="en-US" sz="1300" kern="1200"/>
        </a:p>
      </dsp:txBody>
      <dsp:txXfrm>
        <a:off x="9749382" y="2056236"/>
        <a:ext cx="2475021" cy="1050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6B5BA70-36C2-46A3-8484-19D9B6D75582}" type="datetimeFigureOut">
              <a:rPr lang="en-GB" smtClean="0"/>
              <a:t>27/02/2023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8F8E7F-104D-4F1C-8C6D-3584390AA463}" type="slidenum">
              <a:rPr lang="en-GB" smtClean="0"/>
              <a:t>‹#›</a:t>
            </a:fld>
            <a:endParaRPr lang="en-GB" dirty="0"/>
          </a:p>
        </p:txBody>
      </p:sp>
    </p:spTree>
    <p:extLst>
      <p:ext uri="{BB962C8B-B14F-4D97-AF65-F5344CB8AC3E}">
        <p14:creationId xmlns:p14="http://schemas.microsoft.com/office/powerpoint/2010/main" val="195288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Hartpury University Students </a:t>
            </a:r>
          </a:p>
          <a:p>
            <a:endParaRPr lang="en-GB" dirty="0"/>
          </a:p>
          <a:p>
            <a:r>
              <a:rPr lang="en-GB" dirty="0"/>
              <a:t>Students develop academically whilst with us but also behaviourally</a:t>
            </a:r>
          </a:p>
          <a:p>
            <a:endParaRPr lang="en-GB" dirty="0"/>
          </a:p>
          <a:p>
            <a:r>
              <a:rPr lang="en-GB" dirty="0"/>
              <a:t>The Hartpury Graduate Attributes is at the centre of our Applied approach.</a:t>
            </a:r>
          </a:p>
          <a:p>
            <a:endParaRPr lang="en-GB" dirty="0"/>
          </a:p>
          <a:p>
            <a:r>
              <a:rPr lang="en-GB" dirty="0"/>
              <a:t>We have embedded these attributes within curriculum to provide ‘real world’ opportunities for all students to develop resulting in positive Outcomes for our students – 97%</a:t>
            </a:r>
          </a:p>
          <a:p>
            <a:endParaRPr lang="en-GB" dirty="0"/>
          </a:p>
          <a:p>
            <a:r>
              <a:rPr lang="en-GB" dirty="0"/>
              <a:t>We also support students further with our Internationally recognised Information, Advice and Guidance services, where we embed KASE which further enhances studies to include a variety of CPD related concepts to ensure students are Employment ready </a:t>
            </a:r>
          </a:p>
        </p:txBody>
      </p:sp>
      <p:sp>
        <p:nvSpPr>
          <p:cNvPr id="4" name="Slide Number Placeholder 3"/>
          <p:cNvSpPr>
            <a:spLocks noGrp="1"/>
          </p:cNvSpPr>
          <p:nvPr>
            <p:ph type="sldNum" sz="quarter" idx="5"/>
          </p:nvPr>
        </p:nvSpPr>
        <p:spPr/>
        <p:txBody>
          <a:bodyPr/>
          <a:lstStyle/>
          <a:p>
            <a:fld id="{9D8F8E7F-104D-4F1C-8C6D-3584390AA463}" type="slidenum">
              <a:rPr lang="en-GB" smtClean="0"/>
              <a:t>4</a:t>
            </a:fld>
            <a:endParaRPr lang="en-GB" dirty="0"/>
          </a:p>
        </p:txBody>
      </p:sp>
    </p:spTree>
    <p:extLst>
      <p:ext uri="{BB962C8B-B14F-4D97-AF65-F5344CB8AC3E}">
        <p14:creationId xmlns:p14="http://schemas.microsoft.com/office/powerpoint/2010/main" val="79312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Hartpury Certificate - College</a:t>
            </a:r>
          </a:p>
          <a:p>
            <a:endParaRPr lang="en-GB" dirty="0"/>
          </a:p>
          <a:p>
            <a:r>
              <a:rPr lang="en-GB" dirty="0"/>
              <a:t>Our holistic personal development programme, that enables our College students to grow, test and explore a multitude of areas to get the ready for future decision making</a:t>
            </a:r>
          </a:p>
          <a:p>
            <a:endParaRPr lang="en-GB" dirty="0"/>
          </a:p>
          <a:p>
            <a:r>
              <a:rPr lang="en-GB" dirty="0"/>
              <a:t>All FE Students Complete a Work Experience or Industry Placement – Not match but students apply / seek, industry targets are set to push/stretch student</a:t>
            </a:r>
          </a:p>
          <a:p>
            <a:endParaRPr lang="en-GB" dirty="0"/>
          </a:p>
          <a:p>
            <a:r>
              <a:rPr lang="en-GB" dirty="0"/>
              <a:t>Prep For Success Tutorial programme is dedicated to equipping students to gain knowledge and awareness in a variety of topics ‘Apprenticeships, Applying for Uni’s, Gangs/County Lines, Equality, Sustainability</a:t>
            </a:r>
          </a:p>
          <a:p>
            <a:endParaRPr lang="en-GB" dirty="0"/>
          </a:p>
          <a:p>
            <a:r>
              <a:rPr lang="en-GB" dirty="0"/>
              <a:t>Hartpury Certificate Plus – This is where students actively consume content that they choose each year to enable them to make informed decisions about their career paths. This may include taking part in the Enterprise Finals, or completing Edinburgh Award Scheme or completing a host of Online Packages that balances activity and information about future Options</a:t>
            </a:r>
          </a:p>
          <a:p>
            <a:endParaRPr lang="en-GB" dirty="0"/>
          </a:p>
          <a:p>
            <a:r>
              <a:rPr lang="en-GB" dirty="0"/>
              <a:t>Hartpury College has strong progression rates to University or Employment following College studies</a:t>
            </a:r>
          </a:p>
        </p:txBody>
      </p:sp>
      <p:sp>
        <p:nvSpPr>
          <p:cNvPr id="4" name="Slide Number Placeholder 3"/>
          <p:cNvSpPr>
            <a:spLocks noGrp="1"/>
          </p:cNvSpPr>
          <p:nvPr>
            <p:ph type="sldNum" sz="quarter" idx="5"/>
          </p:nvPr>
        </p:nvSpPr>
        <p:spPr/>
        <p:txBody>
          <a:bodyPr/>
          <a:lstStyle/>
          <a:p>
            <a:fld id="{9D8F8E7F-104D-4F1C-8C6D-3584390AA463}" type="slidenum">
              <a:rPr lang="en-GB" smtClean="0"/>
              <a:t>5</a:t>
            </a:fld>
            <a:endParaRPr lang="en-GB" dirty="0"/>
          </a:p>
        </p:txBody>
      </p:sp>
    </p:spTree>
    <p:extLst>
      <p:ext uri="{BB962C8B-B14F-4D97-AF65-F5344CB8AC3E}">
        <p14:creationId xmlns:p14="http://schemas.microsoft.com/office/powerpoint/2010/main" val="18889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C99359-ACAE-6C4A-8B5F-09834B529247}" type="slidenum">
              <a:rPr lang="en-US" smtClean="0"/>
              <a:t>6</a:t>
            </a:fld>
            <a:endParaRPr lang="en-US"/>
          </a:p>
        </p:txBody>
      </p:sp>
    </p:spTree>
    <p:extLst>
      <p:ext uri="{BB962C8B-B14F-4D97-AF65-F5344CB8AC3E}">
        <p14:creationId xmlns:p14="http://schemas.microsoft.com/office/powerpoint/2010/main" val="352007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83697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416594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241455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943BA-5726-4686-B714-B8D9DFB4B921}"/>
              </a:ext>
            </a:extLst>
          </p:cNvPr>
          <p:cNvSpPr>
            <a:spLocks noGrp="1"/>
          </p:cNvSpPr>
          <p:nvPr>
            <p:ph idx="1"/>
          </p:nvPr>
        </p:nvSpPr>
        <p:spPr>
          <a:xfrm>
            <a:off x="384000" y="1772817"/>
            <a:ext cx="11040000" cy="4200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9BA8069-AB15-4E3F-8643-664035F0A4D3}"/>
              </a:ext>
            </a:extLst>
          </p:cNvPr>
          <p:cNvSpPr>
            <a:spLocks noGrp="1"/>
          </p:cNvSpPr>
          <p:nvPr>
            <p:ph type="ftr" sz="quarter" idx="11"/>
          </p:nvPr>
        </p:nvSpPr>
        <p:spPr/>
        <p:txBody>
          <a:bodyPr/>
          <a:lstStyle/>
          <a:p>
            <a:endParaRPr lang="en-GB"/>
          </a:p>
        </p:txBody>
      </p:sp>
      <p:sp>
        <p:nvSpPr>
          <p:cNvPr id="8" name="Text Placeholder 7"/>
          <p:cNvSpPr>
            <a:spLocks noGrp="1"/>
          </p:cNvSpPr>
          <p:nvPr>
            <p:ph type="body" sz="quarter" idx="13" hasCustomPrompt="1"/>
          </p:nvPr>
        </p:nvSpPr>
        <p:spPr>
          <a:xfrm>
            <a:off x="381954" y="932723"/>
            <a:ext cx="10082533" cy="736579"/>
          </a:xfrm>
        </p:spPr>
        <p:txBody>
          <a:bodyPr/>
          <a:lstStyle>
            <a:lvl1pPr>
              <a:defRPr sz="4000" baseline="0"/>
            </a:lvl1pPr>
            <a:lvl2pPr marL="0" indent="0">
              <a:buNone/>
              <a:defRPr sz="3600"/>
            </a:lvl2pPr>
            <a:lvl3pPr marL="0" indent="0">
              <a:buNone/>
              <a:defRPr sz="3600"/>
            </a:lvl3pPr>
            <a:lvl4pPr marL="0" indent="0">
              <a:buNone/>
              <a:defRPr sz="3600"/>
            </a:lvl4pPr>
            <a:lvl5pPr marL="0" indent="0">
              <a:buNone/>
              <a:defRPr sz="3600"/>
            </a:lvl5pPr>
          </a:lstStyle>
          <a:p>
            <a:pPr lvl="0"/>
            <a:r>
              <a:rPr lang="en-US"/>
              <a:t>Click to edit sub head</a:t>
            </a:r>
          </a:p>
        </p:txBody>
      </p:sp>
      <p:sp>
        <p:nvSpPr>
          <p:cNvPr id="6" name="Title 5">
            <a:extLst>
              <a:ext uri="{FF2B5EF4-FFF2-40B4-BE49-F238E27FC236}">
                <a16:creationId xmlns:a16="http://schemas.microsoft.com/office/drawing/2014/main" id="{5D72B38E-8E14-9045-8909-126FA74DC161}"/>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0214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ne col_KTP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943BA-5726-4686-B714-B8D9DFB4B921}"/>
              </a:ext>
            </a:extLst>
          </p:cNvPr>
          <p:cNvSpPr>
            <a:spLocks noGrp="1"/>
          </p:cNvSpPr>
          <p:nvPr>
            <p:ph idx="1"/>
          </p:nvPr>
        </p:nvSpPr>
        <p:spPr>
          <a:xfrm>
            <a:off x="383117" y="2396937"/>
            <a:ext cx="11040000" cy="35762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p:cNvSpPr>
            <a:spLocks noGrp="1"/>
          </p:cNvSpPr>
          <p:nvPr>
            <p:ph type="body" sz="quarter" idx="13" hasCustomPrompt="1"/>
          </p:nvPr>
        </p:nvSpPr>
        <p:spPr>
          <a:xfrm>
            <a:off x="383118" y="1556841"/>
            <a:ext cx="10082533" cy="736579"/>
          </a:xfrm>
        </p:spPr>
        <p:txBody>
          <a:bodyPr/>
          <a:lstStyle>
            <a:lvl1pPr>
              <a:defRPr sz="4000" baseline="0"/>
            </a:lvl1pPr>
            <a:lvl2pPr marL="0" indent="0">
              <a:buNone/>
              <a:defRPr sz="3600"/>
            </a:lvl2pPr>
            <a:lvl3pPr marL="0" indent="0">
              <a:buNone/>
              <a:defRPr sz="3600"/>
            </a:lvl3pPr>
            <a:lvl4pPr marL="0" indent="0">
              <a:buNone/>
              <a:defRPr sz="3600"/>
            </a:lvl4pPr>
            <a:lvl5pPr marL="0" indent="0">
              <a:buNone/>
              <a:defRPr sz="3600"/>
            </a:lvl5pPr>
          </a:lstStyle>
          <a:p>
            <a:pPr lvl="0"/>
            <a:r>
              <a:rPr lang="en-US"/>
              <a:t>Click to edit sub head</a:t>
            </a:r>
          </a:p>
        </p:txBody>
      </p:sp>
      <p:sp>
        <p:nvSpPr>
          <p:cNvPr id="6" name="Title 5">
            <a:extLst>
              <a:ext uri="{FF2B5EF4-FFF2-40B4-BE49-F238E27FC236}">
                <a16:creationId xmlns:a16="http://schemas.microsoft.com/office/drawing/2014/main" id="{D6972DD3-A3CE-7140-9087-45006319270D}"/>
              </a:ext>
            </a:extLst>
          </p:cNvPr>
          <p:cNvSpPr>
            <a:spLocks noGrp="1"/>
          </p:cNvSpPr>
          <p:nvPr>
            <p:ph type="title"/>
          </p:nvPr>
        </p:nvSpPr>
        <p:spPr>
          <a:xfrm>
            <a:off x="383118" y="836712"/>
            <a:ext cx="9985357" cy="580616"/>
          </a:xfrm>
        </p:spPr>
        <p:txBody>
          <a:bodyPr/>
          <a:lstStyle/>
          <a:p>
            <a:r>
              <a:rPr lang="en-GB"/>
              <a:t>Click to edit Master title style</a:t>
            </a:r>
          </a:p>
        </p:txBody>
      </p:sp>
    </p:spTree>
    <p:extLst>
      <p:ext uri="{BB962C8B-B14F-4D97-AF65-F5344CB8AC3E}">
        <p14:creationId xmlns:p14="http://schemas.microsoft.com/office/powerpoint/2010/main" val="3033088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427253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417344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326018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1439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81575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343437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109412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09071-5B8D-4C78-B3C2-8EA9FC2603AF}" type="datetimeFigureOut">
              <a:rPr lang="en-GB" smtClean="0"/>
              <a:t>27/02/2023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F410018-A513-4166-9B19-E3A579A8FC97}" type="slidenum">
              <a:rPr lang="en-GB" smtClean="0"/>
              <a:t>‹#›</a:t>
            </a:fld>
            <a:endParaRPr lang="en-GB" dirty="0"/>
          </a:p>
        </p:txBody>
      </p:sp>
    </p:spTree>
    <p:extLst>
      <p:ext uri="{BB962C8B-B14F-4D97-AF65-F5344CB8AC3E}">
        <p14:creationId xmlns:p14="http://schemas.microsoft.com/office/powerpoint/2010/main" val="362208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09071-5B8D-4C78-B3C2-8EA9FC2603AF}" type="datetimeFigureOut">
              <a:rPr lang="en-GB" smtClean="0"/>
              <a:t>27/02/2023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10018-A513-4166-9B19-E3A579A8FC97}" type="slidenum">
              <a:rPr lang="en-GB" smtClean="0"/>
              <a:t>‹#›</a:t>
            </a:fld>
            <a:endParaRPr lang="en-GB" dirty="0"/>
          </a:p>
        </p:txBody>
      </p:sp>
    </p:spTree>
    <p:extLst>
      <p:ext uri="{BB962C8B-B14F-4D97-AF65-F5344CB8AC3E}">
        <p14:creationId xmlns:p14="http://schemas.microsoft.com/office/powerpoint/2010/main" val="246895750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 id="21474837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hamilton-barne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594C-77C9-484E-9D06-6A2175041EF3}"/>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A2ACD2D-8E82-4900-9CC1-F10F4E6CBA8F}"/>
              </a:ext>
            </a:extLst>
          </p:cNvPr>
          <p:cNvSpPr>
            <a:spLocks noGrp="1"/>
          </p:cNvSpPr>
          <p:nvPr>
            <p:ph type="subTitle" idx="1"/>
          </p:nvPr>
        </p:nvSpPr>
        <p:spPr/>
        <p:txBody>
          <a:bodyPr/>
          <a:lstStyle/>
          <a:p>
            <a:endParaRPr lang="en-GB"/>
          </a:p>
        </p:txBody>
      </p:sp>
      <p:pic>
        <p:nvPicPr>
          <p:cNvPr id="1026" name="Picture 2" descr="http://staff/sites/BS/Marketing/Templates_Logos/Shared%20Documents/Hartpury_University_logos/HARTPURY%20UNIVERSITY%20REV%20ON%20BLACK%20(RGB).jpg">
            <a:extLst>
              <a:ext uri="{FF2B5EF4-FFF2-40B4-BE49-F238E27FC236}">
                <a16:creationId xmlns:a16="http://schemas.microsoft.com/office/drawing/2014/main" id="{71F104F0-9BE0-41D8-BAAD-2B49DCEFC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0"/>
            <a:ext cx="1037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47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8" y="217567"/>
            <a:ext cx="5264150" cy="714536"/>
          </a:xfrm>
        </p:spPr>
        <p:txBody>
          <a:bodyPr>
            <a:normAutofit fontScale="90000"/>
          </a:bodyPr>
          <a:lstStyle/>
          <a:p>
            <a:r>
              <a:rPr lang="en-GB" dirty="0"/>
              <a:t>Business Support</a:t>
            </a:r>
          </a:p>
        </p:txBody>
      </p:sp>
      <p:sp>
        <p:nvSpPr>
          <p:cNvPr id="3" name="Text Placeholder 2"/>
          <p:cNvSpPr>
            <a:spLocks noGrp="1"/>
          </p:cNvSpPr>
          <p:nvPr>
            <p:ph type="body" idx="1"/>
          </p:nvPr>
        </p:nvSpPr>
        <p:spPr>
          <a:xfrm>
            <a:off x="831850" y="1191491"/>
            <a:ext cx="10515600" cy="4331854"/>
          </a:xfrm>
        </p:spPr>
        <p:txBody>
          <a:bodyPr/>
          <a:lstStyle/>
          <a:p>
            <a:r>
              <a:rPr lang="en-GB" dirty="0">
                <a:solidFill>
                  <a:schemeClr val="tx1"/>
                </a:solidFill>
              </a:rPr>
              <a:t>Access Talent	</a:t>
            </a:r>
            <a:r>
              <a:rPr lang="en-GB" dirty="0"/>
              <a:t>	</a:t>
            </a:r>
            <a:r>
              <a:rPr lang="en-GB" dirty="0">
                <a:solidFill>
                  <a:schemeClr val="tx1"/>
                </a:solidFill>
              </a:rPr>
              <a:t>Access Support</a:t>
            </a:r>
            <a:r>
              <a:rPr lang="en-GB" dirty="0"/>
              <a:t>	</a:t>
            </a:r>
            <a:r>
              <a:rPr lang="en-GB" dirty="0">
                <a:solidFill>
                  <a:schemeClr val="tx1"/>
                </a:solidFill>
              </a:rPr>
              <a:t>Access Expertise</a:t>
            </a:r>
          </a:p>
          <a:p>
            <a:r>
              <a:rPr lang="en-GB" sz="1800" dirty="0">
                <a:solidFill>
                  <a:schemeClr val="tx1"/>
                </a:solidFill>
              </a:rPr>
              <a:t>Graduate Talent pool 	Facilities 			Funding 	</a:t>
            </a:r>
          </a:p>
          <a:p>
            <a:r>
              <a:rPr lang="en-GB" sz="1800" dirty="0">
                <a:solidFill>
                  <a:schemeClr val="tx1"/>
                </a:solidFill>
              </a:rPr>
              <a:t>Student placements	Co working space 	 	KTPs</a:t>
            </a:r>
          </a:p>
          <a:p>
            <a:r>
              <a:rPr lang="en-GB" sz="1800" dirty="0">
                <a:solidFill>
                  <a:schemeClr val="tx1"/>
                </a:solidFill>
              </a:rPr>
              <a:t>Apprenticeships		Accelerator programme 	Partnership PhDs</a:t>
            </a:r>
          </a:p>
          <a:p>
            <a:r>
              <a:rPr lang="en-GB" sz="1800" dirty="0">
                <a:solidFill>
                  <a:schemeClr val="tx1"/>
                </a:solidFill>
              </a:rPr>
              <a:t>T levels 			Route to market 		Collaborative R&amp;D</a:t>
            </a:r>
          </a:p>
          <a:p>
            <a:r>
              <a:rPr lang="en-GB" sz="1800" dirty="0">
                <a:solidFill>
                  <a:schemeClr val="tx1"/>
                </a:solidFill>
              </a:rPr>
              <a:t>Live Student Projects 	Bespoke CPD		Paid consultancy</a:t>
            </a:r>
          </a:p>
          <a:p>
            <a:r>
              <a:rPr lang="en-GB" sz="1800" dirty="0">
                <a:solidFill>
                  <a:schemeClr val="tx1"/>
                </a:solidFill>
              </a:rPr>
              <a:t>			Sponsorship 		Conferences</a:t>
            </a:r>
          </a:p>
          <a:p>
            <a:r>
              <a:rPr lang="en-GB" sz="1800" dirty="0">
                <a:solidFill>
                  <a:schemeClr val="tx1"/>
                </a:solidFill>
              </a:rPr>
              <a:t>			Networks for new clients	</a:t>
            </a:r>
          </a:p>
          <a:p>
            <a:r>
              <a:rPr lang="en-GB" sz="1800" dirty="0">
                <a:solidFill>
                  <a:schemeClr val="tx1"/>
                </a:solidFill>
              </a:rPr>
              <a:t>			Events</a:t>
            </a:r>
          </a:p>
          <a:p>
            <a:r>
              <a:rPr lang="en-GB" sz="1800" dirty="0">
                <a:solidFill>
                  <a:schemeClr val="tx1"/>
                </a:solidFill>
              </a:rPr>
              <a:t>			Reputation, profile &amp; trust</a:t>
            </a:r>
          </a:p>
          <a:p>
            <a:r>
              <a:rPr lang="en-GB" sz="1800" dirty="0">
                <a:solidFill>
                  <a:schemeClr val="tx1"/>
                </a:solidFill>
              </a:rPr>
              <a:t>			 </a:t>
            </a:r>
            <a:r>
              <a:rPr lang="en-GB" sz="1400" dirty="0">
                <a:solidFill>
                  <a:schemeClr val="tx1"/>
                </a:solidFill>
              </a:rPr>
              <a:t>		</a:t>
            </a:r>
          </a:p>
        </p:txBody>
      </p:sp>
      <p:pic>
        <p:nvPicPr>
          <p:cNvPr id="5" name="Picture 4" descr="Icon&#10;&#10;Description automatically generated">
            <a:extLst>
              <a:ext uri="{FF2B5EF4-FFF2-40B4-BE49-F238E27FC236}">
                <a16:creationId xmlns:a16="http://schemas.microsoft.com/office/drawing/2014/main" id="{B1EE98F4-87F2-D958-9BCF-731DBA7EE7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0" y="1710267"/>
            <a:ext cx="177800" cy="177800"/>
          </a:xfrm>
          <a:prstGeom prst="rect">
            <a:avLst/>
          </a:prstGeom>
        </p:spPr>
      </p:pic>
      <p:pic>
        <p:nvPicPr>
          <p:cNvPr id="9" name="Picture 8" descr="Icon&#10;&#10;Description automatically generated">
            <a:extLst>
              <a:ext uri="{FF2B5EF4-FFF2-40B4-BE49-F238E27FC236}">
                <a16:creationId xmlns:a16="http://schemas.microsoft.com/office/drawing/2014/main" id="{3D1A5EB1-A499-E1C6-7E2C-0D589DEFB3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0" y="2074333"/>
            <a:ext cx="177800" cy="177800"/>
          </a:xfrm>
          <a:prstGeom prst="rect">
            <a:avLst/>
          </a:prstGeom>
        </p:spPr>
      </p:pic>
      <p:pic>
        <p:nvPicPr>
          <p:cNvPr id="10" name="Picture 9" descr="Icon&#10;&#10;Description automatically generated">
            <a:extLst>
              <a:ext uri="{FF2B5EF4-FFF2-40B4-BE49-F238E27FC236}">
                <a16:creationId xmlns:a16="http://schemas.microsoft.com/office/drawing/2014/main" id="{60534649-B48A-2737-A083-0F79C5BA465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0" y="2446867"/>
            <a:ext cx="177800" cy="177800"/>
          </a:xfrm>
          <a:prstGeom prst="rect">
            <a:avLst/>
          </a:prstGeom>
        </p:spPr>
      </p:pic>
      <p:pic>
        <p:nvPicPr>
          <p:cNvPr id="11" name="Picture 10" descr="Icon&#10;&#10;Description automatically generated">
            <a:extLst>
              <a:ext uri="{FF2B5EF4-FFF2-40B4-BE49-F238E27FC236}">
                <a16:creationId xmlns:a16="http://schemas.microsoft.com/office/drawing/2014/main" id="{F39328FD-54D5-3FDE-9208-1F0B6242A4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0" y="2827867"/>
            <a:ext cx="177800" cy="177800"/>
          </a:xfrm>
          <a:prstGeom prst="rect">
            <a:avLst/>
          </a:prstGeom>
        </p:spPr>
      </p:pic>
      <p:pic>
        <p:nvPicPr>
          <p:cNvPr id="12" name="Picture 11" descr="Icon&#10;&#10;Description automatically generated">
            <a:extLst>
              <a:ext uri="{FF2B5EF4-FFF2-40B4-BE49-F238E27FC236}">
                <a16:creationId xmlns:a16="http://schemas.microsoft.com/office/drawing/2014/main" id="{F7D71BCD-A868-685C-A79C-C6CE4817F5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0" y="3208867"/>
            <a:ext cx="177800" cy="177800"/>
          </a:xfrm>
          <a:prstGeom prst="rect">
            <a:avLst/>
          </a:prstGeom>
        </p:spPr>
      </p:pic>
      <p:pic>
        <p:nvPicPr>
          <p:cNvPr id="13" name="Picture 12" descr="Icon&#10;&#10;Description automatically generated">
            <a:extLst>
              <a:ext uri="{FF2B5EF4-FFF2-40B4-BE49-F238E27FC236}">
                <a16:creationId xmlns:a16="http://schemas.microsoft.com/office/drawing/2014/main" id="{B1C9050A-1E0B-DA44-A081-5514C61CB8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1710267"/>
            <a:ext cx="177800" cy="177800"/>
          </a:xfrm>
          <a:prstGeom prst="rect">
            <a:avLst/>
          </a:prstGeom>
        </p:spPr>
      </p:pic>
      <p:pic>
        <p:nvPicPr>
          <p:cNvPr id="14" name="Picture 13" descr="Icon&#10;&#10;Description automatically generated">
            <a:extLst>
              <a:ext uri="{FF2B5EF4-FFF2-40B4-BE49-F238E27FC236}">
                <a16:creationId xmlns:a16="http://schemas.microsoft.com/office/drawing/2014/main" id="{DBAF6DA7-AD50-A16F-13E0-8BEA5A3E6A8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2082800"/>
            <a:ext cx="177800" cy="177800"/>
          </a:xfrm>
          <a:prstGeom prst="rect">
            <a:avLst/>
          </a:prstGeom>
        </p:spPr>
      </p:pic>
      <p:pic>
        <p:nvPicPr>
          <p:cNvPr id="15" name="Picture 14" descr="Icon&#10;&#10;Description automatically generated">
            <a:extLst>
              <a:ext uri="{FF2B5EF4-FFF2-40B4-BE49-F238E27FC236}">
                <a16:creationId xmlns:a16="http://schemas.microsoft.com/office/drawing/2014/main" id="{4C094F96-77B7-3C3C-56DC-744949A0BB3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2446866"/>
            <a:ext cx="177800" cy="177800"/>
          </a:xfrm>
          <a:prstGeom prst="rect">
            <a:avLst/>
          </a:prstGeom>
        </p:spPr>
      </p:pic>
      <p:pic>
        <p:nvPicPr>
          <p:cNvPr id="16" name="Picture 15" descr="Icon&#10;&#10;Description automatically generated">
            <a:extLst>
              <a:ext uri="{FF2B5EF4-FFF2-40B4-BE49-F238E27FC236}">
                <a16:creationId xmlns:a16="http://schemas.microsoft.com/office/drawing/2014/main" id="{2C709899-C753-01E9-9678-AF53638B009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2836333"/>
            <a:ext cx="177800" cy="177800"/>
          </a:xfrm>
          <a:prstGeom prst="rect">
            <a:avLst/>
          </a:prstGeom>
        </p:spPr>
      </p:pic>
      <p:pic>
        <p:nvPicPr>
          <p:cNvPr id="17" name="Picture 16" descr="Icon&#10;&#10;Description automatically generated">
            <a:extLst>
              <a:ext uri="{FF2B5EF4-FFF2-40B4-BE49-F238E27FC236}">
                <a16:creationId xmlns:a16="http://schemas.microsoft.com/office/drawing/2014/main" id="{162C2AA7-59FB-4B2E-8FDB-FD2D40C4E2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3208866"/>
            <a:ext cx="177800" cy="177800"/>
          </a:xfrm>
          <a:prstGeom prst="rect">
            <a:avLst/>
          </a:prstGeom>
        </p:spPr>
      </p:pic>
      <p:pic>
        <p:nvPicPr>
          <p:cNvPr id="18" name="Picture 17" descr="Icon&#10;&#10;Description automatically generated">
            <a:extLst>
              <a:ext uri="{FF2B5EF4-FFF2-40B4-BE49-F238E27FC236}">
                <a16:creationId xmlns:a16="http://schemas.microsoft.com/office/drawing/2014/main" id="{C1A64750-651B-85C4-F25E-9DB4A75739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3581400"/>
            <a:ext cx="177800" cy="177800"/>
          </a:xfrm>
          <a:prstGeom prst="rect">
            <a:avLst/>
          </a:prstGeom>
        </p:spPr>
      </p:pic>
      <p:pic>
        <p:nvPicPr>
          <p:cNvPr id="19" name="Picture 18" descr="Icon&#10;&#10;Description automatically generated">
            <a:extLst>
              <a:ext uri="{FF2B5EF4-FFF2-40B4-BE49-F238E27FC236}">
                <a16:creationId xmlns:a16="http://schemas.microsoft.com/office/drawing/2014/main" id="{41856A16-D1F5-5DE8-E423-5748D2A8E5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3953933"/>
            <a:ext cx="177800" cy="177800"/>
          </a:xfrm>
          <a:prstGeom prst="rect">
            <a:avLst/>
          </a:prstGeom>
        </p:spPr>
      </p:pic>
      <p:pic>
        <p:nvPicPr>
          <p:cNvPr id="20" name="Picture 19" descr="Icon&#10;&#10;Description automatically generated">
            <a:extLst>
              <a:ext uri="{FF2B5EF4-FFF2-40B4-BE49-F238E27FC236}">
                <a16:creationId xmlns:a16="http://schemas.microsoft.com/office/drawing/2014/main" id="{C4F38EF1-A94F-D533-09E4-98AB63D6AB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4326467"/>
            <a:ext cx="177800" cy="177800"/>
          </a:xfrm>
          <a:prstGeom prst="rect">
            <a:avLst/>
          </a:prstGeom>
        </p:spPr>
      </p:pic>
      <p:pic>
        <p:nvPicPr>
          <p:cNvPr id="21" name="Picture 20" descr="Icon&#10;&#10;Description automatically generated">
            <a:extLst>
              <a:ext uri="{FF2B5EF4-FFF2-40B4-BE49-F238E27FC236}">
                <a16:creationId xmlns:a16="http://schemas.microsoft.com/office/drawing/2014/main" id="{ED5772B8-1295-6D7A-2785-6AA33780EE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6883" y="4707467"/>
            <a:ext cx="177800" cy="177800"/>
          </a:xfrm>
          <a:prstGeom prst="rect">
            <a:avLst/>
          </a:prstGeom>
        </p:spPr>
      </p:pic>
      <p:pic>
        <p:nvPicPr>
          <p:cNvPr id="24" name="Picture 23" descr="Icon&#10;&#10;Description automatically generated">
            <a:extLst>
              <a:ext uri="{FF2B5EF4-FFF2-40B4-BE49-F238E27FC236}">
                <a16:creationId xmlns:a16="http://schemas.microsoft.com/office/drawing/2014/main" id="{259E79E5-4048-70DA-21E3-C2ED39E5F1E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78550" y="1710267"/>
            <a:ext cx="177800" cy="177800"/>
          </a:xfrm>
          <a:prstGeom prst="rect">
            <a:avLst/>
          </a:prstGeom>
        </p:spPr>
      </p:pic>
      <p:pic>
        <p:nvPicPr>
          <p:cNvPr id="25" name="Picture 24" descr="Icon&#10;&#10;Description automatically generated">
            <a:extLst>
              <a:ext uri="{FF2B5EF4-FFF2-40B4-BE49-F238E27FC236}">
                <a16:creationId xmlns:a16="http://schemas.microsoft.com/office/drawing/2014/main" id="{4A0BF42E-B405-4157-535F-0D00FAC71E4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78550" y="2082800"/>
            <a:ext cx="177800" cy="177800"/>
          </a:xfrm>
          <a:prstGeom prst="rect">
            <a:avLst/>
          </a:prstGeom>
        </p:spPr>
      </p:pic>
      <p:pic>
        <p:nvPicPr>
          <p:cNvPr id="26" name="Picture 25" descr="Icon&#10;&#10;Description automatically generated">
            <a:extLst>
              <a:ext uri="{FF2B5EF4-FFF2-40B4-BE49-F238E27FC236}">
                <a16:creationId xmlns:a16="http://schemas.microsoft.com/office/drawing/2014/main" id="{11136C4C-3B02-0DF1-F75A-396E8F5B44E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78550" y="2455333"/>
            <a:ext cx="177800" cy="177800"/>
          </a:xfrm>
          <a:prstGeom prst="rect">
            <a:avLst/>
          </a:prstGeom>
        </p:spPr>
      </p:pic>
      <p:pic>
        <p:nvPicPr>
          <p:cNvPr id="27" name="Picture 26" descr="Icon&#10;&#10;Description automatically generated">
            <a:extLst>
              <a:ext uri="{FF2B5EF4-FFF2-40B4-BE49-F238E27FC236}">
                <a16:creationId xmlns:a16="http://schemas.microsoft.com/office/drawing/2014/main" id="{C3D0F9DB-8196-2132-0F3D-F551AE988E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78550" y="2827866"/>
            <a:ext cx="177800" cy="177800"/>
          </a:xfrm>
          <a:prstGeom prst="rect">
            <a:avLst/>
          </a:prstGeom>
        </p:spPr>
      </p:pic>
      <p:pic>
        <p:nvPicPr>
          <p:cNvPr id="28" name="Picture 27" descr="Icon&#10;&#10;Description automatically generated">
            <a:extLst>
              <a:ext uri="{FF2B5EF4-FFF2-40B4-BE49-F238E27FC236}">
                <a16:creationId xmlns:a16="http://schemas.microsoft.com/office/drawing/2014/main" id="{9477325C-663F-9F3F-6FE2-81915BC47F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78550" y="3208866"/>
            <a:ext cx="177800" cy="177800"/>
          </a:xfrm>
          <a:prstGeom prst="rect">
            <a:avLst/>
          </a:prstGeom>
        </p:spPr>
      </p:pic>
      <p:pic>
        <p:nvPicPr>
          <p:cNvPr id="29" name="Picture 28" descr="Icon&#10;&#10;Description automatically generated">
            <a:extLst>
              <a:ext uri="{FF2B5EF4-FFF2-40B4-BE49-F238E27FC236}">
                <a16:creationId xmlns:a16="http://schemas.microsoft.com/office/drawing/2014/main" id="{DD7CDE46-F970-76F1-9629-F1BF45DF22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78550" y="3581400"/>
            <a:ext cx="177800" cy="177800"/>
          </a:xfrm>
          <a:prstGeom prst="rect">
            <a:avLst/>
          </a:prstGeom>
        </p:spPr>
      </p:pic>
      <p:pic>
        <p:nvPicPr>
          <p:cNvPr id="31" name="Picture 30" descr="Icon&#10;&#10;Description automatically generated">
            <a:extLst>
              <a:ext uri="{FF2B5EF4-FFF2-40B4-BE49-F238E27FC236}">
                <a16:creationId xmlns:a16="http://schemas.microsoft.com/office/drawing/2014/main" id="{B161DDF6-FCEB-3169-4BDC-79C69087C6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8228" y="1427694"/>
            <a:ext cx="6088292" cy="4307412"/>
          </a:xfrm>
          <a:prstGeom prst="rect">
            <a:avLst/>
          </a:prstGeom>
        </p:spPr>
      </p:pic>
      <p:pic>
        <p:nvPicPr>
          <p:cNvPr id="4" name="Picture 3">
            <a:extLst>
              <a:ext uri="{FF2B5EF4-FFF2-40B4-BE49-F238E27FC236}">
                <a16:creationId xmlns:a16="http://schemas.microsoft.com/office/drawing/2014/main" id="{49999DAB-C2B8-478F-BE24-753BD92B608A}"/>
              </a:ext>
            </a:extLst>
          </p:cNvPr>
          <p:cNvPicPr>
            <a:picLocks noChangeAspect="1"/>
          </p:cNvPicPr>
          <p:nvPr/>
        </p:nvPicPr>
        <p:blipFill>
          <a:blip r:embed="rId4"/>
          <a:stretch>
            <a:fillRect/>
          </a:stretch>
        </p:blipFill>
        <p:spPr>
          <a:xfrm>
            <a:off x="-60963" y="5625227"/>
            <a:ext cx="12314328" cy="1263263"/>
          </a:xfrm>
          <a:prstGeom prst="rect">
            <a:avLst/>
          </a:prstGeom>
        </p:spPr>
      </p:pic>
      <p:pic>
        <p:nvPicPr>
          <p:cNvPr id="6" name="Picture 5">
            <a:extLst>
              <a:ext uri="{FF2B5EF4-FFF2-40B4-BE49-F238E27FC236}">
                <a16:creationId xmlns:a16="http://schemas.microsoft.com/office/drawing/2014/main" id="{CAF83A6F-39FF-4D63-8CB5-66ADFEEA26C1}"/>
              </a:ext>
            </a:extLst>
          </p:cNvPr>
          <p:cNvPicPr>
            <a:picLocks noChangeAspect="1"/>
          </p:cNvPicPr>
          <p:nvPr/>
        </p:nvPicPr>
        <p:blipFill>
          <a:blip r:embed="rId5"/>
          <a:stretch>
            <a:fillRect/>
          </a:stretch>
        </p:blipFill>
        <p:spPr>
          <a:xfrm>
            <a:off x="5492932" y="136226"/>
            <a:ext cx="6553200" cy="676275"/>
          </a:xfrm>
          <a:prstGeom prst="rect">
            <a:avLst/>
          </a:prstGeom>
        </p:spPr>
      </p:pic>
    </p:spTree>
    <p:extLst>
      <p:ext uri="{BB962C8B-B14F-4D97-AF65-F5344CB8AC3E}">
        <p14:creationId xmlns:p14="http://schemas.microsoft.com/office/powerpoint/2010/main" val="1762867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9381" y="979055"/>
            <a:ext cx="11831782" cy="4498108"/>
          </a:xfrm>
        </p:spPr>
        <p:txBody>
          <a:bodyPr/>
          <a:lstStyle/>
          <a:p>
            <a:r>
              <a:rPr lang="en-GB" dirty="0">
                <a:solidFill>
                  <a:schemeClr val="tx1"/>
                </a:solidFill>
              </a:rPr>
              <a:t>           Access Talent	</a:t>
            </a:r>
            <a:r>
              <a:rPr lang="en-GB" dirty="0"/>
              <a:t>	           </a:t>
            </a:r>
            <a:r>
              <a:rPr lang="en-GB" dirty="0">
                <a:solidFill>
                  <a:schemeClr val="tx1"/>
                </a:solidFill>
              </a:rPr>
              <a:t>Access Support</a:t>
            </a:r>
            <a:r>
              <a:rPr lang="en-GB" dirty="0"/>
              <a:t>		              </a:t>
            </a:r>
            <a:r>
              <a:rPr lang="en-GB" dirty="0">
                <a:solidFill>
                  <a:schemeClr val="tx1"/>
                </a:solidFill>
              </a:rPr>
              <a:t>Access Expertise</a:t>
            </a:r>
          </a:p>
          <a:p>
            <a:endParaRPr lang="en-GB" dirty="0"/>
          </a:p>
          <a:p>
            <a:endParaRPr lang="en-GB" dirty="0"/>
          </a:p>
        </p:txBody>
      </p:sp>
      <p:pic>
        <p:nvPicPr>
          <p:cNvPr id="4" name="Picture 3"/>
          <p:cNvPicPr>
            <a:picLocks noChangeAspect="1"/>
          </p:cNvPicPr>
          <p:nvPr/>
        </p:nvPicPr>
        <p:blipFill>
          <a:blip r:embed="rId2"/>
          <a:stretch>
            <a:fillRect/>
          </a:stretch>
        </p:blipFill>
        <p:spPr>
          <a:xfrm>
            <a:off x="4011705" y="1422400"/>
            <a:ext cx="3547782" cy="18570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232" y="3477236"/>
            <a:ext cx="3566255" cy="1783128"/>
          </a:xfrm>
          <a:prstGeom prst="rect">
            <a:avLst/>
          </a:prstGeom>
        </p:spPr>
      </p:pic>
      <p:sp>
        <p:nvSpPr>
          <p:cNvPr id="6" name="Rectangle 5"/>
          <p:cNvSpPr/>
          <p:nvPr/>
        </p:nvSpPr>
        <p:spPr>
          <a:xfrm>
            <a:off x="227028" y="1310185"/>
            <a:ext cx="3485379" cy="3970318"/>
          </a:xfrm>
          <a:prstGeom prst="rect">
            <a:avLst/>
          </a:prstGeom>
        </p:spPr>
        <p:txBody>
          <a:bodyPr wrap="square">
            <a:spAutoFit/>
          </a:bodyPr>
          <a:lstStyle/>
          <a:p>
            <a:endParaRPr lang="en-GB" b="1" dirty="0">
              <a:solidFill>
                <a:srgbClr val="E73629"/>
              </a:solidFill>
              <a:latin typeface="Frutiger"/>
              <a:hlinkClick r:id="rId4"/>
            </a:endParaRPr>
          </a:p>
          <a:p>
            <a:endParaRPr lang="en-GB" b="1" dirty="0">
              <a:solidFill>
                <a:srgbClr val="E73629"/>
              </a:solidFill>
              <a:latin typeface="Frutiger"/>
              <a:hlinkClick r:id="rId4"/>
            </a:endParaRPr>
          </a:p>
          <a:p>
            <a:endParaRPr lang="en-GB" b="1" dirty="0">
              <a:solidFill>
                <a:srgbClr val="E73629"/>
              </a:solidFill>
              <a:latin typeface="Frutiger"/>
              <a:hlinkClick r:id="rId4"/>
            </a:endParaRPr>
          </a:p>
          <a:p>
            <a:endParaRPr lang="en-GB" b="1" dirty="0">
              <a:solidFill>
                <a:srgbClr val="E73629"/>
              </a:solidFill>
              <a:latin typeface="Frutiger"/>
              <a:hlinkClick r:id="rId4"/>
            </a:endParaRPr>
          </a:p>
          <a:p>
            <a:endParaRPr lang="en-GB" b="1" dirty="0">
              <a:solidFill>
                <a:srgbClr val="E73629"/>
              </a:solidFill>
              <a:latin typeface="Frutiger"/>
              <a:hlinkClick r:id="rId4"/>
            </a:endParaRPr>
          </a:p>
          <a:p>
            <a:endParaRPr lang="en-GB" b="1" dirty="0">
              <a:solidFill>
                <a:srgbClr val="E73629"/>
              </a:solidFill>
              <a:latin typeface="Frutiger"/>
              <a:hlinkClick r:id="rId4"/>
            </a:endParaRPr>
          </a:p>
          <a:p>
            <a:r>
              <a:rPr lang="en-GB" b="1" dirty="0">
                <a:solidFill>
                  <a:srgbClr val="E73629"/>
                </a:solidFill>
                <a:latin typeface="Frutiger"/>
                <a:hlinkClick r:id="rId4"/>
              </a:rPr>
              <a:t>Hamilton Barnes</a:t>
            </a:r>
            <a:r>
              <a:rPr lang="en-GB" dirty="0">
                <a:solidFill>
                  <a:srgbClr val="1D1D1B"/>
                </a:solidFill>
                <a:latin typeface="Frutiger"/>
              </a:rPr>
              <a:t>, </a:t>
            </a:r>
            <a:r>
              <a:rPr lang="en-GB" dirty="0">
                <a:latin typeface="Frutiger"/>
              </a:rPr>
              <a:t>the leading provider of talent solutions to the network engineering sector, has become a Hartpury  partner to educate students about the range of careers in sectors like Fibre, Cybersecurity, Enterprise, and Network Security.</a:t>
            </a:r>
            <a:endParaRPr lang="en-GB" dirty="0"/>
          </a:p>
        </p:txBody>
      </p:sp>
      <p:pic>
        <p:nvPicPr>
          <p:cNvPr id="8" name="Picture 7"/>
          <p:cNvPicPr>
            <a:picLocks noChangeAspect="1"/>
          </p:cNvPicPr>
          <p:nvPr/>
        </p:nvPicPr>
        <p:blipFill>
          <a:blip r:embed="rId5"/>
          <a:stretch>
            <a:fillRect/>
          </a:stretch>
        </p:blipFill>
        <p:spPr>
          <a:xfrm>
            <a:off x="249380" y="1422400"/>
            <a:ext cx="3526107" cy="1336821"/>
          </a:xfrm>
          <a:prstGeom prst="rect">
            <a:avLst/>
          </a:prstGeom>
        </p:spPr>
      </p:pic>
      <p:pic>
        <p:nvPicPr>
          <p:cNvPr id="10" name="Picture 9"/>
          <p:cNvPicPr>
            <a:picLocks noChangeAspect="1"/>
          </p:cNvPicPr>
          <p:nvPr/>
        </p:nvPicPr>
        <p:blipFill>
          <a:blip r:embed="rId6"/>
          <a:stretch>
            <a:fillRect/>
          </a:stretch>
        </p:blipFill>
        <p:spPr>
          <a:xfrm>
            <a:off x="7795704" y="1422400"/>
            <a:ext cx="4263108" cy="2946400"/>
          </a:xfrm>
          <a:prstGeom prst="rect">
            <a:avLst/>
          </a:prstGeom>
        </p:spPr>
      </p:pic>
      <p:sp>
        <p:nvSpPr>
          <p:cNvPr id="11" name="TextBox 10"/>
          <p:cNvSpPr txBox="1"/>
          <p:nvPr/>
        </p:nvSpPr>
        <p:spPr>
          <a:xfrm flipH="1">
            <a:off x="7795700" y="4525819"/>
            <a:ext cx="4263109" cy="1200329"/>
          </a:xfrm>
          <a:prstGeom prst="rect">
            <a:avLst/>
          </a:prstGeom>
          <a:noFill/>
        </p:spPr>
        <p:txBody>
          <a:bodyPr wrap="square" rtlCol="0">
            <a:spAutoFit/>
          </a:bodyPr>
          <a:lstStyle/>
          <a:p>
            <a:pPr marL="285750" indent="-285750">
              <a:buFont typeface="Arial" panose="020B0604020202020204" pitchFamily="34" charset="0"/>
              <a:buChar char="•"/>
            </a:pPr>
            <a:r>
              <a:rPr lang="en-GB" dirty="0"/>
              <a:t>Innovation where it matters</a:t>
            </a:r>
          </a:p>
          <a:p>
            <a:pPr marL="285750" indent="-285750">
              <a:buFont typeface="Arial" panose="020B0604020202020204" pitchFamily="34" charset="0"/>
              <a:buChar char="•"/>
            </a:pPr>
            <a:r>
              <a:rPr lang="en-GB" dirty="0"/>
              <a:t>Real world issues</a:t>
            </a:r>
          </a:p>
          <a:p>
            <a:pPr marL="285750" indent="-285750">
              <a:buFont typeface="Arial" panose="020B0604020202020204" pitchFamily="34" charset="0"/>
              <a:buChar char="•"/>
            </a:pPr>
            <a:r>
              <a:rPr lang="en-GB" dirty="0"/>
              <a:t>Driving positive change</a:t>
            </a:r>
          </a:p>
          <a:p>
            <a:endParaRPr lang="en-GB" dirty="0"/>
          </a:p>
        </p:txBody>
      </p:sp>
      <p:pic>
        <p:nvPicPr>
          <p:cNvPr id="9" name="Picture 8">
            <a:extLst>
              <a:ext uri="{FF2B5EF4-FFF2-40B4-BE49-F238E27FC236}">
                <a16:creationId xmlns:a16="http://schemas.microsoft.com/office/drawing/2014/main" id="{5228C29A-CC67-4DD5-8635-A02F505BD3CB}"/>
              </a:ext>
            </a:extLst>
          </p:cNvPr>
          <p:cNvPicPr>
            <a:picLocks noChangeAspect="1"/>
          </p:cNvPicPr>
          <p:nvPr/>
        </p:nvPicPr>
        <p:blipFill>
          <a:blip r:embed="rId7"/>
          <a:stretch>
            <a:fillRect/>
          </a:stretch>
        </p:blipFill>
        <p:spPr>
          <a:xfrm>
            <a:off x="-60963" y="5625227"/>
            <a:ext cx="12314328" cy="1263263"/>
          </a:xfrm>
          <a:prstGeom prst="rect">
            <a:avLst/>
          </a:prstGeom>
        </p:spPr>
      </p:pic>
      <p:pic>
        <p:nvPicPr>
          <p:cNvPr id="12" name="Picture 11">
            <a:extLst>
              <a:ext uri="{FF2B5EF4-FFF2-40B4-BE49-F238E27FC236}">
                <a16:creationId xmlns:a16="http://schemas.microsoft.com/office/drawing/2014/main" id="{8542FEFA-366C-4348-8B3F-51D73DE5D036}"/>
              </a:ext>
            </a:extLst>
          </p:cNvPr>
          <p:cNvPicPr>
            <a:picLocks noChangeAspect="1"/>
          </p:cNvPicPr>
          <p:nvPr/>
        </p:nvPicPr>
        <p:blipFill>
          <a:blip r:embed="rId8"/>
          <a:stretch>
            <a:fillRect/>
          </a:stretch>
        </p:blipFill>
        <p:spPr>
          <a:xfrm>
            <a:off x="5505609" y="130418"/>
            <a:ext cx="6553200" cy="676275"/>
          </a:xfrm>
          <a:prstGeom prst="rect">
            <a:avLst/>
          </a:prstGeom>
        </p:spPr>
      </p:pic>
      <p:sp>
        <p:nvSpPr>
          <p:cNvPr id="13" name="Title 1">
            <a:extLst>
              <a:ext uri="{FF2B5EF4-FFF2-40B4-BE49-F238E27FC236}">
                <a16:creationId xmlns:a16="http://schemas.microsoft.com/office/drawing/2014/main" id="{FF8576BD-F5DC-4B2A-814D-1A84FE4595D4}"/>
              </a:ext>
            </a:extLst>
          </p:cNvPr>
          <p:cNvSpPr>
            <a:spLocks noGrp="1"/>
          </p:cNvSpPr>
          <p:nvPr>
            <p:ph type="title"/>
          </p:nvPr>
        </p:nvSpPr>
        <p:spPr>
          <a:xfrm>
            <a:off x="145868" y="217567"/>
            <a:ext cx="5264150" cy="714536"/>
          </a:xfrm>
        </p:spPr>
        <p:txBody>
          <a:bodyPr>
            <a:normAutofit fontScale="90000"/>
          </a:bodyPr>
          <a:lstStyle/>
          <a:p>
            <a:r>
              <a:rPr lang="en-GB" dirty="0"/>
              <a:t>Business Support</a:t>
            </a:r>
          </a:p>
        </p:txBody>
      </p:sp>
    </p:spTree>
    <p:extLst>
      <p:ext uri="{BB962C8B-B14F-4D97-AF65-F5344CB8AC3E}">
        <p14:creationId xmlns:p14="http://schemas.microsoft.com/office/powerpoint/2010/main" val="88569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9A680-886D-48E9-B10B-7DD9EB736E37}"/>
              </a:ext>
            </a:extLst>
          </p:cNvPr>
          <p:cNvSpPr>
            <a:spLocks noGrp="1"/>
          </p:cNvSpPr>
          <p:nvPr>
            <p:ph idx="1"/>
          </p:nvPr>
        </p:nvSpPr>
        <p:spPr>
          <a:xfrm>
            <a:off x="6518031" y="791570"/>
            <a:ext cx="5519294" cy="5964072"/>
          </a:xfrm>
        </p:spPr>
        <p:txBody>
          <a:bodyPr>
            <a:normAutofit lnSpcReduction="10000"/>
          </a:bodyPr>
          <a:lstStyle/>
          <a:p>
            <a:pPr marL="0" indent="0" algn="r">
              <a:buNone/>
            </a:pPr>
            <a:r>
              <a:rPr lang="en-GB" sz="2400" b="1" dirty="0">
                <a:solidFill>
                  <a:srgbClr val="FF0000"/>
                </a:solidFill>
                <a:latin typeface="+mj-lt"/>
              </a:rPr>
              <a:t>INDEPENDENT</a:t>
            </a:r>
          </a:p>
          <a:p>
            <a:pPr marL="0" indent="0" algn="r">
              <a:buNone/>
            </a:pPr>
            <a:r>
              <a:rPr lang="en-GB" sz="2400" dirty="0">
                <a:latin typeface="+mj-lt"/>
              </a:rPr>
              <a:t>Independent, innovative thinkers and effective communicators.</a:t>
            </a:r>
          </a:p>
          <a:p>
            <a:pPr marL="0" indent="0" algn="r">
              <a:buNone/>
            </a:pPr>
            <a:r>
              <a:rPr lang="en-GB" sz="2400" b="1" dirty="0">
                <a:solidFill>
                  <a:srgbClr val="FF0000"/>
                </a:solidFill>
                <a:latin typeface="+mj-lt"/>
              </a:rPr>
              <a:t>RESPONSIBLE</a:t>
            </a:r>
          </a:p>
          <a:p>
            <a:pPr marL="0" indent="0" algn="r">
              <a:buNone/>
            </a:pPr>
            <a:r>
              <a:rPr lang="en-GB" sz="2400" dirty="0">
                <a:latin typeface="+mj-lt"/>
              </a:rPr>
              <a:t>Able to work collaboratively while understanding their own responsibilities.</a:t>
            </a:r>
          </a:p>
          <a:p>
            <a:pPr marL="0" indent="0" algn="r">
              <a:buNone/>
            </a:pPr>
            <a:r>
              <a:rPr lang="en-GB" sz="2400" b="1" dirty="0">
                <a:solidFill>
                  <a:srgbClr val="FF0000"/>
                </a:solidFill>
                <a:latin typeface="+mj-lt"/>
              </a:rPr>
              <a:t>PROFESSIONAL</a:t>
            </a:r>
          </a:p>
          <a:p>
            <a:pPr marL="0" indent="0" algn="r">
              <a:buNone/>
            </a:pPr>
            <a:r>
              <a:rPr lang="en-GB" sz="2400" dirty="0">
                <a:latin typeface="+mj-lt"/>
              </a:rPr>
              <a:t>Able to prioritise their own and others wellbeing alongside the demands of  their professional lives.</a:t>
            </a:r>
          </a:p>
          <a:p>
            <a:pPr marL="0" indent="0" algn="r">
              <a:buNone/>
            </a:pPr>
            <a:r>
              <a:rPr lang="en-GB" sz="2400" b="1" dirty="0">
                <a:solidFill>
                  <a:srgbClr val="FF0000"/>
                </a:solidFill>
                <a:latin typeface="+mj-lt"/>
              </a:rPr>
              <a:t>ADAPTABLE</a:t>
            </a:r>
          </a:p>
          <a:p>
            <a:pPr marL="0" indent="0" algn="r">
              <a:buNone/>
            </a:pPr>
            <a:r>
              <a:rPr lang="en-GB" sz="2400" dirty="0">
                <a:effectLst/>
                <a:latin typeface="+mj-lt"/>
                <a:ea typeface="Calibri" panose="020F0502020204030204" pitchFamily="34" charset="0"/>
              </a:rPr>
              <a:t>Resilient and adaptable in a changing world</a:t>
            </a:r>
            <a:endParaRPr lang="en-GB" sz="2400" dirty="0">
              <a:latin typeface="+mj-lt"/>
            </a:endParaRPr>
          </a:p>
          <a:p>
            <a:pPr marL="0" indent="0" algn="r">
              <a:buNone/>
            </a:pPr>
            <a:r>
              <a:rPr lang="en-GB" sz="2400" b="1" dirty="0">
                <a:solidFill>
                  <a:srgbClr val="FF0000"/>
                </a:solidFill>
                <a:latin typeface="+mj-lt"/>
              </a:rPr>
              <a:t>SELF-AWARE</a:t>
            </a:r>
          </a:p>
          <a:p>
            <a:pPr marL="0" indent="0" algn="r">
              <a:buNone/>
            </a:pPr>
            <a:r>
              <a:rPr lang="en-GB" sz="2400" dirty="0">
                <a:latin typeface="+mj-lt"/>
              </a:rPr>
              <a:t>Self-aware, with respect for themselves and others, and value different cultures and perspectives.</a:t>
            </a:r>
          </a:p>
          <a:p>
            <a:pPr marL="0" indent="0">
              <a:buNone/>
            </a:pPr>
            <a:endParaRPr lang="en-GB" sz="1400" dirty="0"/>
          </a:p>
          <a:p>
            <a:pPr marL="0" indent="0">
              <a:buNone/>
            </a:pPr>
            <a:endParaRPr lang="en-GB" sz="1400" dirty="0"/>
          </a:p>
        </p:txBody>
      </p:sp>
      <p:pic>
        <p:nvPicPr>
          <p:cNvPr id="4" name="Picture 2" descr="College | Hartpury University and Hartpury College">
            <a:extLst>
              <a:ext uri="{FF2B5EF4-FFF2-40B4-BE49-F238E27FC236}">
                <a16:creationId xmlns:a16="http://schemas.microsoft.com/office/drawing/2014/main" id="{311BA912-D89E-4964-92D6-2042CF1364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91" r="34885"/>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75DA42-FD2C-4783-8B3B-7946889A26F6}"/>
              </a:ext>
            </a:extLst>
          </p:cNvPr>
          <p:cNvSpPr>
            <a:spLocks noGrp="1"/>
          </p:cNvSpPr>
          <p:nvPr>
            <p:ph type="title"/>
          </p:nvPr>
        </p:nvSpPr>
        <p:spPr>
          <a:xfrm>
            <a:off x="4040778" y="-508014"/>
            <a:ext cx="8992906" cy="1807305"/>
          </a:xfrm>
        </p:spPr>
        <p:txBody>
          <a:bodyPr>
            <a:normAutofit/>
          </a:bodyPr>
          <a:lstStyle/>
          <a:p>
            <a:r>
              <a:rPr lang="en-GB" sz="4000" b="1" dirty="0"/>
              <a:t>Hartpury University Graduate Attributes</a:t>
            </a:r>
          </a:p>
        </p:txBody>
      </p:sp>
      <p:pic>
        <p:nvPicPr>
          <p:cNvPr id="3074" name="Picture 2" descr="text">
            <a:extLst>
              <a:ext uri="{FF2B5EF4-FFF2-40B4-BE49-F238E27FC236}">
                <a16:creationId xmlns:a16="http://schemas.microsoft.com/office/drawing/2014/main" id="{70CF8521-F58B-426D-84DE-5057599BB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7" y="58615"/>
            <a:ext cx="1586902" cy="18073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E01FB9C-8474-425D-9304-BC6889D11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83" y="5401627"/>
            <a:ext cx="1354015" cy="1354015"/>
          </a:xfrm>
          <a:prstGeom prst="rect">
            <a:avLst/>
          </a:prstGeom>
        </p:spPr>
      </p:pic>
    </p:spTree>
    <p:extLst>
      <p:ext uri="{BB962C8B-B14F-4D97-AF65-F5344CB8AC3E}">
        <p14:creationId xmlns:p14="http://schemas.microsoft.com/office/powerpoint/2010/main" val="156916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image001">
            <a:extLst>
              <a:ext uri="{FF2B5EF4-FFF2-40B4-BE49-F238E27FC236}">
                <a16:creationId xmlns:a16="http://schemas.microsoft.com/office/drawing/2014/main" id="{5649164F-6772-45AB-834C-A6444056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827" y="-141428"/>
            <a:ext cx="6786345" cy="714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2E1AF3E-A40B-47B7-B906-55426F56CDB3}"/>
              </a:ext>
            </a:extLst>
          </p:cNvPr>
          <p:cNvSpPr>
            <a:spLocks noGrp="1"/>
          </p:cNvSpPr>
          <p:nvPr>
            <p:ph type="title"/>
          </p:nvPr>
        </p:nvSpPr>
        <p:spPr>
          <a:xfrm>
            <a:off x="92363" y="1503739"/>
            <a:ext cx="2493818" cy="3850522"/>
          </a:xfrm>
        </p:spPr>
        <p:txBody>
          <a:bodyPr>
            <a:normAutofit/>
          </a:bodyPr>
          <a:lstStyle/>
          <a:p>
            <a:r>
              <a:rPr lang="en-GB" sz="4000" b="1" dirty="0"/>
              <a:t>The Hartpury College Certificate</a:t>
            </a:r>
          </a:p>
        </p:txBody>
      </p:sp>
      <p:sp>
        <p:nvSpPr>
          <p:cNvPr id="8" name="Content Placeholder 2">
            <a:extLst>
              <a:ext uri="{FF2B5EF4-FFF2-40B4-BE49-F238E27FC236}">
                <a16:creationId xmlns:a16="http://schemas.microsoft.com/office/drawing/2014/main" id="{8623EF21-AE20-419C-BF66-A24AB2CBA8BD}"/>
              </a:ext>
            </a:extLst>
          </p:cNvPr>
          <p:cNvSpPr>
            <a:spLocks noGrp="1"/>
          </p:cNvSpPr>
          <p:nvPr>
            <p:ph idx="1"/>
          </p:nvPr>
        </p:nvSpPr>
        <p:spPr>
          <a:xfrm>
            <a:off x="9790191" y="587641"/>
            <a:ext cx="2309446" cy="5964072"/>
          </a:xfrm>
        </p:spPr>
        <p:txBody>
          <a:bodyPr>
            <a:normAutofit/>
          </a:bodyPr>
          <a:lstStyle/>
          <a:p>
            <a:pPr marL="0" indent="0">
              <a:buNone/>
            </a:pPr>
            <a:r>
              <a:rPr lang="en-GB" sz="2400" b="1" dirty="0">
                <a:latin typeface="+mj-lt"/>
              </a:rPr>
              <a:t>98% Progression to Uni or Further Study</a:t>
            </a:r>
          </a:p>
          <a:p>
            <a:pPr marL="0" indent="0">
              <a:buNone/>
            </a:pPr>
            <a:endParaRPr lang="en-GB" sz="2400" b="1" dirty="0">
              <a:latin typeface="+mj-lt"/>
            </a:endParaRPr>
          </a:p>
          <a:p>
            <a:pPr marL="0" indent="0">
              <a:buNone/>
            </a:pPr>
            <a:r>
              <a:rPr lang="en-GB" sz="2400" b="1" dirty="0">
                <a:latin typeface="+mj-lt"/>
              </a:rPr>
              <a:t>Students from 60 Countries</a:t>
            </a:r>
          </a:p>
          <a:p>
            <a:pPr marL="0" indent="0">
              <a:buNone/>
            </a:pPr>
            <a:endParaRPr lang="en-GB" sz="2400" b="1" dirty="0">
              <a:latin typeface="+mj-lt"/>
            </a:endParaRPr>
          </a:p>
          <a:p>
            <a:pPr marL="0" indent="0">
              <a:buNone/>
            </a:pPr>
            <a:r>
              <a:rPr lang="en-GB" sz="2400" b="1" dirty="0">
                <a:latin typeface="+mj-lt"/>
              </a:rPr>
              <a:t>200+ Industry events on campus each year</a:t>
            </a:r>
          </a:p>
          <a:p>
            <a:pPr marL="0" indent="0">
              <a:buNone/>
            </a:pPr>
            <a:endParaRPr lang="en-GB" sz="2400" b="1" dirty="0">
              <a:latin typeface="+mj-lt"/>
            </a:endParaRPr>
          </a:p>
          <a:p>
            <a:pPr marL="0" indent="0">
              <a:buNone/>
            </a:pPr>
            <a:r>
              <a:rPr lang="en-GB" sz="2400" b="1" dirty="0">
                <a:latin typeface="+mj-lt"/>
              </a:rPr>
              <a:t>97% Student Satisfaction</a:t>
            </a:r>
          </a:p>
          <a:p>
            <a:pPr marL="0" indent="0">
              <a:buNone/>
            </a:pPr>
            <a:endParaRPr lang="en-GB" sz="2400" b="1" dirty="0">
              <a:solidFill>
                <a:srgbClr val="FF0000"/>
              </a:solidFill>
              <a:latin typeface="+mj-lt"/>
            </a:endParaRPr>
          </a:p>
          <a:p>
            <a:pPr marL="0" indent="0">
              <a:buNone/>
            </a:pPr>
            <a:endParaRPr lang="en-GB" sz="1400" dirty="0"/>
          </a:p>
          <a:p>
            <a:pPr marL="0" indent="0">
              <a:buNone/>
            </a:pPr>
            <a:endParaRPr lang="en-GB" sz="1400" dirty="0"/>
          </a:p>
        </p:txBody>
      </p:sp>
      <p:pic>
        <p:nvPicPr>
          <p:cNvPr id="9" name="Picture 8">
            <a:extLst>
              <a:ext uri="{FF2B5EF4-FFF2-40B4-BE49-F238E27FC236}">
                <a16:creationId xmlns:a16="http://schemas.microsoft.com/office/drawing/2014/main" id="{B18183A1-814C-4CA3-8D0B-427B31A1A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87" y="4815672"/>
            <a:ext cx="1482969" cy="1482969"/>
          </a:xfrm>
          <a:prstGeom prst="rect">
            <a:avLst/>
          </a:prstGeom>
        </p:spPr>
      </p:pic>
    </p:spTree>
    <p:extLst>
      <p:ext uri="{BB962C8B-B14F-4D97-AF65-F5344CB8AC3E}">
        <p14:creationId xmlns:p14="http://schemas.microsoft.com/office/powerpoint/2010/main" val="102978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74168E-898D-2547-B4EB-A6E5C2174F50}"/>
              </a:ext>
            </a:extLst>
          </p:cNvPr>
          <p:cNvSpPr>
            <a:spLocks noGrp="1"/>
          </p:cNvSpPr>
          <p:nvPr>
            <p:ph type="title"/>
          </p:nvPr>
        </p:nvSpPr>
        <p:spPr>
          <a:xfrm>
            <a:off x="381954" y="829208"/>
            <a:ext cx="10083552" cy="580616"/>
          </a:xfrm>
        </p:spPr>
        <p:txBody>
          <a:bodyPr anchor="t">
            <a:noAutofit/>
          </a:bodyPr>
          <a:lstStyle/>
          <a:p>
            <a:r>
              <a:rPr lang="en-GB" sz="3200" dirty="0"/>
              <a:t>Knowledge Transfer Partnerships (KTPs) - Overview</a:t>
            </a:r>
          </a:p>
        </p:txBody>
      </p:sp>
      <p:graphicFrame>
        <p:nvGraphicFramePr>
          <p:cNvPr id="12" name="Content Placeholder 9">
            <a:extLst>
              <a:ext uri="{FF2B5EF4-FFF2-40B4-BE49-F238E27FC236}">
                <a16:creationId xmlns:a16="http://schemas.microsoft.com/office/drawing/2014/main" id="{18556879-4488-4513-A75A-F8A6C968F2CE}"/>
              </a:ext>
            </a:extLst>
          </p:cNvPr>
          <p:cNvGraphicFramePr>
            <a:graphicFrameLocks noGrp="1"/>
          </p:cNvGraphicFramePr>
          <p:nvPr>
            <p:ph idx="1"/>
            <p:extLst>
              <p:ext uri="{D42A27DB-BD31-4B8C-83A1-F6EECF244321}">
                <p14:modId xmlns:p14="http://schemas.microsoft.com/office/powerpoint/2010/main" val="228165613"/>
              </p:ext>
            </p:extLst>
          </p:nvPr>
        </p:nvGraphicFramePr>
        <p:xfrm>
          <a:off x="384000" y="1772817"/>
          <a:ext cx="11040000" cy="420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22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74168E-898D-2547-B4EB-A6E5C2174F50}"/>
              </a:ext>
            </a:extLst>
          </p:cNvPr>
          <p:cNvSpPr>
            <a:spLocks noGrp="1"/>
          </p:cNvSpPr>
          <p:nvPr>
            <p:ph type="title"/>
          </p:nvPr>
        </p:nvSpPr>
        <p:spPr>
          <a:xfrm>
            <a:off x="383118" y="836712"/>
            <a:ext cx="9985357" cy="580616"/>
          </a:xfrm>
        </p:spPr>
        <p:txBody>
          <a:bodyPr anchor="t">
            <a:noAutofit/>
          </a:bodyPr>
          <a:lstStyle/>
          <a:p>
            <a:r>
              <a:rPr lang="en-GB" sz="2800" dirty="0"/>
              <a:t> </a:t>
            </a:r>
          </a:p>
        </p:txBody>
      </p:sp>
      <p:graphicFrame>
        <p:nvGraphicFramePr>
          <p:cNvPr id="12" name="Content Placeholder 9">
            <a:extLst>
              <a:ext uri="{FF2B5EF4-FFF2-40B4-BE49-F238E27FC236}">
                <a16:creationId xmlns:a16="http://schemas.microsoft.com/office/drawing/2014/main" id="{1AFFBE54-E293-4137-A520-4072BA0DBA72}"/>
              </a:ext>
            </a:extLst>
          </p:cNvPr>
          <p:cNvGraphicFramePr>
            <a:graphicFrameLocks noGrp="1"/>
          </p:cNvGraphicFramePr>
          <p:nvPr>
            <p:ph idx="1"/>
            <p:extLst>
              <p:ext uri="{D42A27DB-BD31-4B8C-83A1-F6EECF244321}">
                <p14:modId xmlns:p14="http://schemas.microsoft.com/office/powerpoint/2010/main" val="3380013210"/>
              </p:ext>
            </p:extLst>
          </p:nvPr>
        </p:nvGraphicFramePr>
        <p:xfrm>
          <a:off x="-72102" y="1127020"/>
          <a:ext cx="12336204" cy="5162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Graphical user interface&#10;&#10;Description automatically generated with low confidence">
            <a:extLst>
              <a:ext uri="{FF2B5EF4-FFF2-40B4-BE49-F238E27FC236}">
                <a16:creationId xmlns:a16="http://schemas.microsoft.com/office/drawing/2014/main" id="{711BA483-A4DA-4A91-B369-97F42D380C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6416" y="5297192"/>
            <a:ext cx="6650957" cy="1448192"/>
          </a:xfrm>
          <a:prstGeom prst="rect">
            <a:avLst/>
          </a:prstGeom>
        </p:spPr>
      </p:pic>
      <p:sp>
        <p:nvSpPr>
          <p:cNvPr id="2" name="Rectangle 1">
            <a:extLst>
              <a:ext uri="{FF2B5EF4-FFF2-40B4-BE49-F238E27FC236}">
                <a16:creationId xmlns:a16="http://schemas.microsoft.com/office/drawing/2014/main" id="{740FACD5-BA73-4424-BD04-37C3547419E2}"/>
              </a:ext>
            </a:extLst>
          </p:cNvPr>
          <p:cNvSpPr/>
          <p:nvPr/>
        </p:nvSpPr>
        <p:spPr>
          <a:xfrm>
            <a:off x="510134" y="612534"/>
            <a:ext cx="9576664" cy="523220"/>
          </a:xfrm>
          <a:prstGeom prst="rect">
            <a:avLst/>
          </a:prstGeom>
        </p:spPr>
        <p:txBody>
          <a:bodyPr wrap="square">
            <a:spAutoFit/>
          </a:bodyPr>
          <a:lstStyle/>
          <a:p>
            <a:r>
              <a:rPr lang="en-GB" sz="2800" dirty="0"/>
              <a:t>Knowledge Transfer Partnerships (KTPs) - Overview</a:t>
            </a:r>
          </a:p>
        </p:txBody>
      </p:sp>
    </p:spTree>
    <p:extLst>
      <p:ext uri="{BB962C8B-B14F-4D97-AF65-F5344CB8AC3E}">
        <p14:creationId xmlns:p14="http://schemas.microsoft.com/office/powerpoint/2010/main" val="384908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594C-77C9-484E-9D06-6A2175041EF3}"/>
              </a:ext>
            </a:extLst>
          </p:cNvPr>
          <p:cNvSpPr>
            <a:spLocks noGrp="1"/>
          </p:cNvSpPr>
          <p:nvPr>
            <p:ph type="ctrTitle"/>
          </p:nvPr>
        </p:nvSpPr>
        <p:spPr>
          <a:xfrm>
            <a:off x="1376333" y="4332160"/>
            <a:ext cx="9144000" cy="2387600"/>
          </a:xfrm>
        </p:spPr>
        <p:txBody>
          <a:bodyPr/>
          <a:lstStyle/>
          <a:p>
            <a:r>
              <a:rPr lang="en-GB" dirty="0"/>
              <a:t>Research and Knowledge Exchange</a:t>
            </a:r>
          </a:p>
        </p:txBody>
      </p:sp>
      <p:pic>
        <p:nvPicPr>
          <p:cNvPr id="1026" name="Picture 2" descr="http://staff/sites/BS/Marketing/Templates_Logos/Shared%20Documents/Hartpury_University_logos/HARTPURY%20UNIVERSITY%20REV%20ON%20BLACK%20(RGB).jpg">
            <a:extLst>
              <a:ext uri="{FF2B5EF4-FFF2-40B4-BE49-F238E27FC236}">
                <a16:creationId xmlns:a16="http://schemas.microsoft.com/office/drawing/2014/main" id="{71F104F0-9BE0-41D8-BAAD-2B49DCEFC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636" y="0"/>
            <a:ext cx="6556404" cy="433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9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4CA33-E018-48CD-8E1D-49BE587BD9AA}"/>
              </a:ext>
            </a:extLst>
          </p:cNvPr>
          <p:cNvSpPr>
            <a:spLocks noGrp="1"/>
          </p:cNvSpPr>
          <p:nvPr>
            <p:ph type="title"/>
          </p:nvPr>
        </p:nvSpPr>
        <p:spPr/>
        <p:txBody>
          <a:bodyPr/>
          <a:lstStyle/>
          <a:p>
            <a:pPr algn="ctr"/>
            <a:r>
              <a:rPr lang="en-GB" dirty="0"/>
              <a:t>Please join us at Hartpury on 23</a:t>
            </a:r>
            <a:r>
              <a:rPr lang="en-GB" baseline="30000" dirty="0"/>
              <a:t>rd</a:t>
            </a:r>
            <a:r>
              <a:rPr lang="en-GB" dirty="0"/>
              <a:t> March </a:t>
            </a:r>
          </a:p>
        </p:txBody>
      </p:sp>
      <p:pic>
        <p:nvPicPr>
          <p:cNvPr id="5" name="Content Placeholder 4">
            <a:extLst>
              <a:ext uri="{FF2B5EF4-FFF2-40B4-BE49-F238E27FC236}">
                <a16:creationId xmlns:a16="http://schemas.microsoft.com/office/drawing/2014/main" id="{DD56AB0A-CA7C-4D27-87DA-955E6285F1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1869" y="1825625"/>
            <a:ext cx="8288262" cy="4351338"/>
          </a:xfrm>
        </p:spPr>
      </p:pic>
      <p:sp>
        <p:nvSpPr>
          <p:cNvPr id="6" name="TextBox 5">
            <a:extLst>
              <a:ext uri="{FF2B5EF4-FFF2-40B4-BE49-F238E27FC236}">
                <a16:creationId xmlns:a16="http://schemas.microsoft.com/office/drawing/2014/main" id="{44494210-83FA-4306-9777-A883AF3ADADF}"/>
              </a:ext>
            </a:extLst>
          </p:cNvPr>
          <p:cNvSpPr txBox="1"/>
          <p:nvPr/>
        </p:nvSpPr>
        <p:spPr>
          <a:xfrm>
            <a:off x="4168755" y="6406479"/>
            <a:ext cx="3475310" cy="369332"/>
          </a:xfrm>
          <a:prstGeom prst="rect">
            <a:avLst/>
          </a:prstGeom>
          <a:noFill/>
        </p:spPr>
        <p:txBody>
          <a:bodyPr wrap="none" rtlCol="0">
            <a:spAutoFit/>
          </a:bodyPr>
          <a:lstStyle/>
          <a:p>
            <a:r>
              <a:rPr lang="en-GB" dirty="0"/>
              <a:t>RKE.Administrator@Hartpury.ac.uk</a:t>
            </a:r>
          </a:p>
        </p:txBody>
      </p:sp>
    </p:spTree>
    <p:extLst>
      <p:ext uri="{BB962C8B-B14F-4D97-AF65-F5344CB8AC3E}">
        <p14:creationId xmlns:p14="http://schemas.microsoft.com/office/powerpoint/2010/main" val="2370949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89119D54CA6D42BD35BD15712405E0" ma:contentTypeVersion="15" ma:contentTypeDescription="Create a new document." ma:contentTypeScope="" ma:versionID="b92ec82f0443e9ce2c8d56101cd6488f">
  <xsd:schema xmlns:xsd="http://www.w3.org/2001/XMLSchema" xmlns:xs="http://www.w3.org/2001/XMLSchema" xmlns:p="http://schemas.microsoft.com/office/2006/metadata/properties" xmlns:ns3="60ecbd22-6538-41bc-b7af-72ae977270b0" xmlns:ns4="75b762be-0250-4d19-995d-06ba53d3c937" targetNamespace="http://schemas.microsoft.com/office/2006/metadata/properties" ma:root="true" ma:fieldsID="6e9f62b4b24e0ce6c04cb468c7c8aebf" ns3:_="" ns4:_="">
    <xsd:import namespace="60ecbd22-6538-41bc-b7af-72ae977270b0"/>
    <xsd:import namespace="75b762be-0250-4d19-995d-06ba53d3c93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cbd22-6538-41bc-b7af-72ae977270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b762be-0250-4d19-995d-06ba53d3c9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b762be-0250-4d19-995d-06ba53d3c937">
      <UserInfo>
        <DisplayName>Felicity.Taylor</DisplayName>
        <AccountId>91</AccountId>
        <AccountType/>
      </UserInfo>
      <UserInfo>
        <DisplayName>Lucy.Scannell</DisplayName>
        <AccountId>85</AccountId>
        <AccountType/>
      </UserInfo>
      <UserInfo>
        <DisplayName>Victoria.Crossland</DisplayName>
        <AccountId>118</AccountId>
        <AccountType/>
      </UserInfo>
    </SharedWithUsers>
    <_activity xmlns="60ecbd22-6538-41bc-b7af-72ae977270b0" xsi:nil="true"/>
  </documentManagement>
</p:properties>
</file>

<file path=customXml/itemProps1.xml><?xml version="1.0" encoding="utf-8"?>
<ds:datastoreItem xmlns:ds="http://schemas.openxmlformats.org/officeDocument/2006/customXml" ds:itemID="{DC6C8F48-32AF-45DB-8BCA-30B3C508C1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cbd22-6538-41bc-b7af-72ae977270b0"/>
    <ds:schemaRef ds:uri="75b762be-0250-4d19-995d-06ba53d3c9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CC7DCB-1B6A-4A48-8722-35BB20A67F2B}">
  <ds:schemaRefs>
    <ds:schemaRef ds:uri="http://schemas.microsoft.com/sharepoint/v3/contenttype/forms"/>
  </ds:schemaRefs>
</ds:datastoreItem>
</file>

<file path=customXml/itemProps3.xml><?xml version="1.0" encoding="utf-8"?>
<ds:datastoreItem xmlns:ds="http://schemas.openxmlformats.org/officeDocument/2006/customXml" ds:itemID="{0F573205-69F5-4931-8DEF-A00452858DA3}">
  <ds:schemaRefs>
    <ds:schemaRef ds:uri="http://www.w3.org/XML/1998/namespace"/>
    <ds:schemaRef ds:uri="http://purl.org/dc/dcmitype/"/>
    <ds:schemaRef ds:uri="60ecbd22-6538-41bc-b7af-72ae977270b0"/>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75b762be-0250-4d19-995d-06ba53d3c937"/>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783</TotalTime>
  <Words>687</Words>
  <Application>Microsoft Office PowerPoint</Application>
  <PresentationFormat>Widescreen</PresentationFormat>
  <Paragraphs>80</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Frutiger</vt:lpstr>
      <vt:lpstr>Office Theme</vt:lpstr>
      <vt:lpstr>PowerPoint Presentation</vt:lpstr>
      <vt:lpstr>Business Support</vt:lpstr>
      <vt:lpstr>Business Support</vt:lpstr>
      <vt:lpstr>Hartpury University Graduate Attributes</vt:lpstr>
      <vt:lpstr>The Hartpury College Certificate</vt:lpstr>
      <vt:lpstr>Knowledge Transfer Partnerships (KTPs) - Overview</vt:lpstr>
      <vt:lpstr> </vt:lpstr>
      <vt:lpstr>Research and Knowledge Exchange</vt:lpstr>
      <vt:lpstr>Please join us at Hartpury on 23rd March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Simon.Spooner</dc:creator>
  <cp:lastModifiedBy>Stephen.Draper</cp:lastModifiedBy>
  <cp:revision>15</cp:revision>
  <cp:lastPrinted>2021-07-01T07:52:41Z</cp:lastPrinted>
  <dcterms:created xsi:type="dcterms:W3CDTF">2021-05-13T08:44:41Z</dcterms:created>
  <dcterms:modified xsi:type="dcterms:W3CDTF">2023-02-27T20:44:03Z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0x010100A389119D54CA6D42BD35BD15712405E0</vt:lpwstr>
  </property>
  <property fmtid="{D5CDD505-2E9C-101B-9397-08002B2CF9AE}" pid="3" name="MediaServiceImageTags">
    <vt:lpwstr/>
  </property>
</Properties>
</file>