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image" Target="../media/image9.png"/><Relationship Id="rId7" Type="http://schemas.openxmlformats.org/officeDocument/2006/relationships/image" Target="../media/image1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tif"/><Relationship Id="rId5" Type="http://schemas.openxmlformats.org/officeDocument/2006/relationships/image" Target="../media/image11.t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"/><Relationship Id="rId4" Type="http://schemas.openxmlformats.org/officeDocument/2006/relationships/image" Target="../media/image1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mployment Law 20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Employment Law 2023</a:t>
            </a:r>
          </a:p>
        </p:txBody>
      </p:sp>
      <p:sp>
        <p:nvSpPr>
          <p:cNvPr id="121" name="Kimberley Whalen-Blak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Kimberley Whalen-Blake</a:t>
            </a:r>
          </a:p>
          <a:p>
            <a:r>
              <a:t>Hughes Paddison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eepak Chopra"/>
          <p:cNvSpPr txBox="1">
            <a:spLocks noGrp="1"/>
          </p:cNvSpPr>
          <p:nvPr>
            <p:ph type="body" idx="13"/>
          </p:nvPr>
        </p:nvSpPr>
        <p:spPr>
          <a:xfrm>
            <a:off x="1155700" y="5295900"/>
            <a:ext cx="10464800" cy="469900"/>
          </a:xfrm>
          <a:prstGeom prst="rect">
            <a:avLst/>
          </a:prstGeom>
        </p:spPr>
        <p:txBody>
          <a:bodyPr/>
          <a:lstStyle/>
          <a:p>
            <a:r>
              <a:t>Deepak Chopra</a:t>
            </a:r>
          </a:p>
        </p:txBody>
      </p:sp>
      <p:sp>
        <p:nvSpPr>
          <p:cNvPr id="161" name="All great changes are preceded by chaos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great changes are preceded by chaos</a:t>
            </a:r>
          </a:p>
        </p:txBody>
      </p:sp>
      <p:sp>
        <p:nvSpPr>
          <p:cNvPr id="162" name="Questions?"/>
          <p:cNvSpPr txBox="1"/>
          <p:nvPr/>
        </p:nvSpPr>
        <p:spPr>
          <a:xfrm>
            <a:off x="977900" y="69088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400"/>
            </a:lvl1pPr>
          </a:lstStyle>
          <a:p>
            <a:r>
              <a:t>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213521" y="5125528"/>
            <a:ext cx="4422675" cy="3129586"/>
          </a:xfrm>
          <a:prstGeom prst="rect">
            <a:avLst/>
          </a:prstGeom>
        </p:spPr>
      </p:pic>
      <p:pic>
        <p:nvPicPr>
          <p:cNvPr id="124" name="Image" descr="Image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6694358" y="914157"/>
            <a:ext cx="5461001" cy="3860801"/>
          </a:xfrm>
          <a:prstGeom prst="rect">
            <a:avLst/>
          </a:prstGeom>
        </p:spPr>
      </p:pic>
      <p:pic>
        <p:nvPicPr>
          <p:cNvPr id="125" name="Image" descr="Image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1502110" y="774700"/>
            <a:ext cx="4648652" cy="6623709"/>
          </a:xfrm>
          <a:prstGeom prst="rect">
            <a:avLst/>
          </a:prstGeom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203950"/>
            <a:ext cx="4143006" cy="2320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983" y="2962604"/>
            <a:ext cx="2459167" cy="2459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639" y="6895791"/>
            <a:ext cx="3044061" cy="2070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50" y="6768945"/>
            <a:ext cx="34925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4" animBg="1" advAuto="0"/>
      <p:bldP spid="124" grpId="1" animBg="1" advAuto="0"/>
      <p:bldP spid="125" grpId="3" animBg="1" advAuto="0"/>
      <p:bldP spid="126" grpId="6" animBg="1" advAuto="0"/>
      <p:bldP spid="127" grpId="2" animBg="1" advAuto="0"/>
      <p:bldP spid="128" grpId="5" animBg="1" advAuto="0"/>
      <p:bldP spid="129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604125" y="1676400"/>
            <a:ext cx="4078575" cy="5277233"/>
          </a:xfrm>
          <a:prstGeom prst="rect">
            <a:avLst/>
          </a:prstGeom>
        </p:spPr>
      </p:pic>
      <p:sp>
        <p:nvSpPr>
          <p:cNvPr id="132" name="Retained EU Law (Revocation &amp;Reform)"/>
          <p:cNvSpPr txBox="1">
            <a:spLocks noGrp="1"/>
          </p:cNvSpPr>
          <p:nvPr>
            <p:ph type="title"/>
          </p:nvPr>
        </p:nvSpPr>
        <p:spPr>
          <a:xfrm>
            <a:off x="774700" y="1612361"/>
            <a:ext cx="6720448" cy="3543839"/>
          </a:xfrm>
          <a:prstGeom prst="rect">
            <a:avLst/>
          </a:prstGeom>
        </p:spPr>
        <p:txBody>
          <a:bodyPr/>
          <a:lstStyle/>
          <a:p>
            <a:r>
              <a:t>Retained EU Law (Revocation &amp;Reform)</a:t>
            </a:r>
          </a:p>
        </p:txBody>
      </p:sp>
      <p:sp>
        <p:nvSpPr>
          <p:cNvPr id="133" name="“The most significant shake up of employment law in a generation’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3737848"/>
          </a:xfrm>
          <a:prstGeom prst="rect">
            <a:avLst/>
          </a:prstGeom>
        </p:spPr>
        <p:txBody>
          <a:bodyPr/>
          <a:lstStyle/>
          <a:p>
            <a:pPr defTabSz="484886"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“The most significant shake up of employment law in a generation’</a:t>
            </a:r>
          </a:p>
          <a:p>
            <a:pPr algn="l" defTabSz="484886"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Allegedly!</a:t>
            </a:r>
          </a:p>
          <a:p>
            <a:pPr algn="l" defTabSz="484886"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If enacted EU law will need to be expressly transferred into UK law by 31 Dec 2023.</a:t>
            </a:r>
          </a:p>
          <a:p>
            <a:pPr algn="l" defTabSz="484886"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But:</a:t>
            </a:r>
          </a:p>
          <a:p>
            <a:pPr algn="l" defTabSz="484886"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Gov power to extend deadline 23 June 2026</a:t>
            </a:r>
          </a:p>
          <a:p>
            <a:pPr marL="228890" indent="-228890" algn="l" defTabSz="484886">
              <a:buSzPct val="100000"/>
              <a:buChar char="•"/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WTR</a:t>
            </a:r>
          </a:p>
          <a:p>
            <a:pPr marL="228890" indent="-228890" algn="l" defTabSz="484886">
              <a:buSzPct val="100000"/>
              <a:buChar char="•"/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TUPE</a:t>
            </a:r>
          </a:p>
          <a:p>
            <a:pPr marL="228890" indent="-228890" algn="l" defTabSz="484886">
              <a:buSzPct val="100000"/>
              <a:buChar char="•"/>
              <a:defRPr sz="1992">
                <a:solidFill>
                  <a:srgbClr val="000000"/>
                </a:solidFill>
                <a:effectLst>
                  <a:outerShdw blurRad="21082" dist="10541" dir="5400000" rotWithShape="0">
                    <a:srgbClr val="FFFFFF"/>
                  </a:outerShdw>
                </a:effectLst>
              </a:defRPr>
            </a:pPr>
            <a:r>
              <a:t>AWR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amily Friend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Family Friendly</a:t>
            </a:r>
          </a:p>
        </p:txBody>
      </p:sp>
      <p:sp>
        <p:nvSpPr>
          <p:cNvPr id="136" name="Dec 2019 - Employment Bill. Where did it go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Dec 2019 - Employment Bill. Where did it go?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Many many bills…..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Flexible Working: Flex as default position. Employment Relations (Flexible Working) Bill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Protection from Redundancy (pregnancy and family leave) Bill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Carer Leave Bill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Neonatal Care (Leave &amp; Pay) Bill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Miscarriage Leave Bill</a:t>
            </a:r>
          </a:p>
          <a:p>
            <a:pPr marL="255651" indent="-255651" defTabSz="356362">
              <a:spcBef>
                <a:spcPts val="1700"/>
              </a:spcBef>
              <a:buBlip>
                <a:blip r:embed="rId2"/>
              </a:buBlip>
              <a:defRPr sz="2196">
                <a:effectLst>
                  <a:outerShdw blurRad="15494" dist="7747" dir="5400000" rotWithShape="0">
                    <a:srgbClr val="FFFFFF"/>
                  </a:outerShdw>
                </a:effectLst>
              </a:defRPr>
            </a:pPr>
            <a:r>
              <a:t>Fertility Treatment Bill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6205801"/>
            <a:ext cx="3987800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1533525" y="927100"/>
            <a:ext cx="3384775" cy="4352168"/>
          </a:xfrm>
          <a:prstGeom prst="rect">
            <a:avLst/>
          </a:prstGeom>
        </p:spPr>
      </p:pic>
      <p:sp>
        <p:nvSpPr>
          <p:cNvPr id="140" name="Worker Protection (amendment EqA 2010)Bill…"/>
          <p:cNvSpPr txBox="1">
            <a:spLocks noGrp="1"/>
          </p:cNvSpPr>
          <p:nvPr>
            <p:ph type="title"/>
          </p:nvPr>
        </p:nvSpPr>
        <p:spPr>
          <a:xfrm>
            <a:off x="5072444" y="3120778"/>
            <a:ext cx="7004581" cy="5627424"/>
          </a:xfrm>
          <a:prstGeom prst="rect">
            <a:avLst/>
          </a:prstGeom>
        </p:spPr>
        <p:txBody>
          <a:bodyPr/>
          <a:lstStyle/>
          <a:p>
            <a:pPr marL="781352" indent="-781352" algn="l">
              <a:buSzPct val="100000"/>
              <a:buChar char="•"/>
              <a:defRPr sz="3300"/>
            </a:pPr>
            <a:r>
              <a:t>Worker Protection (amendment EqA 2010)Bill</a:t>
            </a:r>
          </a:p>
          <a:p>
            <a:pPr marL="781352" indent="-781352" algn="l">
              <a:buSzPct val="100000"/>
              <a:defRPr sz="3300"/>
            </a:pPr>
            <a:r>
              <a:t>On agenda 2019</a:t>
            </a:r>
          </a:p>
          <a:p>
            <a:pPr marL="781352" indent="-781352" algn="l">
              <a:buSzPct val="100000"/>
              <a:defRPr sz="3300"/>
            </a:pPr>
            <a:r>
              <a:t>Consultation July 2021</a:t>
            </a:r>
          </a:p>
          <a:p>
            <a:pPr marL="781352" indent="-781352" algn="l">
              <a:buSzPct val="100000"/>
              <a:defRPr sz="3300"/>
            </a:pPr>
            <a:r>
              <a:t>Employers Obligations?</a:t>
            </a:r>
          </a:p>
          <a:p>
            <a:pPr marL="781352" indent="-781352" algn="l">
              <a:buSzPct val="100000"/>
              <a:defRPr sz="3300"/>
            </a:pPr>
            <a:r>
              <a:t>Proactive duty</a:t>
            </a:r>
          </a:p>
          <a:p>
            <a:pPr marL="781352" indent="-781352" algn="l">
              <a:buSzPct val="100000"/>
              <a:defRPr sz="3300"/>
            </a:pPr>
            <a:r>
              <a:t>Reasonable steps to prevent</a:t>
            </a:r>
          </a:p>
          <a:p>
            <a:pPr marL="781352" indent="-781352" algn="l">
              <a:buSzPct val="100000"/>
              <a:defRPr sz="3300"/>
            </a:pPr>
            <a:r>
              <a:t>Liable 3rd parties</a:t>
            </a:r>
          </a:p>
          <a:p>
            <a:pPr marL="781352" indent="-781352" algn="l">
              <a:buSzPct val="100000"/>
              <a:defRPr sz="3300"/>
            </a:pPr>
            <a:r>
              <a:t>Practical steps</a:t>
            </a:r>
          </a:p>
        </p:txBody>
      </p:sp>
      <p:sp>
        <p:nvSpPr>
          <p:cNvPr id="141" name="Sexual Harassment Protection extended"/>
          <p:cNvSpPr txBox="1">
            <a:spLocks noGrp="1"/>
          </p:cNvSpPr>
          <p:nvPr>
            <p:ph type="body" sz="quarter" idx="1"/>
          </p:nvPr>
        </p:nvSpPr>
        <p:spPr>
          <a:xfrm>
            <a:off x="5435600" y="1447800"/>
            <a:ext cx="6045200" cy="1658223"/>
          </a:xfrm>
          <a:prstGeom prst="rect">
            <a:avLst/>
          </a:prstGeom>
        </p:spPr>
        <p:txBody>
          <a:bodyPr/>
          <a:lstStyle/>
          <a:p>
            <a:r>
              <a:t>Sexual Harassment Protection extended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327900" y="3060699"/>
            <a:ext cx="2844801" cy="3632201"/>
          </a:xfrm>
          <a:prstGeom prst="rect">
            <a:avLst/>
          </a:prstGeom>
        </p:spPr>
      </p:pic>
      <p:sp>
        <p:nvSpPr>
          <p:cNvPr id="144" name="Any more Bill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 more Bills?</a:t>
            </a:r>
          </a:p>
        </p:txBody>
      </p:sp>
      <p:sp>
        <p:nvSpPr>
          <p:cNvPr id="145" name="Tips - The Employment (Allocation of Tips) Bill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Tips - The Employment (Allocation of Tips) Bill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Data Protection - plan to replace UK GDPR. Data Protection &amp; Digital Information Bill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Human Rights - Bill of Rights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Strikes -to be named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0" y="4629150"/>
            <a:ext cx="2946400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6324600"/>
            <a:ext cx="3187700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5" grpId="4" build="p" bldLvl="5" animBg="1" advAuto="0"/>
      <p:bldP spid="146" grpId="2" animBg="1" advAuto="0"/>
      <p:bldP spid="147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50" name="April Increa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April Increases</a:t>
            </a:r>
          </a:p>
        </p:txBody>
      </p:sp>
      <p:sp>
        <p:nvSpPr>
          <p:cNvPr id="151" name="National Minimum Wage: 23+ £10.42, 21-22 £10.18, 18-20 £7.49, 16-17 (and apprentices) £4.81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National Minimum Wage: 23+ £10.42, 21-22 £10.18, 18-20 £7.49, 16-17 (and apprentices) £4.81.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SMP/SPP/ShPP/SAP from £156.66 to £172.48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SSP from £99.35 to £109.40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Redundancy Pay - March 23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Vento bands - still with ET presidents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1558924" y="1524792"/>
            <a:ext cx="3738962" cy="4824416"/>
          </a:xfrm>
          <a:prstGeom prst="rect">
            <a:avLst/>
          </a:prstGeom>
        </p:spPr>
      </p:pic>
      <p:sp>
        <p:nvSpPr>
          <p:cNvPr id="154" name="Holiday Pay"/>
          <p:cNvSpPr txBox="1">
            <a:spLocks noGrp="1"/>
          </p:cNvSpPr>
          <p:nvPr>
            <p:ph type="title"/>
          </p:nvPr>
        </p:nvSpPr>
        <p:spPr>
          <a:xfrm>
            <a:off x="5295900" y="1765300"/>
            <a:ext cx="6045200" cy="1335513"/>
          </a:xfrm>
          <a:prstGeom prst="rect">
            <a:avLst/>
          </a:prstGeom>
        </p:spPr>
        <p:txBody>
          <a:bodyPr/>
          <a:lstStyle/>
          <a:p>
            <a:r>
              <a:t>Holiday Pay</a:t>
            </a:r>
          </a:p>
        </p:txBody>
      </p:sp>
      <p:sp>
        <p:nvSpPr>
          <p:cNvPr id="155" name="Harpur Trust v Braze: part year workers no pro-rata…"/>
          <p:cNvSpPr txBox="1">
            <a:spLocks noGrp="1"/>
          </p:cNvSpPr>
          <p:nvPr>
            <p:ph type="body" sz="half" idx="1"/>
          </p:nvPr>
        </p:nvSpPr>
        <p:spPr>
          <a:xfrm>
            <a:off x="5499100" y="3336847"/>
            <a:ext cx="6045200" cy="4359353"/>
          </a:xfrm>
          <a:prstGeom prst="rect">
            <a:avLst/>
          </a:prstGeom>
        </p:spPr>
        <p:txBody>
          <a:bodyPr/>
          <a:lstStyle/>
          <a:p>
            <a:r>
              <a:t>Harpur Trust v Braze: part year workers no pro-rata</a:t>
            </a:r>
          </a:p>
          <a:p>
            <a:r>
              <a:t>2023: Supreme Court case Chief Constable of Police Service of Northern Ireland v Agrew - continuity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  <p:bldP spid="155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atching Brie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Watching Briefs</a:t>
            </a:r>
          </a:p>
        </p:txBody>
      </p:sp>
      <p:sp>
        <p:nvSpPr>
          <p:cNvPr id="158" name="Fire and Rehire - Code due to drop any mo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657" indent="-413657">
              <a:buSzPct val="100000"/>
              <a:buChar char="•"/>
            </a:pPr>
            <a:r>
              <a:t>Fire and Rehire - Code due to drop any moment</a:t>
            </a:r>
          </a:p>
          <a:p>
            <a:pPr marL="413657" indent="-413657">
              <a:buSzPct val="100000"/>
              <a:buChar char="•"/>
            </a:pPr>
            <a:r>
              <a:t>Ethnicity Pay Gap reporting</a:t>
            </a:r>
          </a:p>
          <a:p>
            <a:pPr marL="413657" indent="-413657">
              <a:buSzPct val="100000"/>
              <a:buChar char="•"/>
            </a:pPr>
            <a:r>
              <a:t>Shared Parental Leave - to grandparents</a:t>
            </a:r>
          </a:p>
          <a:p>
            <a:pPr marL="413657" indent="-413657">
              <a:buSzPct val="100000"/>
              <a:buChar char="•"/>
            </a:pPr>
            <a:r>
              <a:t>Gov’t consultation - long term sick back to work</a:t>
            </a:r>
          </a:p>
          <a:p>
            <a:pPr marL="413657" indent="-413657">
              <a:buSzPct val="100000"/>
              <a:buChar char="•"/>
            </a:pPr>
            <a:r>
              <a:t>Restructures &amp; redundancies</a:t>
            </a:r>
          </a:p>
          <a:p>
            <a:pPr marL="413657" indent="-413657">
              <a:buSzPct val="100000"/>
              <a:buChar char="•"/>
            </a:pPr>
            <a:r>
              <a:t>Recruitment &amp; retention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 Neue</vt:lpstr>
      <vt:lpstr>Hoefler Text</vt:lpstr>
      <vt:lpstr>Palatino</vt:lpstr>
      <vt:lpstr>Moroccan</vt:lpstr>
      <vt:lpstr>Employment Law 2023</vt:lpstr>
      <vt:lpstr>PowerPoint Presentation</vt:lpstr>
      <vt:lpstr>Retained EU Law (Revocation &amp;Reform)</vt:lpstr>
      <vt:lpstr>Family Friendly</vt:lpstr>
      <vt:lpstr>Worker Protection (amendment EqA 2010)Bill On agenda 2019 Consultation July 2021 Employers Obligations? Proactive duty Reasonable steps to prevent Liable 3rd parties Practical steps</vt:lpstr>
      <vt:lpstr>Any more Bills?</vt:lpstr>
      <vt:lpstr>April Increases</vt:lpstr>
      <vt:lpstr>Holiday Pay</vt:lpstr>
      <vt:lpstr>Watching Briefs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Law 2023</dc:title>
  <dc:creator>Suzanne</dc:creator>
  <cp:lastModifiedBy>Suzanne Hall-Gibbins</cp:lastModifiedBy>
  <cp:revision>1</cp:revision>
  <dcterms:modified xsi:type="dcterms:W3CDTF">2023-01-18T13:15:50Z</dcterms:modified>
</cp:coreProperties>
</file>