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57" r:id="rId5"/>
    <p:sldId id="273" r:id="rId6"/>
    <p:sldId id="301" r:id="rId7"/>
    <p:sldId id="302" r:id="rId8"/>
    <p:sldId id="312" r:id="rId9"/>
    <p:sldId id="295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C9C0"/>
    <a:srgbClr val="1E7D81"/>
    <a:srgbClr val="E56A63"/>
    <a:srgbClr val="03558A"/>
    <a:srgbClr val="C22C28"/>
    <a:srgbClr val="0AA9D3"/>
    <a:srgbClr val="5456A0"/>
    <a:srgbClr val="A7CFE0"/>
    <a:srgbClr val="F6CE3C"/>
    <a:srgbClr val="EB73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78658"/>
  </p:normalViewPr>
  <p:slideViewPr>
    <p:cSldViewPr snapToGrid="0" snapToObjects="1">
      <p:cViewPr varScale="1">
        <p:scale>
          <a:sx n="72" d="100"/>
          <a:sy n="72" d="100"/>
        </p:scale>
        <p:origin x="4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2F3FC-5882-024A-8BCC-B5E7353D41A4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7D053-E117-1B4A-8B0D-749AD195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41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7D053-E117-1B4A-8B0D-749AD195E4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32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7D053-E117-1B4A-8B0D-749AD195E4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83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7D053-E117-1B4A-8B0D-749AD195E4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75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7D053-E117-1B4A-8B0D-749AD195E4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22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F53C1-E048-1A45-AC67-CBD1DC0222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134F3E-40FF-574B-AFD3-CC2EE602FA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628D1-260F-C543-A3A3-A08F96620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79E14-FB22-194A-BBF4-B1F1A7244305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CBA1F-5C58-EE45-9082-EE8D5F577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40B24-5E70-3845-A1D7-1ED1C1ADF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4DDF-8283-824C-8729-22286461C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59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47399-FABF-7446-B85C-6EB4E8B34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10D2F4-CDDF-AD46-A963-83DB26368F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B8C4C-3BF0-8D46-B96B-B61DF642A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79E14-FB22-194A-BBF4-B1F1A7244305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289D7-5116-1141-81A3-18B7D995E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F9528-CC3D-F244-80DC-00913569E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4DDF-8283-824C-8729-22286461C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98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3C7577-D276-814F-97CB-065E986E9E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76FBE7-8F4F-2B4A-AE26-CA896419FB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47B9B-4DB8-9A4B-9BF8-B9065A9CD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79E14-FB22-194A-BBF4-B1F1A7244305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3C483-0387-EC45-9DFC-9F2410BD2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0C761-76C1-3147-808B-BA44559D3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4DDF-8283-824C-8729-22286461C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4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C963D-17C7-344E-AE4F-78BD9CB1F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FBCB9-3F5F-FE48-82D8-03980E358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C3AC7-8FF9-9842-B58C-E0E118CDF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79E14-FB22-194A-BBF4-B1F1A7244305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056B9-A960-0543-850C-3F0E8D9D7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1357E-0699-5C45-91CC-C879C75AC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4DDF-8283-824C-8729-22286461C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47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A28D2-5C13-1745-8C07-9043F9F0E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90F629-5241-2648-A872-87B2A6268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62599-0CA6-9749-852A-B255A75A6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79E14-FB22-194A-BBF4-B1F1A7244305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CFE87-5A9A-9341-97A7-5932E07CD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7D560-3A9A-794E-9C10-C3B5F38FC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4DDF-8283-824C-8729-22286461C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76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8F7C5-2705-8A4B-B409-30566839C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9D441-58E9-D24A-8445-876985A0CF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0F82FC-8F43-204F-8090-DDC6A4C7CF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E6BAE-CE07-A44F-8E10-DDA4163F5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79E14-FB22-194A-BBF4-B1F1A7244305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EDF852-5236-574C-BCC2-E6D54191C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2DD320-4752-DC45-BCDC-A0123A7B0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4DDF-8283-824C-8729-22286461C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762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BEA09-4A57-B840-A0A7-0C5B4CB4F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B10291-CFC5-654A-BF4B-11E28C36B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AEAA3E-976D-C042-962B-C913E9869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03DCF-2378-1544-8502-99B9C00D57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007421-CAC8-6545-87F3-72E379A92F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F7F234-52E8-7E43-8B72-F5621E09D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79E14-FB22-194A-BBF4-B1F1A7244305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C012C9-D37F-544C-B078-09397D278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B9CBC3-54FD-E640-9270-88389213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4DDF-8283-824C-8729-22286461C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42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981B0-3354-114E-8B14-713D70CE6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839E2-64EC-4E41-85F2-3371F50E5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79E14-FB22-194A-BBF4-B1F1A7244305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06AD8C-8ECB-924C-A4B3-4A8F28C1F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D8B63F-CD38-8340-AA74-ECED4B276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4DDF-8283-824C-8729-22286461C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38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171A51-65CC-4241-AB15-5B57A0EC7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79E14-FB22-194A-BBF4-B1F1A7244305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9E2088-5763-7A45-B547-CDC47043F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813F74-387D-404D-A05E-DE597917A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4DDF-8283-824C-8729-22286461C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36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D54AF-1D28-2746-9351-9878C3CB4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33DC1-31CE-1E47-82C8-CD65BF06E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8A697-A812-F547-B0F9-CC7015F8BC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B913C4-72DE-FB48-98C4-02DBDCCD6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79E14-FB22-194A-BBF4-B1F1A7244305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3E3E3-D7A1-AF42-AFD5-54C0317D9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8379F4-824E-114B-AE4D-7EFA2B7D0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4DDF-8283-824C-8729-22286461C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30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CCDC6-C061-B844-A2E1-D5B44BCD4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89D1D2-67B2-2447-848C-6DE64A7FCD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C74E9-74D5-6C46-8EA7-4ACFBB17B2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73B58B-D0A2-714E-A447-5CF269FF6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79E14-FB22-194A-BBF4-B1F1A7244305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205747-60EB-4847-A010-0F410C2A3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E9D085-C072-164F-97F7-1C1879695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4DDF-8283-824C-8729-22286461C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75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737D1F-35ED-CB44-8C47-B16150EB2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009E32-4E12-DF43-B5BD-300897190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7EC40-C0B4-0146-97D3-BD97046D46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79E14-FB22-194A-BBF4-B1F1A7244305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548D2-57C5-5442-A607-407BB03760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21FA0-87DC-C946-B60B-0BA3C277D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44DDF-8283-824C-8729-22286461C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08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E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95A4DDCA-7CFF-BE47-9816-3AF676FA3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522" y="2321925"/>
            <a:ext cx="8949822" cy="2214149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D7DDE8EA-A41A-7142-B44F-1C8D65A330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786" y="4837461"/>
            <a:ext cx="505300" cy="505300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78DC28EE-ECB9-D246-B172-9696D3BFA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818" y="4876178"/>
            <a:ext cx="466583" cy="466583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B71DA876-900A-664E-AB2A-B119AF2D36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133" y="4876178"/>
            <a:ext cx="466583" cy="466583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CB10EAB0-1D8C-F944-A7D5-2804C8F9E6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57" y="4876178"/>
            <a:ext cx="466583" cy="46658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53D477-C720-2644-8BD8-4EC6CB93F477}"/>
              </a:ext>
            </a:extLst>
          </p:cNvPr>
          <p:cNvSpPr txBox="1"/>
          <p:nvPr/>
        </p:nvSpPr>
        <p:spPr>
          <a:xfrm>
            <a:off x="1801522" y="2095185"/>
            <a:ext cx="3783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Montserrat"/>
              </a:rPr>
              <a:t>THE ETHICAL</a:t>
            </a:r>
          </a:p>
          <a:p>
            <a:r>
              <a:rPr lang="en-US">
                <a:latin typeface="Montserrat"/>
              </a:rPr>
              <a:t>RECRUITMENT</a:t>
            </a:r>
          </a:p>
          <a:p>
            <a:r>
              <a:rPr lang="en-US">
                <a:latin typeface="Montserrat"/>
              </a:rPr>
              <a:t>COMPANY</a:t>
            </a:r>
            <a:endParaRPr lang="en-US" dirty="0"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237587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73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1388DD-34C0-F141-98A2-F43E1273A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8"/>
          <a:stretch/>
        </p:blipFill>
        <p:spPr>
          <a:xfrm>
            <a:off x="1537893" y="1400930"/>
            <a:ext cx="9116214" cy="405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2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C9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5945E-E593-AF7B-4923-02B62384B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7014" y="2537020"/>
            <a:ext cx="4087306" cy="178395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u="sng" dirty="0"/>
              <a:t>AREAS WE COVER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Chart, diagram&#10;&#10;Description automatically generated">
            <a:extLst>
              <a:ext uri="{FF2B5EF4-FFF2-40B4-BE49-F238E27FC236}">
                <a16:creationId xmlns:a16="http://schemas.microsoft.com/office/drawing/2014/main" id="{42D01D02-32AD-A2EC-DFBE-713A3816F4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861" r="-20008" b="600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E73E8FB6-E782-6E60-1072-550714FEF0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111" b="38876"/>
          <a:stretch/>
        </p:blipFill>
        <p:spPr>
          <a:xfrm>
            <a:off x="5334011" y="-1"/>
            <a:ext cx="6857989" cy="178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763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C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E98B451-3209-E452-1D63-D083CDFE6FF6}"/>
              </a:ext>
            </a:extLst>
          </p:cNvPr>
          <p:cNvSpPr txBox="1">
            <a:spLocks/>
          </p:cNvSpPr>
          <p:nvPr/>
        </p:nvSpPr>
        <p:spPr>
          <a:xfrm>
            <a:off x="236483" y="473335"/>
            <a:ext cx="4384885" cy="1217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VACANCIES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B3A3A06-65E8-2989-7D18-9F06B3CA4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6716" y="205900"/>
            <a:ext cx="4596565" cy="109728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AD7E13C-6866-C98A-B52C-5840E2F67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197" y="1690688"/>
            <a:ext cx="3525456" cy="4802187"/>
          </a:xfrm>
        </p:spPr>
        <p:txBody>
          <a:bodyPr numCol="1">
            <a:norm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Latest no </a:t>
            </a:r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open vacancies Jobs in the UK for Q4 was 1,161,000 according to the ONS data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down 75,000 from the previous quarter and 85,000 from Dec 2021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Still 365,000 above pre-covid levels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Still only 1 person unemployed for every open vacancy</a:t>
            </a:r>
          </a:p>
        </p:txBody>
      </p:sp>
      <p:pic>
        <p:nvPicPr>
          <p:cNvPr id="3" name="Picture 2" descr="Chart, line chart">
            <a:extLst>
              <a:ext uri="{FF2B5EF4-FFF2-40B4-BE49-F238E27FC236}">
                <a16:creationId xmlns:a16="http://schemas.microsoft.com/office/drawing/2014/main" id="{17DA8F84-0B10-5132-829A-1B259D7E4D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2649" y="1690688"/>
            <a:ext cx="6387878" cy="449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076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6A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5DB22-43F9-F9AA-4612-C88DAE21A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9AD64-2400-AC61-F0CE-B740E0268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310734-D782-CBE2-74B6-82B821FA9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4334"/>
            <a:ext cx="10515599" cy="624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29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C9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FE6796-F7AB-E270-B8B9-FF9D1A35851A}"/>
              </a:ext>
            </a:extLst>
          </p:cNvPr>
          <p:cNvSpPr txBox="1">
            <a:spLocks/>
          </p:cNvSpPr>
          <p:nvPr/>
        </p:nvSpPr>
        <p:spPr>
          <a:xfrm>
            <a:off x="6745026" y="534248"/>
            <a:ext cx="48883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EMPLOYMENT MARKET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5E49-F074-C22D-F073-5C89C0A6E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9142" y="2009941"/>
            <a:ext cx="4884189" cy="243886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spcAft>
                <a:spcPts val="800"/>
              </a:spcAft>
            </a:pPr>
            <a:r>
              <a:rPr lang="en-US" sz="1800" dirty="0">
                <a:effectLst/>
              </a:rPr>
              <a:t>Quarterly growth </a:t>
            </a:r>
            <a:r>
              <a:rPr lang="en-US" sz="1800" dirty="0"/>
              <a:t>has fallen or is stagnant in 14 out of 18 industry sectors</a:t>
            </a:r>
          </a:p>
          <a:p>
            <a:pPr>
              <a:spcAft>
                <a:spcPts val="800"/>
              </a:spcAft>
            </a:pPr>
            <a:r>
              <a:rPr lang="en-US" sz="1800" dirty="0">
                <a:effectLst/>
              </a:rPr>
              <a:t>Optimism in the short term has taken a dip from +20  to +17</a:t>
            </a:r>
          </a:p>
          <a:p>
            <a:pPr>
              <a:spcAft>
                <a:spcPts val="800"/>
              </a:spcAft>
            </a:pPr>
            <a:r>
              <a:rPr lang="en-US" sz="1800" dirty="0"/>
              <a:t>In the medium term though (4-12 months) this improves to +21 with the Midlands firms between 50-250 employees being the most optimistic </a:t>
            </a:r>
            <a:endParaRPr lang="en-US" sz="1800" dirty="0">
              <a:effectLst/>
            </a:endParaRP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4A4D311-3954-C56D-79EF-56E5AB855D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" b="9649"/>
          <a:stretch/>
        </p:blipFill>
        <p:spPr>
          <a:xfrm>
            <a:off x="8884665" y="4898377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pic>
        <p:nvPicPr>
          <p:cNvPr id="14" name="Picture 13" descr="Chart&#10;&#10;Description automatically generated">
            <a:extLst>
              <a:ext uri="{FF2B5EF4-FFF2-40B4-BE49-F238E27FC236}">
                <a16:creationId xmlns:a16="http://schemas.microsoft.com/office/drawing/2014/main" id="{ED787275-BFEA-700D-51FD-810F7FE733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8035" y="3911009"/>
            <a:ext cx="2946991" cy="2946991"/>
          </a:xfrm>
          <a:prstGeom prst="rect">
            <a:avLst/>
          </a:prstGeom>
        </p:spPr>
      </p:pic>
      <p:pic>
        <p:nvPicPr>
          <p:cNvPr id="16" name="Picture 15" descr="A screenshot of a cell phone&#10;&#10;Description automatically generated with medium confidence">
            <a:extLst>
              <a:ext uri="{FF2B5EF4-FFF2-40B4-BE49-F238E27FC236}">
                <a16:creationId xmlns:a16="http://schemas.microsoft.com/office/drawing/2014/main" id="{1A814895-5A15-8E29-71CA-F67A543A4B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264" y="-156560"/>
            <a:ext cx="4032741" cy="40327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D2006A-8096-1CDB-7F50-6011842E3259}"/>
              </a:ext>
            </a:extLst>
          </p:cNvPr>
          <p:cNvSpPr txBox="1"/>
          <p:nvPr/>
        </p:nvSpPr>
        <p:spPr>
          <a:xfrm>
            <a:off x="3798034" y="534248"/>
            <a:ext cx="2297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Medium term outlook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910A98-7A22-2437-CAF4-78B368835D03}"/>
              </a:ext>
            </a:extLst>
          </p:cNvPr>
          <p:cNvSpPr txBox="1"/>
          <p:nvPr/>
        </p:nvSpPr>
        <p:spPr>
          <a:xfrm>
            <a:off x="1089891" y="4599709"/>
            <a:ext cx="2521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Short term outlook</a:t>
            </a:r>
          </a:p>
        </p:txBody>
      </p:sp>
    </p:spTree>
    <p:extLst>
      <p:ext uri="{BB962C8B-B14F-4D97-AF65-F5344CB8AC3E}">
        <p14:creationId xmlns:p14="http://schemas.microsoft.com/office/powerpoint/2010/main" val="3950337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F45178-91E8-294F-9F65-1D4573E4FC86}"/>
              </a:ext>
            </a:extLst>
          </p:cNvPr>
          <p:cNvSpPr txBox="1"/>
          <p:nvPr/>
        </p:nvSpPr>
        <p:spPr>
          <a:xfrm>
            <a:off x="1003308" y="2464652"/>
            <a:ext cx="4223524" cy="23876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>
                <a:solidFill>
                  <a:schemeClr val="tx1"/>
                </a:solidFill>
                <a:latin typeface="Montserrat"/>
                <a:ea typeface="+mj-ea"/>
                <a:cs typeface="+mj-cs"/>
              </a:rPr>
              <a:t>    Thank you!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300" b="1" kern="1200" dirty="0">
              <a:solidFill>
                <a:schemeClr val="tx1"/>
              </a:solidFill>
              <a:latin typeface="Montserrat" pitchFamily="2" charset="77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300" b="1" kern="1200" dirty="0">
                <a:solidFill>
                  <a:schemeClr val="tx1"/>
                </a:solidFill>
                <a:latin typeface="Montserrat" pitchFamily="2" charset="77"/>
                <a:ea typeface="+mj-ea"/>
                <a:cs typeface="+mj-cs"/>
              </a:rPr>
              <a:t>Q &amp; A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7" descr="A picture containing game, ball&#10;&#10;Description generated with very high confidence">
            <a:extLst>
              <a:ext uri="{FF2B5EF4-FFF2-40B4-BE49-F238E27FC236}">
                <a16:creationId xmlns:a16="http://schemas.microsoft.com/office/drawing/2014/main" id="{2AA503D4-96B2-7741-9E9E-E7477E4D5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597" y="666728"/>
            <a:ext cx="5465791" cy="5465791"/>
          </a:xfrm>
          <a:prstGeom prst="rect">
            <a:avLst/>
          </a:prstGeom>
        </p:spPr>
      </p:pic>
      <p:pic>
        <p:nvPicPr>
          <p:cNvPr id="16" name="Google Shape;241;p30" descr="A picture containing device&#10;&#10;Description generated with very high confidence">
            <a:extLst>
              <a:ext uri="{FF2B5EF4-FFF2-40B4-BE49-F238E27FC236}">
                <a16:creationId xmlns:a16="http://schemas.microsoft.com/office/drawing/2014/main" id="{28621D6A-9368-8348-910E-9604E16A174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5336" t="-788" r="79350" b="3149"/>
          <a:stretch/>
        </p:blipFill>
        <p:spPr>
          <a:xfrm>
            <a:off x="-218733" y="-530633"/>
            <a:ext cx="3061638" cy="33700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470763-3E21-CF4F-8CA9-B049FAE3595B}"/>
              </a:ext>
            </a:extLst>
          </p:cNvPr>
          <p:cNvSpPr txBox="1"/>
          <p:nvPr/>
        </p:nvSpPr>
        <p:spPr>
          <a:xfrm>
            <a:off x="195855" y="5656219"/>
            <a:ext cx="4465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chemeClr val="accent1"/>
                </a:solidFill>
              </a:rPr>
              <a:t>stephen@hoorayworks.co.uk</a:t>
            </a:r>
          </a:p>
          <a:p>
            <a:r>
              <a:rPr lang="en-GB" b="1" dirty="0">
                <a:solidFill>
                  <a:srgbClr val="5456A0"/>
                </a:solidFill>
              </a:rPr>
              <a:t>T</a:t>
            </a:r>
            <a:r>
              <a:rPr lang="en-GB" b="1" dirty="0">
                <a:solidFill>
                  <a:srgbClr val="FF0000"/>
                </a:solidFill>
              </a:rPr>
              <a:t> </a:t>
            </a:r>
            <a:r>
              <a:rPr lang="en-GB" b="1" dirty="0"/>
              <a:t>01242 339068</a:t>
            </a:r>
            <a:r>
              <a:rPr lang="en-GB" dirty="0"/>
              <a:t>  </a:t>
            </a:r>
            <a:r>
              <a:rPr lang="en-GB" b="1" dirty="0">
                <a:solidFill>
                  <a:srgbClr val="5456A0"/>
                </a:solidFill>
              </a:rPr>
              <a:t>M</a:t>
            </a:r>
            <a:r>
              <a:rPr lang="en-GB" dirty="0"/>
              <a:t> </a:t>
            </a:r>
            <a:r>
              <a:rPr lang="en-GB" b="1" dirty="0"/>
              <a:t>07899 922402</a:t>
            </a:r>
          </a:p>
          <a:p>
            <a:endParaRPr lang="en-GB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C3E68C-DD4A-984F-B5DE-DF1D44644B13}"/>
              </a:ext>
            </a:extLst>
          </p:cNvPr>
          <p:cNvSpPr/>
          <p:nvPr/>
        </p:nvSpPr>
        <p:spPr>
          <a:xfrm>
            <a:off x="205496" y="6248408"/>
            <a:ext cx="34617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6CE3C"/>
                </a:solidFill>
              </a:rPr>
              <a:t>hoorayworks.co.uk</a:t>
            </a:r>
            <a:endParaRPr lang="en-US" sz="3200" b="1" dirty="0">
              <a:solidFill>
                <a:srgbClr val="F6CE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9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287C58EDF5AA459FBF2DCDB338777F" ma:contentTypeVersion="9" ma:contentTypeDescription="Create a new document." ma:contentTypeScope="" ma:versionID="635b9d3c6817bc49ebec2b6b6c3339aa">
  <xsd:schema xmlns:xsd="http://www.w3.org/2001/XMLSchema" xmlns:xs="http://www.w3.org/2001/XMLSchema" xmlns:p="http://schemas.microsoft.com/office/2006/metadata/properties" xmlns:ns3="589fd146-b059-490b-92c4-5774cde2c11e" targetNamespace="http://schemas.microsoft.com/office/2006/metadata/properties" ma:root="true" ma:fieldsID="5122bad27b005f6faef37020854d3fe9" ns3:_="">
    <xsd:import namespace="589fd146-b059-490b-92c4-5774cde2c11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9fd146-b059-490b-92c4-5774cde2c1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E103EB-815E-4AFA-A4F9-20B69CDCAA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164F2C-2FCF-40ED-A890-279ACE6322AB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589fd146-b059-490b-92c4-5774cde2c11e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F4CD24C-32EF-4C2B-BCC5-72262C5D9C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9fd146-b059-490b-92c4-5774cde2c1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2259</TotalTime>
  <Words>146</Words>
  <Application>Microsoft Office PowerPoint</Application>
  <PresentationFormat>Widescreen</PresentationFormat>
  <Paragraphs>27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Montserrat</vt:lpstr>
      <vt:lpstr>Symbol</vt:lpstr>
      <vt:lpstr>Office Theme</vt:lpstr>
      <vt:lpstr>PowerPoint Presentation</vt:lpstr>
      <vt:lpstr>PowerPoint Presentation</vt:lpstr>
      <vt:lpstr>AREAS WE COVER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Prudence Bond</dc:creator>
  <cp:lastModifiedBy>Suzanne Hall-Gibbins</cp:lastModifiedBy>
  <cp:revision>68</cp:revision>
  <dcterms:created xsi:type="dcterms:W3CDTF">2022-01-12T11:44:44Z</dcterms:created>
  <dcterms:modified xsi:type="dcterms:W3CDTF">2023-01-18T13:19:41Z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0x010100E8287C58EDF5AA459FBF2DCDB338777F</vt:lpwstr>
  </property>
</Properties>
</file>