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3"/>
  </p:notesMasterIdLst>
  <p:sldIdLst>
    <p:sldId id="285" r:id="rId5"/>
    <p:sldId id="301" r:id="rId6"/>
    <p:sldId id="293" r:id="rId7"/>
    <p:sldId id="303" r:id="rId8"/>
    <p:sldId id="302" r:id="rId9"/>
    <p:sldId id="300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11/3/2022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11/3/2022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11/3/2022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202252"/>
            <a:ext cx="12191980" cy="6453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10" y="5009838"/>
            <a:ext cx="8991600" cy="1645920"/>
          </a:xfrm>
          <a:solidFill>
            <a:srgbClr val="AC956C"/>
          </a:solidFill>
          <a:ln w="38100" cap="sq">
            <a:noFill/>
            <a:miter lim="800000"/>
          </a:ln>
          <a:effectLst>
            <a:softEdge rad="31750"/>
          </a:effectLst>
        </p:spPr>
        <p:txBody>
          <a:bodyPr anchor="ctr">
            <a:norm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Success</a:t>
            </a:r>
            <a:b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373"/>
            <a:ext cx="6772619" cy="3809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282599"/>
            <a:ext cx="11016343" cy="2199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218" r="17110" b="-218"/>
          <a:stretch/>
        </p:blipFill>
        <p:spPr>
          <a:xfrm>
            <a:off x="6524171" y="1665056"/>
            <a:ext cx="5361374" cy="5100317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79643" y="834059"/>
            <a:ext cx="487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AC95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Information</a:t>
            </a:r>
            <a:endParaRPr lang="en-GB" sz="4800" dirty="0">
              <a:solidFill>
                <a:srgbClr val="AC95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228" y="5060488"/>
            <a:ext cx="1591194" cy="1609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9195" y="282599"/>
            <a:ext cx="1146382" cy="8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9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0" y="260627"/>
            <a:ext cx="11658317" cy="6355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195" y="282599"/>
            <a:ext cx="1146382" cy="8815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8207F1-7BF0-48EE-9446-F663CFAD54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rgbClr val="AC95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4" y="986803"/>
            <a:ext cx="11658317" cy="56730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92711" y="1025165"/>
            <a:ext cx="804997" cy="770021"/>
          </a:xfrm>
          <a:prstGeom prst="ellipse">
            <a:avLst/>
          </a:prstGeom>
          <a:noFill/>
          <a:ln w="25400"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35" y="486044"/>
            <a:ext cx="953725" cy="9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9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0" y="260627"/>
            <a:ext cx="11658317" cy="6355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195" y="282599"/>
            <a:ext cx="1146382" cy="8815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8207F1-7BF0-48EE-9446-F663CFAD54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rgbClr val="AC95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0" y="1383429"/>
            <a:ext cx="11634507" cy="52331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92711" y="1025165"/>
            <a:ext cx="804997" cy="770021"/>
          </a:xfrm>
          <a:prstGeom prst="ellipse">
            <a:avLst/>
          </a:prstGeom>
          <a:noFill/>
          <a:ln w="25400"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35" y="486044"/>
            <a:ext cx="953725" cy="9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9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0" y="260627"/>
            <a:ext cx="11658317" cy="6355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195" y="282599"/>
            <a:ext cx="1146382" cy="8815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92711" y="1025165"/>
            <a:ext cx="804997" cy="770021"/>
          </a:xfrm>
          <a:prstGeom prst="ellipse">
            <a:avLst/>
          </a:prstGeom>
          <a:noFill/>
          <a:ln w="25400"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8207F1-7BF0-48EE-9446-F663CFAD54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AC95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Scale and ambition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737" y="525806"/>
            <a:ext cx="897473" cy="90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211" y="1660710"/>
            <a:ext cx="5380892" cy="1454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471" y="4507789"/>
            <a:ext cx="2975106" cy="1999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723" y="3291558"/>
            <a:ext cx="1865538" cy="1682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397" y="3394636"/>
            <a:ext cx="1652159" cy="1518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514" y="5073796"/>
            <a:ext cx="5078408" cy="1201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152" y="1660710"/>
            <a:ext cx="382252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9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0" y="241202"/>
            <a:ext cx="11658317" cy="6355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4779"/>
            <a:ext cx="5631677" cy="3751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8207F1-7BF0-48EE-9446-F663CFAD54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AC95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BFF233-5218-481E-A05E-5F0B1878403A}"/>
              </a:ext>
            </a:extLst>
          </p:cNvPr>
          <p:cNvSpPr txBox="1">
            <a:spLocks/>
          </p:cNvSpPr>
          <p:nvPr/>
        </p:nvSpPr>
        <p:spPr>
          <a:xfrm>
            <a:off x="379489" y="1630104"/>
            <a:ext cx="5716511" cy="5015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200" dirty="0"/>
              <a:t>Development Agreement with </a:t>
            </a:r>
            <a:r>
              <a:rPr lang="en-GB" sz="2200" dirty="0" err="1" smtClean="0"/>
              <a:t>HBDxFactory</a:t>
            </a:r>
            <a:r>
              <a:rPr lang="en-GB" sz="2200" dirty="0" smtClean="0"/>
              <a:t> </a:t>
            </a:r>
            <a:r>
              <a:rPr lang="en-GB" sz="2200" dirty="0"/>
              <a:t>signed June 2022</a:t>
            </a:r>
          </a:p>
          <a:p>
            <a:r>
              <a:rPr lang="en-GB" sz="2200" dirty="0"/>
              <a:t>Overall masterplan to be drafted by end 2022</a:t>
            </a:r>
          </a:p>
          <a:p>
            <a:r>
              <a:rPr lang="en-GB" sz="2200" dirty="0"/>
              <a:t>Planning forecast to be submitted </a:t>
            </a:r>
            <a:r>
              <a:rPr lang="en-GB" sz="2200" dirty="0" smtClean="0"/>
              <a:t>Summer </a:t>
            </a:r>
            <a:r>
              <a:rPr lang="en-GB" sz="2200" dirty="0"/>
              <a:t>2023</a:t>
            </a:r>
          </a:p>
          <a:p>
            <a:r>
              <a:rPr lang="en-GB" sz="2200" dirty="0"/>
              <a:t>First phase to be delivered by </a:t>
            </a:r>
            <a:r>
              <a:rPr lang="en-GB" sz="2200" dirty="0" smtClean="0"/>
              <a:t>2026 – Innovation Centre</a:t>
            </a:r>
            <a:endParaRPr lang="en-GB" sz="2200" dirty="0"/>
          </a:p>
          <a:p>
            <a:r>
              <a:rPr lang="en-GB" sz="2200" dirty="0" smtClean="0"/>
              <a:t>Levelling Up Fund </a:t>
            </a:r>
            <a:r>
              <a:rPr lang="en-GB" sz="2200" dirty="0"/>
              <a:t>bid submitted </a:t>
            </a:r>
            <a:r>
              <a:rPr lang="en-GB" sz="2200" dirty="0" smtClean="0"/>
              <a:t>02/08/22</a:t>
            </a:r>
            <a:endParaRPr lang="en-GB" sz="22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95" y="282599"/>
            <a:ext cx="1146382" cy="88151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292711" y="1025165"/>
            <a:ext cx="804997" cy="770021"/>
          </a:xfrm>
          <a:prstGeom prst="ellipse">
            <a:avLst/>
          </a:prstGeom>
          <a:noFill/>
          <a:ln w="25400"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737" y="525806"/>
            <a:ext cx="897473" cy="9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6"/>
            <a:ext cx="4415246" cy="6864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0"/>
            <a:ext cx="4328160" cy="68749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52710" y="610312"/>
            <a:ext cx="3103999" cy="646331"/>
          </a:xfrm>
          <a:prstGeom prst="rect">
            <a:avLst/>
          </a:prstGeom>
          <a:solidFill>
            <a:srgbClr val="AC956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the natural landscape and its features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2710" y="1498697"/>
            <a:ext cx="3103999" cy="923330"/>
          </a:xfrm>
          <a:prstGeom prst="rect">
            <a:avLst/>
          </a:prstGeom>
          <a:solidFill>
            <a:srgbClr val="AC956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integrated and connected extension of West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Cheltenham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2709" y="4336131"/>
            <a:ext cx="3103999" cy="646331"/>
          </a:xfrm>
          <a:prstGeom prst="rect">
            <a:avLst/>
          </a:prstGeom>
          <a:solidFill>
            <a:srgbClr val="AC956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Embracing the highest standards of sustainability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2709" y="5185591"/>
            <a:ext cx="3103999" cy="1200329"/>
          </a:xfrm>
          <a:prstGeom prst="rect">
            <a:avLst/>
          </a:prstGeom>
          <a:solidFill>
            <a:srgbClr val="AC956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vibrant and diverse range of uses and activities,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serving existing and new communities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403" y="2812039"/>
            <a:ext cx="1121193" cy="11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82599"/>
            <a:ext cx="11016343" cy="2199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218" r="17110" b="-218"/>
          <a:stretch/>
        </p:blipFill>
        <p:spPr>
          <a:xfrm>
            <a:off x="6180462" y="188877"/>
            <a:ext cx="5361374" cy="5100317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8636001" y="3002736"/>
            <a:ext cx="2249713" cy="2226548"/>
          </a:xfrm>
          <a:prstGeom prst="ellipse">
            <a:avLst/>
          </a:prstGeom>
          <a:solidFill>
            <a:srgbClr val="AC956C"/>
          </a:solidFill>
          <a:ln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533" y="840583"/>
            <a:ext cx="394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95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Contacts</a:t>
            </a:r>
          </a:p>
        </p:txBody>
      </p:sp>
      <p:sp>
        <p:nvSpPr>
          <p:cNvPr id="10" name="Oval 9"/>
          <p:cNvSpPr/>
          <p:nvPr/>
        </p:nvSpPr>
        <p:spPr>
          <a:xfrm>
            <a:off x="4678930" y="2959048"/>
            <a:ext cx="2257076" cy="2226547"/>
          </a:xfrm>
          <a:prstGeom prst="ellipse">
            <a:avLst/>
          </a:prstGeom>
          <a:solidFill>
            <a:srgbClr val="AC956C"/>
          </a:solidFill>
          <a:ln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5145" y="2959046"/>
            <a:ext cx="2293255" cy="2226549"/>
          </a:xfrm>
          <a:prstGeom prst="ellipse">
            <a:avLst/>
          </a:prstGeom>
          <a:solidFill>
            <a:srgbClr val="AC956C"/>
          </a:solidFill>
          <a:ln>
            <a:solidFill>
              <a:srgbClr val="AC9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5730" y="3574076"/>
            <a:ext cx="2065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Gethin Evans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3714" y="3556232"/>
            <a:ext cx="209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Cllr. Mike Collins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631" y="3556232"/>
            <a:ext cx="19363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 Minnis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95888" y="5392793"/>
            <a:ext cx="3514475" cy="1236024"/>
            <a:chOff x="488096" y="3185892"/>
            <a:chExt cx="1679227" cy="2175644"/>
          </a:xfrm>
        </p:grpSpPr>
        <p:sp>
          <p:nvSpPr>
            <p:cNvPr id="21" name="Rounded Rectangle 20"/>
            <p:cNvSpPr/>
            <p:nvPr/>
          </p:nvSpPr>
          <p:spPr>
            <a:xfrm>
              <a:off x="488096" y="3185892"/>
              <a:ext cx="1679227" cy="217564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 txBox="1"/>
            <p:nvPr/>
          </p:nvSpPr>
          <p:spPr>
            <a:xfrm>
              <a:off x="498615" y="3284259"/>
              <a:ext cx="1658189" cy="2077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  <a:r>
                <a:rPr kumimoji="0" lang="en-GB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&amp; Communications Lead</a:t>
              </a: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07785 447204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ethin.evans@cheltenham.gov.uk 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8283" y="5420735"/>
            <a:ext cx="3386981" cy="1236024"/>
            <a:chOff x="488096" y="3185892"/>
            <a:chExt cx="1679227" cy="2175644"/>
          </a:xfrm>
        </p:grpSpPr>
        <p:sp>
          <p:nvSpPr>
            <p:cNvPr id="30" name="Rounded Rectangle 29"/>
            <p:cNvSpPr/>
            <p:nvPr/>
          </p:nvSpPr>
          <p:spPr>
            <a:xfrm>
              <a:off x="488096" y="3185892"/>
              <a:ext cx="1679227" cy="217564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 txBox="1"/>
            <p:nvPr/>
          </p:nvSpPr>
          <p:spPr>
            <a:xfrm>
              <a:off x="498615" y="3284259"/>
              <a:ext cx="1658189" cy="2077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Director,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Major Developments &amp;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Regeneration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07744 321 7459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paul.minnis@cheltenham.gov.uk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81283" y="5392793"/>
            <a:ext cx="3729717" cy="1236024"/>
            <a:chOff x="488096" y="3185892"/>
            <a:chExt cx="1679227" cy="2175644"/>
          </a:xfrm>
        </p:grpSpPr>
        <p:sp>
          <p:nvSpPr>
            <p:cNvPr id="33" name="Rounded Rectangle 32"/>
            <p:cNvSpPr/>
            <p:nvPr/>
          </p:nvSpPr>
          <p:spPr>
            <a:xfrm>
              <a:off x="488096" y="3185892"/>
              <a:ext cx="1679227" cy="217564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 txBox="1"/>
            <p:nvPr/>
          </p:nvSpPr>
          <p:spPr>
            <a:xfrm>
              <a:off x="488096" y="3235075"/>
              <a:ext cx="1658189" cy="2077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Cabinet Member for </a:t>
              </a:r>
              <a:endParaRPr lang="en-GB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Cyber</a:t>
              </a:r>
              <a:r>
                <a:rPr lang="en-GB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Regeneration &amp; Commercial </a:t>
              </a:r>
              <a:r>
                <a:rPr lang="en-GB" sz="14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Income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Cllr.Mike.Collins@cheltenham.gov.uk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95" y="282599"/>
            <a:ext cx="1146382" cy="8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Custom 1">
      <a:dk1>
        <a:srgbClr val="000000"/>
      </a:dk1>
      <a:lt1>
        <a:srgbClr val="FFFFFF"/>
      </a:lt1>
      <a:dk2>
        <a:srgbClr val="6A7030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Circle 2 Success November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2022-07-06T15:58:31Z</dcterms:created>
  <dcterms:modified xsi:type="dcterms:W3CDTF">2022-11-03T15:16:19Z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