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8" r:id="rId5"/>
    <p:sldId id="323" r:id="rId6"/>
    <p:sldId id="310" r:id="rId7"/>
    <p:sldId id="317" r:id="rId8"/>
    <p:sldId id="314" r:id="rId9"/>
  </p:sldIdLst>
  <p:sldSz cx="24384000" cy="13716000"/>
  <p:notesSz cx="6858000" cy="942975"/>
  <p:defaultTextStyle>
    <a:defPPr marL="0" marR="0" indent="0" algn="l" defTabSz="9143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1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96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97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92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93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93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89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89" algn="ctr" defTabSz="82549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9E6C4C60-30F4-4855-9190-D4476F166FEC}">
          <p14:sldIdLst>
            <p14:sldId id="308"/>
            <p14:sldId id="323"/>
            <p14:sldId id="310"/>
            <p14:sldId id="317"/>
            <p14:sldId id="314"/>
          </p14:sldIdLst>
        </p14:section>
        <p14:section name="Untitled Section" id="{B009A020-73AA-40B8-9516-0D69F98B26D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008C"/>
    <a:srgbClr val="00ADBA"/>
    <a:srgbClr val="F9BF4B"/>
    <a:srgbClr val="43477C"/>
    <a:srgbClr val="65B32E"/>
    <a:srgbClr val="E50076"/>
    <a:srgbClr val="4A477A"/>
    <a:srgbClr val="FFDD00"/>
    <a:srgbClr val="2C251E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4820E-A411-73F7-942A-3710F9094D7A}" v="3" dt="2022-04-26T12:52:50.199"/>
    <p1510:client id="{96A6F5E0-96E9-4B1D-B459-5B0B1AFA904C}" v="23" dt="2022-04-26T13:01:46.937"/>
    <p1510:client id="{CBA3B4F6-2C3D-A933-5DC1-3BAAB8953476}" v="979" dt="2022-11-03T08:49:54.61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79" autoAdjust="0"/>
    <p:restoredTop sz="88136" autoAdjust="0"/>
  </p:normalViewPr>
  <p:slideViewPr>
    <p:cSldViewPr snapToGrid="0">
      <p:cViewPr varScale="1">
        <p:scale>
          <a:sx n="52" d="100"/>
          <a:sy n="52" d="100"/>
        </p:scale>
        <p:origin x="120" y="132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8" y="23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E2E33-2B2D-45FA-BFA3-E3BA9BDA9562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350"/>
            <a:ext cx="2971800" cy="47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5350"/>
            <a:ext cx="2971800" cy="47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68BDE-0A5A-4479-960D-9758DB9FB3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64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3678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1pPr>
    <a:lvl2pPr indent="228600"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2pPr>
    <a:lvl3pPr indent="457196"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3pPr>
    <a:lvl4pPr indent="685797"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4pPr>
    <a:lvl5pPr indent="914392"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5pPr>
    <a:lvl6pPr indent="1142993"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6pPr>
    <a:lvl7pPr indent="1371593"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7pPr>
    <a:lvl8pPr indent="1600189"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8pPr>
    <a:lvl9pPr indent="1828789" defTabSz="457196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2400" baseline="0" dirty="0"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is-IS" sz="2400" baseline="0" dirty="0"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is-IS" sz="2400" baseline="0" dirty="0"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is-IS" sz="2400" baseline="0" dirty="0"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81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cy-GB" sz="1200"/>
          </a:p>
        </p:txBody>
      </p:sp>
    </p:spTree>
    <p:extLst>
      <p:ext uri="{BB962C8B-B14F-4D97-AF65-F5344CB8AC3E}">
        <p14:creationId xmlns:p14="http://schemas.microsoft.com/office/powerpoint/2010/main" val="148619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30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sz="2400" dirty="0"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65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5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18"/>
            <a:ext cx="20828000" cy="158749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95"/>
            </a:lvl1pPr>
            <a:lvl2pPr marL="0" indent="228720" algn="ctr">
              <a:spcBef>
                <a:spcPts val="0"/>
              </a:spcBef>
              <a:buSzTx/>
              <a:buNone/>
              <a:defRPr sz="4395"/>
            </a:lvl2pPr>
            <a:lvl3pPr marL="0" indent="457425" algn="ctr">
              <a:spcBef>
                <a:spcPts val="0"/>
              </a:spcBef>
              <a:buSzTx/>
              <a:buNone/>
              <a:defRPr sz="4395"/>
            </a:lvl3pPr>
            <a:lvl4pPr marL="0" indent="686145" algn="ctr">
              <a:spcBef>
                <a:spcPts val="0"/>
              </a:spcBef>
              <a:buSzTx/>
              <a:buNone/>
              <a:defRPr sz="4395"/>
            </a:lvl4pPr>
            <a:lvl5pPr marL="0" indent="914850" algn="ctr">
              <a:spcBef>
                <a:spcPts val="0"/>
              </a:spcBef>
              <a:buSzTx/>
              <a:buNone/>
              <a:defRPr sz="439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65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79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37915"/>
            <a:ext cx="19621500" cy="9035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body" sz="quarter" idx="13"/>
          </p:nvPr>
        </p:nvSpPr>
        <p:spPr>
          <a:xfrm>
            <a:off x="2387600" y="8953508"/>
            <a:ext cx="19621500" cy="65659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–Johnny Appleseed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4"/>
          </p:nvPr>
        </p:nvSpPr>
        <p:spPr>
          <a:xfrm>
            <a:off x="2387600" y="6037915"/>
            <a:ext cx="19621500" cy="9035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676400" y="730245"/>
            <a:ext cx="21031200" cy="2651130"/>
          </a:xfrm>
          <a:prstGeom prst="rect">
            <a:avLst/>
          </a:prstGeom>
          <a:ln w="25400" cap="rnd">
            <a:round/>
          </a:ln>
        </p:spPr>
        <p:txBody>
          <a:bodyPr lIns="76200" tIns="76200" rIns="76200" bIns="76200">
            <a:noAutofit/>
          </a:bodyPr>
          <a:lstStyle>
            <a:lvl1pPr algn="l" defTabSz="1829715">
              <a:lnSpc>
                <a:spcPct val="90000"/>
              </a:lnSpc>
              <a:defRPr sz="880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22191437" y="12927350"/>
            <a:ext cx="516167" cy="523220"/>
          </a:xfrm>
          <a:prstGeom prst="rect">
            <a:avLst/>
          </a:prstGeom>
          <a:ln w="25400" cap="rnd">
            <a:round/>
          </a:ln>
        </p:spPr>
        <p:txBody>
          <a:bodyPr lIns="76200" tIns="76200" rIns="76200" bIns="76200" anchor="ctr"/>
          <a:lstStyle>
            <a:lvl1pPr algn="r" defTabSz="1829715"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22191437" y="12927350"/>
            <a:ext cx="516167" cy="523220"/>
          </a:xfrm>
          <a:prstGeom prst="rect">
            <a:avLst/>
          </a:prstGeom>
          <a:ln w="25400" cap="rnd">
            <a:round/>
          </a:ln>
        </p:spPr>
        <p:txBody>
          <a:bodyPr lIns="76200" tIns="76200" rIns="76200" bIns="76200" anchor="ctr"/>
          <a:lstStyle>
            <a:lvl1pPr algn="r" defTabSz="1829715"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4419600" y="2244728"/>
            <a:ext cx="15544800" cy="4775205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9715">
              <a:lnSpc>
                <a:spcPct val="90000"/>
              </a:lnSpc>
              <a:defRPr sz="1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5334000" y="7204080"/>
            <a:ext cx="13716000" cy="331152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9715">
              <a:lnSpc>
                <a:spcPct val="90000"/>
              </a:lnSpc>
              <a:spcBef>
                <a:spcPts val="1995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457425" algn="ctr" defTabSz="1829715">
              <a:lnSpc>
                <a:spcPct val="90000"/>
              </a:lnSpc>
              <a:spcBef>
                <a:spcPts val="1995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0" indent="914850" algn="ctr" defTabSz="1829715">
              <a:lnSpc>
                <a:spcPct val="90000"/>
              </a:lnSpc>
              <a:spcBef>
                <a:spcPts val="1995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0" indent="1372290" algn="ctr" defTabSz="1829715">
              <a:lnSpc>
                <a:spcPct val="90000"/>
              </a:lnSpc>
              <a:spcBef>
                <a:spcPts val="1995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0" indent="1829715" algn="ctr" defTabSz="1829715">
              <a:lnSpc>
                <a:spcPct val="90000"/>
              </a:lnSpc>
              <a:spcBef>
                <a:spcPts val="1995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19531757" y="12800842"/>
            <a:ext cx="546943" cy="553996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9715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70" y="673103"/>
            <a:ext cx="18135600" cy="87376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8"/>
            <a:ext cx="23114000" cy="200659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13"/>
            <a:ext cx="23114000" cy="158749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95"/>
            </a:lvl1pPr>
            <a:lvl2pPr marL="0" indent="228720" algn="ctr">
              <a:spcBef>
                <a:spcPts val="0"/>
              </a:spcBef>
              <a:buSzTx/>
              <a:buNone/>
              <a:defRPr sz="4395"/>
            </a:lvl2pPr>
            <a:lvl3pPr marL="0" indent="457425" algn="ctr">
              <a:spcBef>
                <a:spcPts val="0"/>
              </a:spcBef>
              <a:buSzTx/>
              <a:buNone/>
              <a:defRPr sz="4395"/>
            </a:lvl3pPr>
            <a:lvl4pPr marL="0" indent="686145" algn="ctr">
              <a:spcBef>
                <a:spcPts val="0"/>
              </a:spcBef>
              <a:buSzTx/>
              <a:buNone/>
              <a:defRPr sz="4395"/>
            </a:lvl4pPr>
            <a:lvl5pPr marL="0" indent="914850" algn="ctr">
              <a:spcBef>
                <a:spcPts val="0"/>
              </a:spcBef>
              <a:buSzTx/>
              <a:buNone/>
              <a:defRPr sz="439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0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8"/>
            <a:ext cx="10223500" cy="561340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3"/>
            <a:ext cx="10223500" cy="576580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95"/>
            </a:lvl1pPr>
            <a:lvl2pPr marL="0" indent="228720" algn="ctr">
              <a:spcBef>
                <a:spcPts val="0"/>
              </a:spcBef>
              <a:buSzTx/>
              <a:buNone/>
              <a:defRPr sz="4395"/>
            </a:lvl2pPr>
            <a:lvl3pPr marL="0" indent="457425" algn="ctr">
              <a:spcBef>
                <a:spcPts val="0"/>
              </a:spcBef>
              <a:buSzTx/>
              <a:buNone/>
              <a:defRPr sz="4395"/>
            </a:lvl3pPr>
            <a:lvl4pPr marL="0" indent="686145" algn="ctr">
              <a:spcBef>
                <a:spcPts val="0"/>
              </a:spcBef>
              <a:buSzTx/>
              <a:buNone/>
              <a:defRPr sz="4395"/>
            </a:lvl4pPr>
            <a:lvl5pPr marL="0" indent="914850" algn="ctr">
              <a:spcBef>
                <a:spcPts val="0"/>
              </a:spcBef>
              <a:buSzTx/>
              <a:buNone/>
              <a:defRPr sz="439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8"/>
            <a:ext cx="9525000" cy="92074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8"/>
            <a:ext cx="10007600" cy="9207495"/>
          </a:xfrm>
          <a:prstGeom prst="rect">
            <a:avLst/>
          </a:prstGeom>
        </p:spPr>
        <p:txBody>
          <a:bodyPr/>
          <a:lstStyle>
            <a:lvl1pPr marL="559080" indent="-559080">
              <a:spcBef>
                <a:spcPts val="4500"/>
              </a:spcBef>
              <a:defRPr sz="4500"/>
            </a:lvl1pPr>
            <a:lvl2pPr marL="1118160" indent="-559080">
              <a:spcBef>
                <a:spcPts val="4500"/>
              </a:spcBef>
              <a:defRPr sz="4500"/>
            </a:lvl2pPr>
            <a:lvl3pPr marL="1677240" indent="-559080">
              <a:spcBef>
                <a:spcPts val="4500"/>
              </a:spcBef>
              <a:defRPr sz="4500"/>
            </a:lvl3pPr>
            <a:lvl4pPr marL="2236320" indent="-559080">
              <a:spcBef>
                <a:spcPts val="4500"/>
              </a:spcBef>
              <a:defRPr sz="4500"/>
            </a:lvl4pPr>
            <a:lvl5pPr marL="2795400" indent="-55908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3"/>
            <a:ext cx="21005800" cy="1014730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8"/>
            <a:ext cx="7404100" cy="55498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18"/>
            <a:ext cx="7404100" cy="55498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295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8"/>
            <a:ext cx="21005800" cy="9207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46005" y="13081005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  <p:sldLayoutId id="214748367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xStyles>
    <p:titleStyle>
      <a:lvl1pPr marL="0" marR="0" indent="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72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425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6145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85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57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229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995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9715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325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635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960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1270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6595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1905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7230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2540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7865" marR="0" indent="-635325" algn="l" defTabSz="825915" rtl="0" latinLnBrk="0">
        <a:lnSpc>
          <a:spcPct val="100000"/>
        </a:lnSpc>
        <a:spcBef>
          <a:spcPts val="5910"/>
        </a:spcBef>
        <a:spcAft>
          <a:spcPts val="0"/>
        </a:spcAft>
        <a:buClrTx/>
        <a:buSzPct val="75000"/>
        <a:buFontTx/>
        <a:buChar char="•"/>
        <a:tabLst/>
        <a:defRPr sz="520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72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425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6145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85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57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2290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995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9715" algn="ctr" defTabSz="8259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805324" y="2911977"/>
            <a:ext cx="22067616" cy="2286000"/>
          </a:xfrm>
        </p:spPr>
        <p:txBody>
          <a:bodyPr>
            <a:noAutofit/>
          </a:bodyPr>
          <a:lstStyle/>
          <a:p>
            <a:pPr algn="l"/>
            <a:r>
              <a:rPr lang="en-GB" sz="20800" b="1" dirty="0">
                <a:solidFill>
                  <a:schemeClr val="bg1"/>
                </a:solidFill>
              </a:rPr>
              <a:t/>
            </a:r>
            <a:br>
              <a:rPr lang="en-GB" sz="20800" b="1" dirty="0">
                <a:solidFill>
                  <a:schemeClr val="bg1"/>
                </a:solidFill>
              </a:rPr>
            </a:br>
            <a:r>
              <a:rPr lang="en-GB" sz="20800" b="1" dirty="0">
                <a:solidFill>
                  <a:schemeClr val="bg1"/>
                </a:solidFill>
              </a:rPr>
              <a:t> </a:t>
            </a:r>
            <a:r>
              <a:rPr lang="en-GB" sz="9600" b="1" dirty="0" smtClean="0">
                <a:solidFill>
                  <a:schemeClr val="bg1"/>
                </a:solidFill>
              </a:rPr>
              <a:t>TECH AND CYBER APPRENTICESHIPS</a:t>
            </a:r>
            <a:endParaRPr lang="en-GB" sz="96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0568" y="8334453"/>
            <a:ext cx="4206080" cy="4031355"/>
            <a:chOff x="2743200" y="10544779"/>
            <a:chExt cx="5400000" cy="5399998"/>
          </a:xfrm>
        </p:grpSpPr>
        <p:sp>
          <p:nvSpPr>
            <p:cNvPr id="9" name="Oval 8"/>
            <p:cNvSpPr/>
            <p:nvPr/>
          </p:nvSpPr>
          <p:spPr>
            <a:xfrm>
              <a:off x="2743200" y="10544779"/>
              <a:ext cx="5400000" cy="5399998"/>
            </a:xfrm>
            <a:prstGeom prst="ellipse">
              <a:avLst/>
            </a:prstGeom>
            <a:solidFill>
              <a:srgbClr val="FFDD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3258" y="12516445"/>
              <a:ext cx="5359942" cy="1456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3200" b="1" dirty="0">
                  <a:latin typeface="Calibri"/>
                  <a:cs typeface="Calibri"/>
                </a:rPr>
                <a:t>EMPLOYER TRAINING &amp; APPRENTICESHIPS</a:t>
              </a:r>
              <a:endParaRPr kumimoji="0" lang="en-GB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Helvetica Ligh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518" y="10795335"/>
            <a:ext cx="5266266" cy="1908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3546" y="5474225"/>
            <a:ext cx="14151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8000" b="1" dirty="0" smtClean="0">
                <a:solidFill>
                  <a:srgbClr val="FFDD00"/>
                </a:solidFill>
                <a:latin typeface="Calibri"/>
                <a:cs typeface="Calibri"/>
              </a:rPr>
              <a:t>at</a:t>
            </a:r>
            <a:r>
              <a:rPr lang="en-GB" sz="8000" b="1" dirty="0" smtClean="0">
                <a:solidFill>
                  <a:srgbClr val="FFDD00"/>
                </a:solidFill>
                <a:latin typeface="Calibri"/>
                <a:cs typeface="Calibri"/>
              </a:rPr>
              <a:t> </a:t>
            </a:r>
            <a:r>
              <a:rPr lang="en-GB" sz="8000" b="1" dirty="0">
                <a:solidFill>
                  <a:srgbClr val="FFDD00"/>
                </a:solidFill>
                <a:latin typeface="Calibri"/>
                <a:cs typeface="Calibri"/>
              </a:rPr>
              <a:t>Gloucestershire College</a:t>
            </a:r>
          </a:p>
        </p:txBody>
      </p:sp>
    </p:spTree>
    <p:extLst>
      <p:ext uri="{BB962C8B-B14F-4D97-AF65-F5344CB8AC3E}">
        <p14:creationId xmlns:p14="http://schemas.microsoft.com/office/powerpoint/2010/main" val="4604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5189" y="8434004"/>
            <a:ext cx="22323287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86A39C-0379-0E94-7C63-15F05CF39CD3}"/>
              </a:ext>
            </a:extLst>
          </p:cNvPr>
          <p:cNvSpPr/>
          <p:nvPr/>
        </p:nvSpPr>
        <p:spPr>
          <a:xfrm>
            <a:off x="0" y="1153561"/>
            <a:ext cx="23638476" cy="1949252"/>
          </a:xfrm>
          <a:prstGeom prst="roundRect">
            <a:avLst>
              <a:gd name="adj" fmla="val 0"/>
            </a:avLst>
          </a:prstGeom>
          <a:solidFill>
            <a:srgbClr val="00ADBA"/>
          </a:solidFill>
          <a:ln w="12700" cap="flat">
            <a:solidFill>
              <a:srgbClr val="00ADBA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b="1" dirty="0" smtClean="0">
                <a:solidFill>
                  <a:srgbClr val="FFFFFF"/>
                </a:solidFill>
                <a:latin typeface="Calibri"/>
                <a:cs typeface="Calibri"/>
              </a:rPr>
              <a:t>Dawn Morgan– Business Development </a:t>
            </a:r>
            <a:r>
              <a:rPr lang="en-US" sz="8000" b="1" dirty="0" smtClean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lang="en-US" sz="8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8" name="Graphic 7" descr="Target Audience with solid fill">
            <a:extLst>
              <a:ext uri="{FF2B5EF4-FFF2-40B4-BE49-F238E27FC236}">
                <a16:creationId xmlns:a16="http://schemas.microsoft.com/office/drawing/2014/main" id="{00723BF8-9026-0F6B-EB69-6AE2CC7D2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84118" y="3222201"/>
            <a:ext cx="2188029" cy="2188029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BF3C8F21-2358-FD92-8319-A4D9B53BC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84118" y="6537505"/>
            <a:ext cx="1949252" cy="1949252"/>
          </a:xfrm>
          <a:prstGeom prst="rect">
            <a:avLst/>
          </a:prstGeom>
        </p:spPr>
      </p:pic>
      <p:pic>
        <p:nvPicPr>
          <p:cNvPr id="14" name="Graphic 13" descr="Classroom with solid fill">
            <a:extLst>
              <a:ext uri="{FF2B5EF4-FFF2-40B4-BE49-F238E27FC236}">
                <a16:creationId xmlns:a16="http://schemas.microsoft.com/office/drawing/2014/main" id="{A0BD525D-5187-3D73-38D9-799BE8B8D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22895" y="9665110"/>
            <a:ext cx="1949252" cy="19492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0E70C7-58BE-7BD0-6117-936DBE7B441C}"/>
              </a:ext>
            </a:extLst>
          </p:cNvPr>
          <p:cNvSpPr txBox="1"/>
          <p:nvPr/>
        </p:nvSpPr>
        <p:spPr>
          <a:xfrm>
            <a:off x="4250724" y="9564291"/>
            <a:ext cx="17086746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Passionate and committed to bridging skills gaps and growing provision within the tech and cyber sector.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A10ED5-70D4-0CF8-BE3A-4D6B0BA84101}"/>
              </a:ext>
            </a:extLst>
          </p:cNvPr>
          <p:cNvSpPr txBox="1"/>
          <p:nvPr/>
        </p:nvSpPr>
        <p:spPr>
          <a:xfrm>
            <a:off x="4202298" y="6846952"/>
            <a:ext cx="16208415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dirty="0">
                <a:latin typeface="Calibri"/>
                <a:cs typeface="Calibri"/>
              </a:rPr>
              <a:t>Your dedicated contact at Gloucestershire College </a:t>
            </a:r>
            <a:r>
              <a:rPr lang="en-US" dirty="0" smtClean="0">
                <a:latin typeface="Calibri"/>
                <a:cs typeface="Calibri"/>
              </a:rPr>
              <a:t>for Busines</a:t>
            </a:r>
            <a:r>
              <a:rPr lang="en-US" dirty="0" smtClean="0">
                <a:latin typeface="Calibri"/>
                <a:cs typeface="Calibri"/>
              </a:rPr>
              <a:t>s Development Opportunities.</a:t>
            </a:r>
            <a:endParaRPr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85F97-7B45-10D1-DC3B-5B8510092102}"/>
              </a:ext>
            </a:extLst>
          </p:cNvPr>
          <p:cNvSpPr txBox="1"/>
          <p:nvPr/>
        </p:nvSpPr>
        <p:spPr>
          <a:xfrm>
            <a:off x="4250724" y="3512814"/>
            <a:ext cx="15767223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Over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twenty </a:t>
            </a:r>
            <a:r>
              <a: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years exper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ience in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marketing, sales and education across numerous sectors.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EEE19C-BA1E-C7C8-C974-5BC4E1A1E2DC}"/>
              </a:ext>
            </a:extLst>
          </p:cNvPr>
          <p:cNvGrpSpPr/>
          <p:nvPr/>
        </p:nvGrpSpPr>
        <p:grpSpPr>
          <a:xfrm>
            <a:off x="21034633" y="10582331"/>
            <a:ext cx="2942928" cy="2628738"/>
            <a:chOff x="2743200" y="10544779"/>
            <a:chExt cx="5400000" cy="539999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AFC67F-6759-6B73-DD12-3BA9ADB5EBE2}"/>
                </a:ext>
              </a:extLst>
            </p:cNvPr>
            <p:cNvSpPr/>
            <p:nvPr/>
          </p:nvSpPr>
          <p:spPr>
            <a:xfrm>
              <a:off x="2743200" y="10544779"/>
              <a:ext cx="5400000" cy="5399998"/>
            </a:xfrm>
            <a:prstGeom prst="ellipse">
              <a:avLst/>
            </a:prstGeom>
            <a:solidFill>
              <a:srgbClr val="FFDD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AF7B65-95FE-FCEE-459A-023785E64FBD}"/>
                </a:ext>
              </a:extLst>
            </p:cNvPr>
            <p:cNvSpPr txBox="1"/>
            <p:nvPr/>
          </p:nvSpPr>
          <p:spPr>
            <a:xfrm>
              <a:off x="2783258" y="11823732"/>
              <a:ext cx="5359942" cy="2842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000" b="1" dirty="0">
                  <a:latin typeface="Calibri"/>
                  <a:cs typeface="Calibri"/>
                </a:rPr>
                <a:t>EMPLOYER TRAINING &amp; APPRENTICESHIPS</a:t>
              </a:r>
              <a:endParaRPr kumimoji="0" lang="en-GB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9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5778" y="-1072445"/>
            <a:ext cx="23520953" cy="3238500"/>
          </a:xfrm>
        </p:spPr>
        <p:txBody>
          <a:bodyPr>
            <a:noAutofit/>
          </a:bodyPr>
          <a:lstStyle/>
          <a:p>
            <a:pPr algn="l"/>
            <a:r>
              <a:rPr lang="en-GB" sz="8000" b="1" dirty="0">
                <a:solidFill>
                  <a:srgbClr val="2C251E"/>
                </a:solidFill>
              </a:rPr>
              <a:t>OUR APPRENTICESHIPS INCLUDE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23162" y="2652916"/>
            <a:ext cx="8831724" cy="10148491"/>
          </a:xfrm>
          <a:prstGeom prst="roundRect">
            <a:avLst/>
          </a:prstGeom>
          <a:solidFill>
            <a:srgbClr val="EC008C"/>
          </a:solidFill>
          <a:ln w="12700" cap="flat">
            <a:solidFill>
              <a:srgbClr val="EC00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endParaRPr lang="en-US" sz="44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r>
              <a:rPr lang="en-US" sz="4400" b="1" dirty="0" smtClean="0">
                <a:solidFill>
                  <a:srgbClr val="FFFFFF"/>
                </a:solidFill>
                <a:latin typeface="Calibri"/>
                <a:cs typeface="Calibri"/>
              </a:rPr>
              <a:t>Available courses</a:t>
            </a:r>
            <a:endParaRPr lang="en-US" sz="4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Cyber Security L3</a:t>
            </a:r>
          </a:p>
          <a:p>
            <a:pPr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Software Development Technician L3 </a:t>
            </a:r>
          </a:p>
          <a:p>
            <a:pPr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Software Tester L4</a:t>
            </a:r>
          </a:p>
          <a:p>
            <a:pPr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Information Communications Technician L3</a:t>
            </a:r>
          </a:p>
          <a:p>
            <a:pPr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r>
              <a:rPr lang="en-GB" sz="3200" b="1" dirty="0">
                <a:solidFill>
                  <a:srgbClr val="FFFFFF"/>
                </a:solidFill>
                <a:latin typeface="Calibri"/>
                <a:cs typeface="Calibri"/>
              </a:rPr>
              <a:t>Degree </a:t>
            </a:r>
            <a:r>
              <a:rPr lang="en-GB" sz="3200" b="1" dirty="0" smtClean="0">
                <a:solidFill>
                  <a:srgbClr val="FFFFFF"/>
                </a:solidFill>
                <a:latin typeface="Calibri"/>
                <a:cs typeface="Calibri"/>
              </a:rPr>
              <a:t>Apprenticeship </a:t>
            </a:r>
            <a:r>
              <a:rPr lang="en-GB" sz="3200" b="1" dirty="0">
                <a:solidFill>
                  <a:srgbClr val="FFFFFF"/>
                </a:solidFill>
                <a:latin typeface="Calibri"/>
                <a:cs typeface="Calibri"/>
              </a:rPr>
              <a:t>in:</a:t>
            </a:r>
          </a:p>
          <a:p>
            <a:pPr defTabSz="825500"/>
            <a:endParaRPr lang="en-GB" sz="3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r>
              <a:rPr lang="en-GB"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Cyber </a:t>
            </a:r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Security – L6  - UWE Accredited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r>
              <a:rPr lang="en-US" sz="3200" b="1" i="1" dirty="0" smtClean="0">
                <a:solidFill>
                  <a:srgbClr val="FFFFFF"/>
                </a:solidFill>
                <a:latin typeface="Calibri"/>
                <a:cs typeface="Calibri"/>
              </a:rPr>
              <a:t>All courses are block delivery</a:t>
            </a:r>
          </a:p>
          <a:p>
            <a:pPr defTabSz="825500"/>
            <a:endParaRPr lang="en-US" sz="3200" b="1" i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825500"/>
            <a:endParaRPr lang="en-US" sz="3200" b="1" i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113F32-0FEC-37C5-9D00-C743B913C7F8}"/>
              </a:ext>
            </a:extLst>
          </p:cNvPr>
          <p:cNvSpPr/>
          <p:nvPr/>
        </p:nvSpPr>
        <p:spPr>
          <a:xfrm>
            <a:off x="225778" y="546805"/>
            <a:ext cx="21658217" cy="1764586"/>
          </a:xfrm>
          <a:prstGeom prst="roundRect">
            <a:avLst>
              <a:gd name="adj" fmla="val 0"/>
            </a:avLst>
          </a:prstGeom>
          <a:solidFill>
            <a:srgbClr val="EC008C"/>
          </a:solidFill>
          <a:ln w="12700" cap="flat">
            <a:solidFill>
              <a:srgbClr val="EC00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en-US" sz="7200" b="1" dirty="0" smtClean="0">
                <a:solidFill>
                  <a:srgbClr val="FFFFFF"/>
                </a:solidFill>
                <a:latin typeface="Calibri"/>
                <a:cs typeface="Calibri"/>
              </a:rPr>
              <a:t>IT and Cyber </a:t>
            </a:r>
            <a:r>
              <a:rPr lang="en-US" sz="7200" b="1" dirty="0" smtClean="0">
                <a:solidFill>
                  <a:srgbClr val="FFFFFF"/>
                </a:solidFill>
                <a:latin typeface="Calibri"/>
                <a:cs typeface="Calibri"/>
              </a:rPr>
              <a:t>Apprenticeships</a:t>
            </a:r>
            <a:endParaRPr lang="en-US" sz="7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13059" y="2786743"/>
            <a:ext cx="9700054" cy="10014664"/>
          </a:xfrm>
          <a:prstGeom prst="roundRect">
            <a:avLst>
              <a:gd name="adj" fmla="val 14426"/>
            </a:avLst>
          </a:prstGeom>
          <a:solidFill>
            <a:srgbClr val="EC008C"/>
          </a:solidFill>
          <a:ln w="12700" cap="flat">
            <a:solidFill>
              <a:srgbClr val="EC00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defTabSz="825500"/>
            <a:endParaRPr lang="en-US" sz="44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lvl="1" defTabSz="825500"/>
            <a:r>
              <a:rPr lang="en-US" sz="4400" b="1" dirty="0" smtClean="0">
                <a:solidFill>
                  <a:srgbClr val="FFFFFF"/>
                </a:solidFill>
                <a:latin typeface="Calibri"/>
                <a:cs typeface="Calibri"/>
              </a:rPr>
              <a:t>Bringing </a:t>
            </a:r>
            <a:r>
              <a:rPr lang="en-US" sz="4400" b="1" dirty="0">
                <a:solidFill>
                  <a:srgbClr val="FFFFFF"/>
                </a:solidFill>
                <a:latin typeface="Calibri"/>
                <a:cs typeface="Calibri"/>
              </a:rPr>
              <a:t>industry and education together</a:t>
            </a:r>
          </a:p>
          <a:p>
            <a:pPr lvl="1" defTabSz="825500"/>
            <a:endParaRPr lang="en-US" sz="4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1" defTabSz="825500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Located next to GCHQ and the UK’s new cyber park</a:t>
            </a:r>
          </a:p>
          <a:p>
            <a:pPr lvl="1"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1" defTabSz="825500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ADA </a:t>
            </a:r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suite -  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including state of the  art equipment and off grid attack and defense room</a:t>
            </a:r>
          </a:p>
          <a:p>
            <a:pPr lvl="1"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1" defTabSz="825500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Cynam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 Sponsor for 3</a:t>
            </a:r>
            <a:r>
              <a:rPr lang="en-US" sz="3200" baseline="30000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 year running</a:t>
            </a:r>
          </a:p>
          <a:p>
            <a:pPr lvl="1"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1" defTabSz="825500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Skills Boot camps</a:t>
            </a:r>
          </a:p>
          <a:p>
            <a:pPr lvl="1"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1" defTabSz="825500"/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T-levels</a:t>
            </a:r>
          </a:p>
          <a:p>
            <a:pPr lvl="1" defTabSz="825500"/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lvl="1" defTabSz="825500"/>
            <a:endParaRPr lang="en-US" sz="32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lvl="1" defTabSz="825500"/>
            <a:endParaRPr lang="en-US" sz="32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1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309" y="11414605"/>
            <a:ext cx="4501662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822693" y="10459470"/>
            <a:ext cx="4513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/>
            <a:r>
              <a:rPr lang="en-GB" sz="4800" b="1" dirty="0">
                <a:solidFill>
                  <a:schemeClr val="bg1"/>
                </a:solidFill>
                <a:latin typeface="Calibri"/>
                <a:cs typeface="Calibri"/>
              </a:rPr>
              <a:t>Boost employee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67044" y="9431863"/>
            <a:ext cx="191806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5400" b="1" dirty="0">
                <a:solidFill>
                  <a:schemeClr val="bg1"/>
                </a:solidFill>
                <a:latin typeface="Calibri"/>
                <a:cs typeface="Calibri"/>
              </a:rPr>
              <a:t>78%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+mn-ea"/>
              <a:cs typeface="Calibri"/>
              <a:sym typeface="Helvetica Ligh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E69E627-C23C-33E0-56F2-0AE0C83B8F58}"/>
              </a:ext>
            </a:extLst>
          </p:cNvPr>
          <p:cNvSpPr/>
          <p:nvPr/>
        </p:nvSpPr>
        <p:spPr>
          <a:xfrm>
            <a:off x="0" y="454564"/>
            <a:ext cx="21658217" cy="1764586"/>
          </a:xfrm>
          <a:prstGeom prst="roundRect">
            <a:avLst>
              <a:gd name="adj" fmla="val 0"/>
            </a:avLst>
          </a:prstGeom>
          <a:solidFill>
            <a:srgbClr val="65B32E"/>
          </a:solidFill>
          <a:ln w="12700" cap="flat">
            <a:solidFill>
              <a:srgbClr val="00ADBA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b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FFFFFF"/>
                </a:solidFill>
                <a:latin typeface="Calibri"/>
                <a:cs typeface="Calibri"/>
              </a:rPr>
              <a:t>  Positively impact your business with Apprenticeships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84D021-EF15-6179-CF0D-3B4E39D3194B}"/>
              </a:ext>
            </a:extLst>
          </p:cNvPr>
          <p:cNvSpPr txBox="1"/>
          <p:nvPr/>
        </p:nvSpPr>
        <p:spPr>
          <a:xfrm>
            <a:off x="2779285" y="3354414"/>
            <a:ext cx="30086815" cy="2534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GB" sz="5400" dirty="0">
                <a:latin typeface="Calibri"/>
                <a:cs typeface="Calibri"/>
              </a:rPr>
              <a:t>Apprenticeships are one of the best mechanisms for your business to build </a:t>
            </a:r>
          </a:p>
          <a:p>
            <a:pPr algn="l" defTabSz="825500"/>
            <a:r>
              <a:rPr lang="en-GB" sz="5400" dirty="0">
                <a:latin typeface="Calibri"/>
                <a:cs typeface="Calibri"/>
              </a:rPr>
              <a:t>diverse, talented and committed </a:t>
            </a:r>
            <a:r>
              <a:rPr lang="en-GB" sz="5400" dirty="0" smtClean="0">
                <a:latin typeface="Calibri"/>
                <a:cs typeface="Calibri"/>
              </a:rPr>
              <a:t>teams.</a:t>
            </a:r>
            <a:endParaRPr lang="en-GB" sz="5400" dirty="0">
              <a:latin typeface="Calibri"/>
              <a:cs typeface="Calibri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Graphic 24" descr="Business Growth">
            <a:extLst>
              <a:ext uri="{FF2B5EF4-FFF2-40B4-BE49-F238E27FC236}">
                <a16:creationId xmlns:a16="http://schemas.microsoft.com/office/drawing/2014/main" id="{D8E3AEC9-C8D6-3BA6-6EE4-1D2F4B4AC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2003" y="3373317"/>
            <a:ext cx="1764586" cy="1764586"/>
          </a:xfrm>
          <a:prstGeom prst="rect">
            <a:avLst/>
          </a:prstGeom>
        </p:spPr>
      </p:pic>
      <p:pic>
        <p:nvPicPr>
          <p:cNvPr id="27" name="Graphic 26" descr="Fast Forward with solid fill">
            <a:extLst>
              <a:ext uri="{FF2B5EF4-FFF2-40B4-BE49-F238E27FC236}">
                <a16:creationId xmlns:a16="http://schemas.microsoft.com/office/drawing/2014/main" id="{B0835D29-5280-ADC5-F216-3FF5A266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2978" y="6201104"/>
            <a:ext cx="1764586" cy="17645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61FC6F7-8C0C-4EAF-6A69-EAE533EFAECE}"/>
              </a:ext>
            </a:extLst>
          </p:cNvPr>
          <p:cNvSpPr txBox="1"/>
          <p:nvPr/>
        </p:nvSpPr>
        <p:spPr>
          <a:xfrm>
            <a:off x="2306589" y="6251078"/>
            <a:ext cx="1982053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5400" dirty="0">
                <a:latin typeface="Calibri"/>
                <a:cs typeface="Calibri"/>
              </a:rPr>
              <a:t>Forward looking organisations across all industries are realising the benefits of employing apprentices; they want to learn and </a:t>
            </a:r>
            <a:r>
              <a:rPr lang="en-GB" sz="5400" dirty="0" smtClean="0">
                <a:latin typeface="Calibri"/>
                <a:cs typeface="Calibri"/>
              </a:rPr>
              <a:t>progress.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1" name="Graphic 30" descr="Lightbulb and gear with solid fill">
            <a:extLst>
              <a:ext uri="{FF2B5EF4-FFF2-40B4-BE49-F238E27FC236}">
                <a16:creationId xmlns:a16="http://schemas.microsoft.com/office/drawing/2014/main" id="{5B2497E7-18A3-4E66-19F3-771ED0506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2003" y="9031450"/>
            <a:ext cx="1764586" cy="17645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2D07119-2A85-0654-7699-683871F690FA}"/>
              </a:ext>
            </a:extLst>
          </p:cNvPr>
          <p:cNvSpPr txBox="1"/>
          <p:nvPr/>
        </p:nvSpPr>
        <p:spPr>
          <a:xfrm>
            <a:off x="2779285" y="8985377"/>
            <a:ext cx="19820530" cy="2534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GB" sz="5400" dirty="0">
                <a:latin typeface="Calibri"/>
                <a:cs typeface="Calibri"/>
              </a:rPr>
              <a:t>Apprenticeships are employer designed so they reflect relevant knowledge, skills and behaviours that your business </a:t>
            </a:r>
            <a:r>
              <a:rPr lang="en-GB" sz="5400" dirty="0" smtClean="0">
                <a:latin typeface="Calibri"/>
                <a:cs typeface="Calibri"/>
              </a:rPr>
              <a:t>needs. </a:t>
            </a:r>
            <a:endParaRPr lang="en-GB" sz="5400" dirty="0">
              <a:latin typeface="Calibri"/>
              <a:cs typeface="Calibri"/>
            </a:endParaRPr>
          </a:p>
          <a:p>
            <a:pPr defTabSz="825500"/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DBD6D8-0B6E-7AE7-0C4C-716A2A26A448}"/>
              </a:ext>
            </a:extLst>
          </p:cNvPr>
          <p:cNvGrpSpPr/>
          <p:nvPr/>
        </p:nvGrpSpPr>
        <p:grpSpPr>
          <a:xfrm>
            <a:off x="21034633" y="10582331"/>
            <a:ext cx="2942928" cy="2628738"/>
            <a:chOff x="2743200" y="10544779"/>
            <a:chExt cx="5400000" cy="539999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EAA5E4-26D7-C908-4847-C74F14E3465E}"/>
                </a:ext>
              </a:extLst>
            </p:cNvPr>
            <p:cNvSpPr/>
            <p:nvPr/>
          </p:nvSpPr>
          <p:spPr>
            <a:xfrm>
              <a:off x="2743200" y="10544779"/>
              <a:ext cx="5400000" cy="5399998"/>
            </a:xfrm>
            <a:prstGeom prst="ellipse">
              <a:avLst/>
            </a:prstGeom>
            <a:solidFill>
              <a:srgbClr val="FFDD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070FDC-5DE2-F6DA-8C00-D450B246DFDF}"/>
                </a:ext>
              </a:extLst>
            </p:cNvPr>
            <p:cNvSpPr txBox="1"/>
            <p:nvPr/>
          </p:nvSpPr>
          <p:spPr>
            <a:xfrm>
              <a:off x="2783258" y="11823732"/>
              <a:ext cx="5359942" cy="2842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000" b="1" dirty="0">
                  <a:latin typeface="Calibri"/>
                  <a:cs typeface="Calibri"/>
                </a:rPr>
                <a:t>EMPLOYER TRAINING &amp; APPRENTICESHIPS</a:t>
              </a:r>
              <a:endParaRPr kumimoji="0" lang="en-GB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0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1259795" y="7894796"/>
            <a:ext cx="21005800" cy="2286000"/>
          </a:xfrm>
          <a:noFill/>
        </p:spPr>
        <p:txBody>
          <a:bodyPr>
            <a:noAutofit/>
          </a:bodyPr>
          <a:lstStyle/>
          <a:p>
            <a:pPr algn="l"/>
            <a:r>
              <a:rPr lang="en-GB" sz="20800" dirty="0">
                <a:solidFill>
                  <a:schemeClr val="bg1"/>
                </a:solidFill>
                <a:latin typeface="AvenirNext LT Pro MediumCn" panose="020B0806020202020204"/>
              </a:rPr>
              <a:t/>
            </a:r>
            <a:br>
              <a:rPr lang="en-GB" sz="20800" dirty="0">
                <a:solidFill>
                  <a:schemeClr val="bg1"/>
                </a:solidFill>
                <a:latin typeface="AvenirNext LT Pro MediumCn" panose="020B0806020202020204"/>
              </a:rPr>
            </a:br>
            <a:r>
              <a:rPr lang="en-GB" sz="20800" dirty="0">
                <a:solidFill>
                  <a:schemeClr val="bg1"/>
                </a:solidFill>
                <a:latin typeface="AvenirNext LT Pro MediumCn" panose="020B0806020202020204"/>
              </a:rPr>
              <a:t/>
            </a:r>
            <a:br>
              <a:rPr lang="en-GB" sz="20800" dirty="0">
                <a:solidFill>
                  <a:schemeClr val="bg1"/>
                </a:solidFill>
                <a:latin typeface="AvenirNext LT Pro MediumCn" panose="020B0806020202020204"/>
              </a:rPr>
            </a:br>
            <a:r>
              <a:rPr lang="en-GB" sz="8000" b="1" dirty="0">
                <a:solidFill>
                  <a:srgbClr val="00ADBA"/>
                </a:solidFill>
              </a:rPr>
              <a:t>Thank you </a:t>
            </a:r>
            <a:endParaRPr lang="en-GB" sz="8000" b="1" dirty="0">
              <a:solidFill>
                <a:srgbClr val="4347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795" y="10773251"/>
            <a:ext cx="17219922" cy="34470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GB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dawn.morgan@gloscol.ac.uk</a:t>
            </a:r>
            <a:endParaRPr lang="en-GB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</a:t>
            </a:r>
            <a:r>
              <a:rPr lang="en-GB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01452 563400 (Option 1)</a:t>
            </a:r>
          </a:p>
          <a:p>
            <a:pPr algn="l"/>
            <a:endParaRPr lang="en-GB" sz="5400" dirty="0">
              <a:solidFill>
                <a:schemeClr val="bg1"/>
              </a:solidFill>
            </a:endParaRPr>
          </a:p>
          <a:p>
            <a:endParaRPr lang="en-GB" sz="4400" b="1" dirty="0">
              <a:solidFill>
                <a:srgbClr val="4A477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518" y="10795335"/>
            <a:ext cx="5266266" cy="1908356"/>
          </a:xfrm>
          <a:prstGeom prst="rect">
            <a:avLst/>
          </a:prstGeom>
        </p:spPr>
      </p:pic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42AE09FF-83FB-5F45-6F20-24B7ECF08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6595" y="1959769"/>
            <a:ext cx="5638800" cy="5638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4AEE89-1A1C-845A-9204-380515CFE269}"/>
              </a:ext>
            </a:extLst>
          </p:cNvPr>
          <p:cNvGrpSpPr/>
          <p:nvPr/>
        </p:nvGrpSpPr>
        <p:grpSpPr>
          <a:xfrm>
            <a:off x="20790651" y="10298949"/>
            <a:ext cx="2942928" cy="2628738"/>
            <a:chOff x="2743200" y="10544779"/>
            <a:chExt cx="5400000" cy="53999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84B276-D646-2A9A-5DCC-DE395539C028}"/>
                </a:ext>
              </a:extLst>
            </p:cNvPr>
            <p:cNvSpPr/>
            <p:nvPr/>
          </p:nvSpPr>
          <p:spPr>
            <a:xfrm>
              <a:off x="2743200" y="10544779"/>
              <a:ext cx="5400000" cy="5399998"/>
            </a:xfrm>
            <a:prstGeom prst="ellipse">
              <a:avLst/>
            </a:prstGeom>
            <a:solidFill>
              <a:srgbClr val="FFDD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31F1AF-AFD1-A89A-79A9-5E44BEC96EEA}"/>
                </a:ext>
              </a:extLst>
            </p:cNvPr>
            <p:cNvSpPr txBox="1"/>
            <p:nvPr/>
          </p:nvSpPr>
          <p:spPr>
            <a:xfrm>
              <a:off x="2783258" y="11823732"/>
              <a:ext cx="5359942" cy="2842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2000" b="1" dirty="0">
                  <a:latin typeface="Calibri"/>
                  <a:cs typeface="Calibri"/>
                </a:rPr>
                <a:t>EMPLOYER TRAINING &amp; APPRENTICESHIPS</a:t>
              </a:r>
              <a:endParaRPr kumimoji="0" lang="en-GB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0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159cca-5b33-4d1f-a594-3318856cc869" xsi:nil="true"/>
    <lcf76f155ced4ddcb4097134ff3c332f xmlns="94c12c28-cd49-426b-9724-c89e52ba50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7F06ED8C94D48AFA5B7CA8D7F5AC5" ma:contentTypeVersion="15" ma:contentTypeDescription="Create a new document." ma:contentTypeScope="" ma:versionID="150a16d08f38d2cfcbc5ddbce85f7446">
  <xsd:schema xmlns:xsd="http://www.w3.org/2001/XMLSchema" xmlns:xs="http://www.w3.org/2001/XMLSchema" xmlns:p="http://schemas.microsoft.com/office/2006/metadata/properties" xmlns:ns2="94c12c28-cd49-426b-9724-c89e52ba5090" xmlns:ns3="40159cca-5b33-4d1f-a594-3318856cc869" targetNamespace="http://schemas.microsoft.com/office/2006/metadata/properties" ma:root="true" ma:fieldsID="b5ac1f30d05a7fb43180c69aba652fef" ns2:_="" ns3:_="">
    <xsd:import namespace="94c12c28-cd49-426b-9724-c89e52ba5090"/>
    <xsd:import namespace="40159cca-5b33-4d1f-a594-3318856cc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12c28-cd49-426b-9724-c89e52ba50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b2c1ed-4091-4dd5-84ff-cc7a3c327b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59cca-5b33-4d1f-a594-3318856cc86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79cc7d3-e2e1-4170-af9c-486a924aa60e}" ma:internalName="TaxCatchAll" ma:showField="CatchAllData" ma:web="40159cca-5b33-4d1f-a594-3318856cc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96FF2A-1ACC-47AE-A79E-E522CE445A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36F145-CBE5-41D7-9B00-A0AB708D5AF1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40159cca-5b33-4d1f-a594-3318856cc869"/>
    <ds:schemaRef ds:uri="http://schemas.openxmlformats.org/package/2006/metadata/core-properties"/>
    <ds:schemaRef ds:uri="94c12c28-cd49-426b-9724-c89e52ba5090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D876AF-8C93-4AF6-A4F7-6FEC69B34A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c12c28-cd49-426b-9724-c89e52ba5090"/>
    <ds:schemaRef ds:uri="40159cca-5b33-4d1f-a594-3318856cc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</TotalTime>
  <Words>240</Words>
  <Application>Microsoft Office PowerPoint</Application>
  <PresentationFormat>Custom</PresentationFormat>
  <Paragraphs>58</Paragraphs>
  <Slides>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AvenirNext LT Pro MediumCn</vt:lpstr>
      <vt:lpstr>Calibri</vt:lpstr>
      <vt:lpstr>Helvetica</vt:lpstr>
      <vt:lpstr>Helvetica Light</vt:lpstr>
      <vt:lpstr>Helvetica Neue</vt:lpstr>
      <vt:lpstr>White</vt:lpstr>
      <vt:lpstr>  TECH AND CYBER APPRENTICESHIPS</vt:lpstr>
      <vt:lpstr>PowerPoint Presentation</vt:lpstr>
      <vt:lpstr>OUR APPRENTICESHIPS INCLUDE</vt:lpstr>
      <vt:lpstr>PowerPoint Presentation</vt:lpstr>
      <vt:lpstr>  Thank you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Whistance</dc:creator>
  <cp:lastModifiedBy>Dawn Morgan</cp:lastModifiedBy>
  <cp:revision>322</cp:revision>
  <cp:lastPrinted>2019-03-19T11:06:51Z</cp:lastPrinted>
  <dcterms:modified xsi:type="dcterms:W3CDTF">2022-11-07T16:17:36Z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0x0101007F07F06ED8C94D48AFA5B7CA8D7F5AC5</vt:lpwstr>
  </property>
  <property fmtid="{D5CDD505-2E9C-101B-9397-08002B2CF9AE}" pid="3" name="MediaServiceImageTags">
    <vt:lpwstr/>
  </property>
</Properties>
</file>