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261" r:id="rId4"/>
    <p:sldId id="262" r:id="rId5"/>
    <p:sldId id="258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27A3B-A1BC-434B-8990-65DB889B0573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E1294-E4BE-4E4B-AC9A-154B846F9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5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237" name="Google Shape;2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7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F035-4C94-9082-8889-EC46D85D4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8C062-E6EE-ACA9-C546-D1B6919DC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2B7FF-294F-F4F0-7FED-57051FB7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475-79BA-49D8-8C8A-F72DC1A7362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00DC-03FC-2726-8B64-7AF00C8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B6576-F51C-D490-F854-DF68CE73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1825-35F9-47B3-9015-B94EA2A8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5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2F4B-DEDD-DE7D-44F8-5DF6F80E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E3B3B-65B8-8F0A-548E-839F42C9D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1B2BD-61E4-49EF-A7ED-81B1BD95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475-79BA-49D8-8C8A-F72DC1A7362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90BD0-50FF-B878-C037-EFEFDD51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6D638-815D-B82C-F300-82C8C261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1825-35F9-47B3-9015-B94EA2A8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93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88011-63E4-E0E3-94A2-A738E875C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7B2E6-3D6E-03C2-6420-6E46F3415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A8A5A-4EDF-A913-11DB-6A2CB441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475-79BA-49D8-8C8A-F72DC1A7362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3B045-BD92-4EF5-0BC2-B4BAC526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CC2-1563-E070-8B70-501461C5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1825-35F9-47B3-9015-B94EA2A8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36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22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9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4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57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6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953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55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9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B390-2F4C-2FD0-E0A2-1602118A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48074-A1A8-5005-F579-B075B0274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22BCD-D8B2-D49D-C125-9DA01024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475-79BA-49D8-8C8A-F72DC1A7362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77050-431F-6270-6D75-A50E8224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A03F7-7769-6587-80A1-B5009684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1825-35F9-47B3-9015-B94EA2A8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266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292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44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285038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824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40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82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4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57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1" name="Google Shape;111;p4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2" name="Google Shape;112;p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60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118" name="Google Shape;118;p4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119" name="Google Shape;119;p49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120" name="Google Shape;120;p49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121" name="Google Shape;121;p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39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708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44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98DD-DBD7-73E0-A80C-BBC760C1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A6428-FFEB-950C-DC96-2D270CD10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7A17E-D40E-CB52-4ED6-EE57CEA1E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475-79BA-49D8-8C8A-F72DC1A7362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3026E-22B3-65D9-DF21-00A253E4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67139-1E54-34F4-2B27-95A06DD4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1825-35F9-47B3-9015-B94EA2A8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710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136" name="Google Shape;136;p5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37" name="Google Shape;137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95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5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44" name="Google Shape;144;p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73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85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5"/>
          <p:cNvSpPr txBox="1">
            <a:spLocks noGrp="1"/>
          </p:cNvSpPr>
          <p:nvPr>
            <p:ph type="title"/>
          </p:nvPr>
        </p:nvSpPr>
        <p:spPr>
          <a:xfrm rot="5400000">
            <a:off x="7285038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5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1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EF8C-025C-6C9C-CEEA-90064FAF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76650-9755-BC79-3046-31E4877C5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0686D-5789-CB16-DE05-91D7CF4EC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6F1DE-879E-1A1C-89B3-9460AA6A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475-79BA-49D8-8C8A-F72DC1A7362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14DB4-BAF4-35CA-CC50-89B8EF76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71645-3F9C-E7E4-7C0C-FC5B5941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1825-35F9-47B3-9015-B94EA2A8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92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9718-F4EB-DCF5-D57E-B8016E6B4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AB840-7A06-E040-BD21-24F152885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CC723-3722-1755-2C24-1CBDAEB82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637D1-6483-0EA9-F0FE-65066B767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AB1CE7-D9F8-6968-75FB-8DCF52F8C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AC6F3-0C4C-78D7-38A6-F6A2FFCD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475-79BA-49D8-8C8A-F72DC1A7362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30C1D-4E5E-B296-C5CA-9B7E5896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48B1C-F2A2-6FB0-2252-72C6DE19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1825-35F9-47B3-9015-B94EA2A8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DC3E-F240-70CE-435F-310F731D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918EE-2547-A3DC-CE1C-CB8DF1E3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475-79BA-49D8-8C8A-F72DC1A7362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C0AFD-1C5A-296F-9626-8F3E58A3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32971-75D8-F97E-DD68-02705820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1825-35F9-47B3-9015-B94EA2A8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6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C16B8-C9AC-D045-A392-2B189F12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475-79BA-49D8-8C8A-F72DC1A7362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F0729-5ED9-DEBD-39F2-7CFCF895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3D8B2-D7DF-ECF3-C8BA-13CCF729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1825-35F9-47B3-9015-B94EA2A8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5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20F2-22D5-99FA-A736-2D7A6B44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7409-E235-76EA-61E0-FEE316B7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02A3F-4F1E-9D3D-517D-1AEA0A91E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39DF9-49BD-79F1-7117-82A21421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475-79BA-49D8-8C8A-F72DC1A7362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02A65-5028-E7EB-9FE2-93346133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C1FBB-9037-212E-C6E4-7D556B52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1825-35F9-47B3-9015-B94EA2A8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45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A628-500F-6200-EC76-B409B6DE2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82021A-7696-B260-B095-DE46CF5FB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C5E39-0A70-509E-7D3F-FF549F06C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9EB01-F1A4-1662-D59A-3DE7370E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475-79BA-49D8-8C8A-F72DC1A7362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47589-DCA1-5C8B-E8A6-91AF87E5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F5A32-34CD-BD46-0004-BA1B29B7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1825-35F9-47B3-9015-B94EA2A8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5DABD-D450-68F6-9405-C39F3D4B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4BC63-1C56-B75B-9C4F-CAFBBA164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F95B8-D379-FACA-38FF-1DD7291E4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A3475-79BA-49D8-8C8A-F72DC1A7362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DEF0B-FA07-AC7D-9C2B-C88EBB965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A63B8-2B7C-0B51-E469-2C616F21D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81825-35F9-47B3-9015-B94EA2A8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56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804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618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" descr="A picture containing text, person, computer,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3" t="6527" r="7294" b="15755"/>
          <a:stretch/>
        </p:blipFill>
        <p:spPr>
          <a:xfrm>
            <a:off x="10160" y="0"/>
            <a:ext cx="121818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49019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endParaRPr sz="2400" kern="0">
              <a:solidFill>
                <a:srgbClr val="3D4F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"/>
          <p:cNvSpPr/>
          <p:nvPr/>
        </p:nvSpPr>
        <p:spPr>
          <a:xfrm>
            <a:off x="-10160" y="-13672"/>
            <a:ext cx="12202160" cy="1023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"/>
          <p:cNvSpPr/>
          <p:nvPr/>
        </p:nvSpPr>
        <p:spPr>
          <a:xfrm>
            <a:off x="-10158" y="2257276"/>
            <a:ext cx="7672048" cy="1733610"/>
          </a:xfrm>
          <a:prstGeom prst="rect">
            <a:avLst/>
          </a:prstGeom>
          <a:solidFill>
            <a:srgbClr val="3D4F5B">
              <a:alpha val="84705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"/>
          <p:cNvSpPr txBox="1"/>
          <p:nvPr/>
        </p:nvSpPr>
        <p:spPr>
          <a:xfrm>
            <a:off x="61896" y="2234885"/>
            <a:ext cx="7672048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buSzPts val="3000"/>
            </a:pPr>
            <a:r>
              <a:rPr lang="en-GB" sz="4000" b="1" kern="0" dirty="0">
                <a:solidFill>
                  <a:srgbClr val="FFFFFF"/>
                </a:solidFill>
                <a:latin typeface="Gudea"/>
                <a:ea typeface="Gudea"/>
                <a:cs typeface="Gudea"/>
                <a:sym typeface="Gudea"/>
              </a:rPr>
              <a:t>Tech and Digital Skills Bootcamps</a:t>
            </a:r>
          </a:p>
          <a:p>
            <a:pPr defTabSz="1219170">
              <a:buClr>
                <a:srgbClr val="000000"/>
              </a:buClr>
              <a:buSzPts val="3000"/>
            </a:pPr>
            <a:r>
              <a:rPr lang="en-GB" sz="4000" b="1" kern="0" dirty="0">
                <a:solidFill>
                  <a:srgbClr val="FFFFFF"/>
                </a:solidFill>
                <a:latin typeface="Gudea"/>
                <a:ea typeface="Gudea"/>
                <a:cs typeface="Gudea"/>
                <a:sym typeface="Gudea"/>
              </a:rPr>
              <a:t>and Apprenticeships</a:t>
            </a:r>
            <a:endParaRPr sz="4000" b="1" kern="0" dirty="0">
              <a:solidFill>
                <a:srgbClr val="FFFFFF"/>
              </a:solidFill>
              <a:latin typeface="Gudea"/>
              <a:ea typeface="Gudea"/>
              <a:cs typeface="Gudea"/>
              <a:sym typeface="Gudea"/>
            </a:endParaRPr>
          </a:p>
          <a:p>
            <a:pPr defTabSz="1219170">
              <a:buClr>
                <a:srgbClr val="000000"/>
              </a:buClr>
              <a:buSzPts val="1400"/>
            </a:pPr>
            <a:r>
              <a:rPr lang="en-GB" sz="1600" b="1" kern="0" dirty="0">
                <a:solidFill>
                  <a:srgbClr val="FFFFFF"/>
                </a:solidFill>
                <a:latin typeface="Gudea"/>
                <a:ea typeface="Gudea"/>
                <a:cs typeface="Gudea"/>
                <a:sym typeface="Gudea"/>
              </a:rPr>
              <a:t>The Development Manager</a:t>
            </a:r>
            <a:r>
              <a:rPr lang="en-GB" sz="1600" kern="0" dirty="0">
                <a:solidFill>
                  <a:srgbClr val="FFFFFF"/>
                </a:solidFill>
                <a:latin typeface="Gudea"/>
                <a:ea typeface="Gudea"/>
                <a:cs typeface="Gudea"/>
                <a:sym typeface="Gudea"/>
              </a:rPr>
              <a:t>.                                          https://www.linkedin.com/in/derrin/</a:t>
            </a:r>
            <a:endParaRPr sz="1600" kern="0" dirty="0">
              <a:solidFill>
                <a:srgbClr val="FFFFFF"/>
              </a:solidFill>
              <a:latin typeface="Gudea"/>
              <a:ea typeface="Gudea"/>
              <a:cs typeface="Gudea"/>
              <a:sym typeface="Gudea"/>
            </a:endParaRPr>
          </a:p>
        </p:txBody>
      </p:sp>
      <p:pic>
        <p:nvPicPr>
          <p:cNvPr id="247" name="Google Shape;247;p2" descr="G:\My Drive\Marketing and Engagement Team\Collateral\Artwork files etc\Logos\TDM Logo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4821" y="216577"/>
            <a:ext cx="3045336" cy="56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" descr="Department for Education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964" y="120781"/>
            <a:ext cx="1274552" cy="75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51BB9E-30E0-BDC5-7897-303622A45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818" y="-11753"/>
            <a:ext cx="1856009" cy="1043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"/>
          <p:cNvSpPr txBox="1">
            <a:spLocks noGrp="1"/>
          </p:cNvSpPr>
          <p:nvPr>
            <p:ph type="title"/>
          </p:nvPr>
        </p:nvSpPr>
        <p:spPr>
          <a:xfrm>
            <a:off x="143338" y="356659"/>
            <a:ext cx="4102933" cy="68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l">
              <a:buClr>
                <a:srgbClr val="3D4F5B"/>
              </a:buClr>
              <a:buSzPct val="111111"/>
            </a:pPr>
            <a:r>
              <a:rPr lang="en-GB" sz="3200" b="1" dirty="0">
                <a:solidFill>
                  <a:srgbClr val="3D4F5B"/>
                </a:solidFill>
                <a:latin typeface="Gudea"/>
                <a:ea typeface="Gudea"/>
                <a:cs typeface="Gudea"/>
                <a:sym typeface="Gudea"/>
              </a:rPr>
              <a:t>Why choose TDM?</a:t>
            </a:r>
            <a:endParaRPr dirty="0">
              <a:latin typeface="Gudea"/>
              <a:ea typeface="Gudea"/>
              <a:cs typeface="Gudea"/>
              <a:sym typeface="Gudea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0" y="164637"/>
            <a:ext cx="12211851" cy="73195"/>
          </a:xfrm>
          <a:prstGeom prst="rect">
            <a:avLst/>
          </a:prstGeom>
          <a:solidFill>
            <a:srgbClr val="3D4F5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4" descr="G:\My Drive\Marketing and Engagement Team\Collateral\Artwork files etc\Logos\TDM Log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1" y="6300325"/>
            <a:ext cx="2491873" cy="48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60DC91-6D87-CE45-7C08-D2E9512C3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992" y="5928145"/>
            <a:ext cx="1856009" cy="1043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73546F-7C9A-BB3C-A443-CA6FD114A145}"/>
              </a:ext>
            </a:extLst>
          </p:cNvPr>
          <p:cNvSpPr txBox="1"/>
          <p:nvPr/>
        </p:nvSpPr>
        <p:spPr>
          <a:xfrm>
            <a:off x="203201" y="1738717"/>
            <a:ext cx="787363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Commissioned to serve local communities by the Department for Education (DfE)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Vision – All people can and should </a:t>
            </a:r>
            <a:r>
              <a:rPr lang="en-GB" sz="1600" b="1" dirty="0"/>
              <a:t>Do Well by Doing Good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Curriculum Intent – </a:t>
            </a:r>
            <a:r>
              <a:rPr lang="en-GB" sz="1600" b="1" dirty="0"/>
              <a:t>Genuinely Work-Based Learning, underpinned by Academic Rigour</a:t>
            </a:r>
            <a:r>
              <a:rPr lang="en-GB" sz="1600" dirty="0"/>
              <a:t> – Tech, Digital &amp; Data Specialists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Top of the NARTs </a:t>
            </a:r>
            <a:r>
              <a:rPr lang="en-GB" sz="1600" dirty="0"/>
              <a:t>for both West Midlands and Tech &amp; Digital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Ofsted Outstanding</a:t>
            </a:r>
            <a:r>
              <a:rPr lang="en-GB" sz="1600" dirty="0"/>
              <a:t> Quality of Education for Apprenticeships and Adult Learning (and Overall Good rating)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Multiple Award Winners and Finalists </a:t>
            </a:r>
            <a:r>
              <a:rPr lang="en-GB" sz="1600" dirty="0"/>
              <a:t>in 2022 (incl. Gloucestershire Tech Apprentice of the year)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Employer-responsive in the local regions </a:t>
            </a:r>
            <a:r>
              <a:rPr lang="en-GB" sz="1600" dirty="0"/>
              <a:t>– Offering thick local value versus thin national value</a:t>
            </a:r>
          </a:p>
        </p:txBody>
      </p:sp>
      <p:pic>
        <p:nvPicPr>
          <p:cNvPr id="5" name="Google Shape;298;p4" descr="A picture containing icon&#10;&#10;Description automatically generated">
            <a:extLst>
              <a:ext uri="{FF2B5EF4-FFF2-40B4-BE49-F238E27FC236}">
                <a16:creationId xmlns:a16="http://schemas.microsoft.com/office/drawing/2014/main" id="{C18102DF-952D-A569-4D55-F56E2498F78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8469" y="6082362"/>
            <a:ext cx="735062" cy="73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ACD26B-95E1-40E0-CDFF-31E9D1A13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37"/>
          <a:stretch/>
        </p:blipFill>
        <p:spPr bwMode="auto">
          <a:xfrm>
            <a:off x="8110206" y="1133828"/>
            <a:ext cx="4010196" cy="120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lden Valley Development key to National Cyber Strategy Cheltenham  Gloucestershire">
            <a:extLst>
              <a:ext uri="{FF2B5EF4-FFF2-40B4-BE49-F238E27FC236}">
                <a16:creationId xmlns:a16="http://schemas.microsoft.com/office/drawing/2014/main" id="{2317CC6F-9670-18FB-1081-1DF128F83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98" y="2570757"/>
            <a:ext cx="3671048" cy="22006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D4F5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87;p4">
            <a:extLst>
              <a:ext uri="{FF2B5EF4-FFF2-40B4-BE49-F238E27FC236}">
                <a16:creationId xmlns:a16="http://schemas.microsoft.com/office/drawing/2014/main" id="{068C1D08-BCFC-69F8-D70E-2FA6B2FCCDEC}"/>
              </a:ext>
            </a:extLst>
          </p:cNvPr>
          <p:cNvSpPr/>
          <p:nvPr/>
        </p:nvSpPr>
        <p:spPr>
          <a:xfrm>
            <a:off x="0" y="1689876"/>
            <a:ext cx="12212000" cy="29900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741A3DD-EC3D-B53D-8AA3-D77841019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29438"/>
              </p:ext>
            </p:extLst>
          </p:nvPr>
        </p:nvGraphicFramePr>
        <p:xfrm>
          <a:off x="220519" y="1165275"/>
          <a:ext cx="11626170" cy="455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881">
                  <a:extLst>
                    <a:ext uri="{9D8B030D-6E8A-4147-A177-3AD203B41FA5}">
                      <a16:colId xmlns:a16="http://schemas.microsoft.com/office/drawing/2014/main" val="4292224385"/>
                    </a:ext>
                  </a:extLst>
                </a:gridCol>
                <a:gridCol w="1660881">
                  <a:extLst>
                    <a:ext uri="{9D8B030D-6E8A-4147-A177-3AD203B41FA5}">
                      <a16:colId xmlns:a16="http://schemas.microsoft.com/office/drawing/2014/main" val="3375013476"/>
                    </a:ext>
                  </a:extLst>
                </a:gridCol>
                <a:gridCol w="2071441">
                  <a:extLst>
                    <a:ext uri="{9D8B030D-6E8A-4147-A177-3AD203B41FA5}">
                      <a16:colId xmlns:a16="http://schemas.microsoft.com/office/drawing/2014/main" val="2778765161"/>
                    </a:ext>
                  </a:extLst>
                </a:gridCol>
                <a:gridCol w="6232967">
                  <a:extLst>
                    <a:ext uri="{9D8B030D-6E8A-4147-A177-3AD203B41FA5}">
                      <a16:colId xmlns:a16="http://schemas.microsoft.com/office/drawing/2014/main" val="3513297751"/>
                    </a:ext>
                  </a:extLst>
                </a:gridCol>
              </a:tblGrid>
              <a:tr h="371815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F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Reskillers</a:t>
                      </a:r>
                      <a:endParaRPr lang="en-GB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06163"/>
                  </a:ext>
                </a:extLst>
              </a:tr>
              <a:tr h="7489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 &amp; Cyber Knowledge &amp; Skills</a:t>
                      </a:r>
                    </a:p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F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Developer Knowledge &amp; Skills</a:t>
                      </a:r>
                    </a:p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&amp; Skills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F5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3D4F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Tech, Developer or Digital, also Employer-Responsive Programme Design for multiples of 3+ learners</a:t>
                      </a: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Programme Costs: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SMEs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(&lt;250 Employees)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£380 per head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Employers (250+ Employees) = £1,140 per head </a:t>
                      </a: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73293"/>
                  </a:ext>
                </a:extLst>
              </a:tr>
              <a:tr h="7571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 &amp; Networking</a:t>
                      </a: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Back-end Coding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Support (incl. MOS)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869173"/>
                  </a:ext>
                </a:extLst>
              </a:tr>
              <a:tr h="5408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Cyber Security</a:t>
                      </a: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UX/UI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HTML &amp; CSS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Marketing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348767"/>
                  </a:ext>
                </a:extLst>
              </a:tr>
              <a:tr h="2132480">
                <a:tc gridSpan="3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17868"/>
                  </a:ext>
                </a:extLst>
              </a:tr>
            </a:tbl>
          </a:graphicData>
        </a:graphic>
      </p:graphicFrame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AE66E231-6588-589A-AA46-C92FCCEED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532" y="4916096"/>
            <a:ext cx="2826328" cy="79446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73C5893-2D87-2242-AE8A-007AF0E8F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670" y="4300681"/>
            <a:ext cx="2826328" cy="496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0C9FEB-F318-FAD1-33CE-BEA4FBDAE4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57" t="28417" r="35076" b="42580"/>
          <a:stretch/>
        </p:blipFill>
        <p:spPr>
          <a:xfrm>
            <a:off x="5733383" y="4155011"/>
            <a:ext cx="2277830" cy="1537714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4A150CF-6A66-8A38-054A-3B72882A6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964" y="2802655"/>
            <a:ext cx="2843465" cy="130971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1A92618-1CE1-311D-BC92-515646377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972" y="3814603"/>
            <a:ext cx="2160293" cy="1652624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300AC738-57C1-0FF2-5EA6-7204AEDE5B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805" y="4093046"/>
            <a:ext cx="2466856" cy="1225205"/>
          </a:xfrm>
          <a:prstGeom prst="rect">
            <a:avLst/>
          </a:prstGeom>
        </p:spPr>
      </p:pic>
      <p:pic>
        <p:nvPicPr>
          <p:cNvPr id="17" name="Picture 16" descr="A red and blue sign&#10;&#10;Description automatically generated with low confidence">
            <a:extLst>
              <a:ext uri="{FF2B5EF4-FFF2-40B4-BE49-F238E27FC236}">
                <a16:creationId xmlns:a16="http://schemas.microsoft.com/office/drawing/2014/main" id="{8C7DCA8B-0D41-093F-5A25-0A9A909F4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3157" y="2856418"/>
            <a:ext cx="1198282" cy="1223868"/>
          </a:xfrm>
          <a:prstGeom prst="rect">
            <a:avLst/>
          </a:prstGeom>
        </p:spPr>
      </p:pic>
      <p:sp>
        <p:nvSpPr>
          <p:cNvPr id="4" name="Google Shape;288;p4">
            <a:extLst>
              <a:ext uri="{FF2B5EF4-FFF2-40B4-BE49-F238E27FC236}">
                <a16:creationId xmlns:a16="http://schemas.microsoft.com/office/drawing/2014/main" id="{B48E7B37-C92D-E4FA-6FB2-4E73705CCD28}"/>
              </a:ext>
            </a:extLst>
          </p:cNvPr>
          <p:cNvSpPr txBox="1">
            <a:spLocks/>
          </p:cNvSpPr>
          <p:nvPr/>
        </p:nvSpPr>
        <p:spPr>
          <a:xfrm>
            <a:off x="143338" y="356659"/>
            <a:ext cx="5713998" cy="68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D4F5B"/>
              </a:buClr>
              <a:buSzPct val="111111"/>
            </a:pPr>
            <a:r>
              <a:rPr lang="en-GB" sz="3200" b="1" dirty="0">
                <a:solidFill>
                  <a:srgbClr val="3D4F5B"/>
                </a:solidFill>
                <a:latin typeface="Gudea"/>
                <a:ea typeface="Gudea"/>
                <a:cs typeface="Gudea"/>
                <a:sym typeface="Gudea"/>
              </a:rPr>
              <a:t>DfE Skills for Life – Skills Bootcamps</a:t>
            </a:r>
            <a:endParaRPr lang="en-GB" dirty="0">
              <a:latin typeface="Gudea"/>
              <a:ea typeface="Gudea"/>
              <a:cs typeface="Gudea"/>
              <a:sym typeface="Gudea"/>
            </a:endParaRPr>
          </a:p>
        </p:txBody>
      </p:sp>
      <p:sp>
        <p:nvSpPr>
          <p:cNvPr id="6" name="Google Shape;289;p4">
            <a:extLst>
              <a:ext uri="{FF2B5EF4-FFF2-40B4-BE49-F238E27FC236}">
                <a16:creationId xmlns:a16="http://schemas.microsoft.com/office/drawing/2014/main" id="{74754DF0-7E10-0B79-5954-D81F32316ACF}"/>
              </a:ext>
            </a:extLst>
          </p:cNvPr>
          <p:cNvSpPr/>
          <p:nvPr/>
        </p:nvSpPr>
        <p:spPr>
          <a:xfrm>
            <a:off x="0" y="164637"/>
            <a:ext cx="12211851" cy="73195"/>
          </a:xfrm>
          <a:prstGeom prst="rect">
            <a:avLst/>
          </a:prstGeom>
          <a:solidFill>
            <a:srgbClr val="3D4F5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97;p4" descr="G:\My Drive\Marketing and Engagement Team\Collateral\Artwork files etc\Logos\TDM Logo-01.png">
            <a:extLst>
              <a:ext uri="{FF2B5EF4-FFF2-40B4-BE49-F238E27FC236}">
                <a16:creationId xmlns:a16="http://schemas.microsoft.com/office/drawing/2014/main" id="{A090357C-51BC-A384-F8B9-8D57EE74713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3201" y="6300325"/>
            <a:ext cx="2491873" cy="48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2E6C1643-9AB9-9227-5CFB-AF39164F16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5992" y="5928145"/>
            <a:ext cx="1856009" cy="10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6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"/>
          <p:cNvSpPr txBox="1">
            <a:spLocks noGrp="1"/>
          </p:cNvSpPr>
          <p:nvPr>
            <p:ph type="title"/>
          </p:nvPr>
        </p:nvSpPr>
        <p:spPr>
          <a:xfrm>
            <a:off x="163189" y="251856"/>
            <a:ext cx="12048662" cy="68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l">
              <a:buClr>
                <a:srgbClr val="3D4F5B"/>
              </a:buClr>
              <a:buSzPct val="111111"/>
            </a:pPr>
            <a:r>
              <a:rPr lang="en-US" sz="2400" b="1" dirty="0">
                <a:solidFill>
                  <a:srgbClr val="3D4F5B"/>
                </a:solidFill>
                <a:latin typeface="Gudea"/>
                <a:ea typeface="Gudea"/>
                <a:cs typeface="Gudea"/>
                <a:sym typeface="Gudea"/>
              </a:rPr>
              <a:t>Recruit, Reskill and Retain your Local Tech, Digital and Data Talent</a:t>
            </a:r>
          </a:p>
        </p:txBody>
      </p:sp>
      <p:sp>
        <p:nvSpPr>
          <p:cNvPr id="289" name="Google Shape;289;p4"/>
          <p:cNvSpPr/>
          <p:nvPr/>
        </p:nvSpPr>
        <p:spPr>
          <a:xfrm>
            <a:off x="0" y="164637"/>
            <a:ext cx="12211851" cy="73195"/>
          </a:xfrm>
          <a:prstGeom prst="rect">
            <a:avLst/>
          </a:prstGeom>
          <a:solidFill>
            <a:srgbClr val="3D4F5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4" descr="G:\My Drive\Marketing and Engagement Team\Collateral\Artwork files etc\Logos\TDM Log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1" y="6300325"/>
            <a:ext cx="2491873" cy="48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60DC91-6D87-CE45-7C08-D2E9512C3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992" y="5928145"/>
            <a:ext cx="1856009" cy="1043496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B13B5A3-3BA2-97FB-6DB9-8F7CCD64A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05687"/>
              </p:ext>
            </p:extLst>
          </p:nvPr>
        </p:nvGraphicFramePr>
        <p:xfrm>
          <a:off x="183194" y="955669"/>
          <a:ext cx="11845462" cy="511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209">
                  <a:extLst>
                    <a:ext uri="{9D8B030D-6E8A-4147-A177-3AD203B41FA5}">
                      <a16:colId xmlns:a16="http://schemas.microsoft.com/office/drawing/2014/main" val="3324570037"/>
                    </a:ext>
                  </a:extLst>
                </a:gridCol>
                <a:gridCol w="1595224">
                  <a:extLst>
                    <a:ext uri="{9D8B030D-6E8A-4147-A177-3AD203B41FA5}">
                      <a16:colId xmlns:a16="http://schemas.microsoft.com/office/drawing/2014/main" val="1066132905"/>
                    </a:ext>
                  </a:extLst>
                </a:gridCol>
                <a:gridCol w="1789193">
                  <a:extLst>
                    <a:ext uri="{9D8B030D-6E8A-4147-A177-3AD203B41FA5}">
                      <a16:colId xmlns:a16="http://schemas.microsoft.com/office/drawing/2014/main" val="3673028573"/>
                    </a:ext>
                  </a:extLst>
                </a:gridCol>
                <a:gridCol w="1692209">
                  <a:extLst>
                    <a:ext uri="{9D8B030D-6E8A-4147-A177-3AD203B41FA5}">
                      <a16:colId xmlns:a16="http://schemas.microsoft.com/office/drawing/2014/main" val="4291987561"/>
                    </a:ext>
                  </a:extLst>
                </a:gridCol>
                <a:gridCol w="1692209">
                  <a:extLst>
                    <a:ext uri="{9D8B030D-6E8A-4147-A177-3AD203B41FA5}">
                      <a16:colId xmlns:a16="http://schemas.microsoft.com/office/drawing/2014/main" val="39238875"/>
                    </a:ext>
                  </a:extLst>
                </a:gridCol>
                <a:gridCol w="1692209">
                  <a:extLst>
                    <a:ext uri="{9D8B030D-6E8A-4147-A177-3AD203B41FA5}">
                      <a16:colId xmlns:a16="http://schemas.microsoft.com/office/drawing/2014/main" val="957628895"/>
                    </a:ext>
                  </a:extLst>
                </a:gridCol>
                <a:gridCol w="1692209">
                  <a:extLst>
                    <a:ext uri="{9D8B030D-6E8A-4147-A177-3AD203B41FA5}">
                      <a16:colId xmlns:a16="http://schemas.microsoft.com/office/drawing/2014/main" val="3525081619"/>
                    </a:ext>
                  </a:extLst>
                </a:gridCol>
              </a:tblGrid>
              <a:tr h="511935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Subject areas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Skills Bootcamp or Qualification &gt;&gt;&gt;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Level 3 &gt;&gt;&gt;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Level 4 &gt;&gt;&gt;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Level 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Level 6 &gt;&gt;&gt;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Level 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95512"/>
                  </a:ext>
                </a:extLst>
              </a:tr>
              <a:tr h="511935"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/>
                        <a:t>ICT Tech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rgbClr val="00B050"/>
                          </a:solidFill>
                        </a:rPr>
                        <a:t>Tech Skills Bootcamps</a:t>
                      </a:r>
                    </a:p>
                    <a:p>
                      <a:pPr algn="l"/>
                      <a:endParaRPr lang="en-GB" sz="1050" b="1" dirty="0">
                        <a:solidFill>
                          <a:srgbClr val="00B050"/>
                        </a:solidFill>
                      </a:endParaRPr>
                    </a:p>
                    <a:p>
                      <a:pPr algn="l"/>
                      <a:r>
                        <a:rPr lang="en-GB" sz="1050" b="1" dirty="0">
                          <a:solidFill>
                            <a:srgbClr val="00B050"/>
                          </a:solidFill>
                        </a:rPr>
                        <a:t>Level 3 Qualification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rgbClr val="00B050"/>
                          </a:solidFill>
                        </a:rPr>
                        <a:t>Information Communications Technician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/>
                        <a:t> &gt;&gt;&gt;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Digital &amp; Technology Solutions Professional BSc (Hons):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05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Network Engineer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l"/>
                      <a:r>
                        <a:rPr lang="en-GB" sz="105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Artificial Intelligence (AI) Data Specialist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74733"/>
                  </a:ext>
                </a:extLst>
              </a:tr>
              <a:tr h="511935"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/>
                        <a:t>ICT Networking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rgbClr val="00B050"/>
                          </a:solidFill>
                        </a:rPr>
                        <a:t>Network Engineer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33591"/>
                  </a:ext>
                </a:extLst>
              </a:tr>
              <a:tr h="606633"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/>
                        <a:t>Cyber Security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chemeClr val="accent2"/>
                          </a:solidFill>
                        </a:rPr>
                        <a:t>Cyber Security Technician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chemeClr val="accent2"/>
                          </a:solidFill>
                        </a:rPr>
                        <a:t>Cyber Security Technologist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Digital &amp; Technology Solutions Professional BSc (Hons):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05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Cyber Security Analyst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735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425717"/>
                  </a:ext>
                </a:extLst>
              </a:tr>
              <a:tr h="511935"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/>
                        <a:t>Back-end Coders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rgbClr val="00B050"/>
                          </a:solidFill>
                        </a:rPr>
                        <a:t>Developer Skills Bootcamps</a:t>
                      </a:r>
                    </a:p>
                    <a:p>
                      <a:pPr algn="l"/>
                      <a:endParaRPr lang="en-GB" sz="105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B050"/>
                          </a:solidFill>
                        </a:rPr>
                        <a:t>Level 3 Qualification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rgbClr val="00B050"/>
                          </a:solidFill>
                        </a:rPr>
                        <a:t>Software Developer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Digital &amp; Technology Solutions Professional BSc (Hons):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05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Software Engineer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05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Business Analyst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74675"/>
                  </a:ext>
                </a:extLst>
              </a:tr>
              <a:tr h="511935"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/>
                        <a:t>UX/UI Developers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136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93748"/>
                  </a:ext>
                </a:extLst>
              </a:tr>
              <a:tr h="511935"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/>
                        <a:t>Digital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rgbClr val="00B050"/>
                          </a:solidFill>
                        </a:rPr>
                        <a:t>Digital Skills Bootcamps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rgbClr val="00B050"/>
                          </a:solidFill>
                        </a:rPr>
                        <a:t>Digital Support Technician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chemeClr val="accent2"/>
                          </a:solidFill>
                        </a:rPr>
                        <a:t>Applications Support Lead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Digital &amp; Technology Solutions Professional BSc (Hons):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05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IT Consultant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047272"/>
                  </a:ext>
                </a:extLst>
              </a:tr>
              <a:tr h="511935"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/>
                        <a:t>Digital Marketers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rgbClr val="00B050"/>
                          </a:solidFill>
                        </a:rPr>
                        <a:t>Digital Marketer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chemeClr val="accent2"/>
                          </a:solidFill>
                        </a:rPr>
                        <a:t>Marketing Executive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Digital Marketer BSc (Hons)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325298"/>
                  </a:ext>
                </a:extLst>
              </a:tr>
              <a:tr h="511935"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/>
                        <a:t>Data Analysts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rgbClr val="00B050"/>
                          </a:solidFill>
                        </a:rPr>
                        <a:t>Data Technician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chemeClr val="accent2"/>
                          </a:solidFill>
                        </a:rPr>
                        <a:t>Data Analyst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Digital &amp; Technology Solutions Professional BSc (Hons):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05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Data Analyst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12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73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386</Words>
  <Application>Microsoft Office PowerPoint</Application>
  <PresentationFormat>Widescreen</PresentationFormat>
  <Paragraphs>84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Gudea</vt:lpstr>
      <vt:lpstr>Office Theme</vt:lpstr>
      <vt:lpstr>1_Office Theme</vt:lpstr>
      <vt:lpstr>2_Office Theme</vt:lpstr>
      <vt:lpstr>PowerPoint Presentation</vt:lpstr>
      <vt:lpstr>Why choose TDM?</vt:lpstr>
      <vt:lpstr>PowerPoint Presentation</vt:lpstr>
      <vt:lpstr>Recruit, Reskill and Retain your Local Tech, Digital and Data Talent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&amp; Digital Skills Bootcamps and Apprenticeships</dc:title>
  <dc:creator>Derrin Kent</dc:creator>
  <cp:lastModifiedBy>Derrin Kent</cp:lastModifiedBy>
  <cp:revision>9</cp:revision>
  <dcterms:created xsi:type="dcterms:W3CDTF">2022-11-07T12:03:30Z</dcterms:created>
  <dcterms:modified xsi:type="dcterms:W3CDTF">2022-11-09T08:34:33Z</dcterms:modified>
</cp:coreProperties>
</file>