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94" r:id="rId4"/>
    <p:sldId id="286" r:id="rId5"/>
    <p:sldId id="287" r:id="rId6"/>
    <p:sldId id="288" r:id="rId7"/>
    <p:sldId id="258" r:id="rId8"/>
    <p:sldId id="272" r:id="rId9"/>
    <p:sldId id="296" r:id="rId10"/>
    <p:sldId id="259" r:id="rId11"/>
    <p:sldId id="271" r:id="rId12"/>
    <p:sldId id="262" r:id="rId13"/>
    <p:sldId id="263" r:id="rId14"/>
    <p:sldId id="274"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Frank Ruhl Libre Light" panose="00000400000000000000" pitchFamily="2" charset="-79"/>
      <p:regular r:id="rId22"/>
    </p:embeddedFont>
    <p:embeddedFont>
      <p:font typeface="Gudea" panose="020B0604020202020204" charset="0"/>
      <p:regular r:id="rId23"/>
      <p:bold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xLh51GAELpSm53oCaZP7e7JeX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F5B"/>
    <a:srgbClr val="000000"/>
    <a:srgbClr val="CDD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306E9C-EDBD-4B0E-9E06-6A72EEC1D008}">
  <a:tblStyle styleId="{59306E9C-EDBD-4B0E-9E06-6A72EEC1D00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171FA72-817E-4182-8508-E068FFFB9AA5}"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ata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linkedin.com/in/beth-newton-951017137/" TargetMode="External"/><Relationship Id="rId7" Type="http://schemas.openxmlformats.org/officeDocument/2006/relationships/image" Target="../media/image26.jpeg"/><Relationship Id="rId2" Type="http://schemas.openxmlformats.org/officeDocument/2006/relationships/hyperlink" Target="mailto:tommy.mcdonnell@tdm.co.uk" TargetMode="External"/><Relationship Id="rId1" Type="http://schemas.openxmlformats.org/officeDocument/2006/relationships/hyperlink" Target="https://www.linkedin.com/in/tommymcdonnell/" TargetMode="External"/><Relationship Id="rId6" Type="http://schemas.openxmlformats.org/officeDocument/2006/relationships/hyperlink" Target="mailto:louise.bullock@tdm.co.uk" TargetMode="External"/><Relationship Id="rId5" Type="http://schemas.openxmlformats.org/officeDocument/2006/relationships/hyperlink" Target="https://www.linkedin.com/in/louisebullocktechanddigitalapprenticeships/" TargetMode="External"/><Relationship Id="rId4" Type="http://schemas.openxmlformats.org/officeDocument/2006/relationships/hyperlink" Target="mailto:beth.newton@tdm.co.uk" TargetMode="External"/><Relationship Id="rId9" Type="http://schemas.openxmlformats.org/officeDocument/2006/relationships/image" Target="../media/image2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5.xml.rels><?xml version="1.0" encoding="UTF-8" standalone="yes"?>
<Relationships xmlns="http://schemas.openxmlformats.org/package/2006/relationships"><Relationship Id="rId8" Type="http://schemas.openxmlformats.org/officeDocument/2006/relationships/hyperlink" Target="mailto:louise.bullock@tdm.co.uk" TargetMode="External"/><Relationship Id="rId3" Type="http://schemas.openxmlformats.org/officeDocument/2006/relationships/image" Target="../media/image26.jpeg"/><Relationship Id="rId7" Type="http://schemas.openxmlformats.org/officeDocument/2006/relationships/hyperlink" Target="https://www.linkedin.com/in/louisebullocktechanddigitalapprenticeships/" TargetMode="External"/><Relationship Id="rId2" Type="http://schemas.openxmlformats.org/officeDocument/2006/relationships/hyperlink" Target="mailto:tommy.mcdonnell@tdm.co.uk" TargetMode="External"/><Relationship Id="rId1" Type="http://schemas.openxmlformats.org/officeDocument/2006/relationships/hyperlink" Target="https://www.linkedin.com/in/tommymcdonnell/" TargetMode="External"/><Relationship Id="rId6" Type="http://schemas.openxmlformats.org/officeDocument/2006/relationships/image" Target="../media/image27.jpeg"/><Relationship Id="rId5" Type="http://schemas.openxmlformats.org/officeDocument/2006/relationships/hyperlink" Target="mailto:beth.newton@tdm.co.uk" TargetMode="External"/><Relationship Id="rId4" Type="http://schemas.openxmlformats.org/officeDocument/2006/relationships/hyperlink" Target="https://www.linkedin.com/in/beth-newton-951017137/" TargetMode="External"/><Relationship Id="rId9"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911EB-A6B9-4154-8AFE-9F8CE2288A6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CD83F27-1ED5-4C2E-A73A-451DB0A1865B}">
      <dgm:prSet phldrT="[Text]"/>
      <dgm:spPr>
        <a:solidFill>
          <a:srgbClr val="3D4F5B"/>
        </a:solidFill>
      </dgm:spPr>
      <dgm:t>
        <a:bodyPr/>
        <a:lstStyle/>
        <a:p>
          <a:r>
            <a:rPr lang="en-US" dirty="0"/>
            <a:t>The workforce in 2030 be vastly the same as though employed today – people are living longer and staying in employment</a:t>
          </a:r>
          <a:endParaRPr lang="en-GB" dirty="0"/>
        </a:p>
      </dgm:t>
    </dgm:pt>
    <dgm:pt modelId="{E553E402-82A3-4D64-B3D8-149B93F4EBBB}" type="parTrans" cxnId="{786218BC-E653-4F90-8632-C9377405BB4E}">
      <dgm:prSet/>
      <dgm:spPr/>
      <dgm:t>
        <a:bodyPr/>
        <a:lstStyle/>
        <a:p>
          <a:endParaRPr lang="en-GB"/>
        </a:p>
      </dgm:t>
    </dgm:pt>
    <dgm:pt modelId="{E638B853-6C70-41EC-A458-20C6F026B928}" type="sibTrans" cxnId="{786218BC-E653-4F90-8632-C9377405BB4E}">
      <dgm:prSet/>
      <dgm:spPr>
        <a:ln>
          <a:solidFill>
            <a:srgbClr val="3D4F5B"/>
          </a:solidFill>
        </a:ln>
      </dgm:spPr>
      <dgm:t>
        <a:bodyPr/>
        <a:lstStyle/>
        <a:p>
          <a:endParaRPr lang="en-GB"/>
        </a:p>
      </dgm:t>
    </dgm:pt>
    <dgm:pt modelId="{F46B5B0F-28E3-4681-9F55-6891BB434F3D}">
      <dgm:prSet phldrT="[Text]"/>
      <dgm:spPr>
        <a:solidFill>
          <a:srgbClr val="3D4F5B"/>
        </a:solidFill>
      </dgm:spPr>
      <dgm:t>
        <a:bodyPr/>
        <a:lstStyle/>
        <a:p>
          <a:r>
            <a:rPr lang="en-US" dirty="0"/>
            <a:t>7 million workers will be </a:t>
          </a:r>
          <a:r>
            <a:rPr lang="en-US" dirty="0" err="1"/>
            <a:t>underskilled</a:t>
          </a:r>
          <a:r>
            <a:rPr lang="en-US" dirty="0"/>
            <a:t> by 2030 and the most acute lack of skills will be in digital </a:t>
          </a:r>
          <a:endParaRPr lang="en-GB" dirty="0"/>
        </a:p>
      </dgm:t>
    </dgm:pt>
    <dgm:pt modelId="{89C9FE11-1C6F-4F49-8E9F-75A69729AD6C}" type="parTrans" cxnId="{F1577CB5-C91E-4A8F-A7FA-BFDB0AA4DAF0}">
      <dgm:prSet/>
      <dgm:spPr/>
      <dgm:t>
        <a:bodyPr/>
        <a:lstStyle/>
        <a:p>
          <a:endParaRPr lang="en-GB"/>
        </a:p>
      </dgm:t>
    </dgm:pt>
    <dgm:pt modelId="{9D449750-67DA-4171-B091-C14076008946}" type="sibTrans" cxnId="{F1577CB5-C91E-4A8F-A7FA-BFDB0AA4DAF0}">
      <dgm:prSet/>
      <dgm:spPr/>
      <dgm:t>
        <a:bodyPr/>
        <a:lstStyle/>
        <a:p>
          <a:endParaRPr lang="en-GB"/>
        </a:p>
      </dgm:t>
    </dgm:pt>
    <dgm:pt modelId="{8C810963-DAE3-490E-9AA9-CBA1C73F45F8}">
      <dgm:prSet phldrT="[Text]"/>
      <dgm:spPr>
        <a:solidFill>
          <a:srgbClr val="3D4F5B"/>
        </a:solidFill>
      </dgm:spPr>
      <dgm:t>
        <a:bodyPr/>
        <a:lstStyle/>
        <a:p>
          <a:r>
            <a:rPr lang="en-US" dirty="0"/>
            <a:t>90% of jobs will require reskilling by 2030</a:t>
          </a:r>
          <a:endParaRPr lang="en-GB" dirty="0"/>
        </a:p>
      </dgm:t>
    </dgm:pt>
    <dgm:pt modelId="{173A712D-0834-4FF3-843A-F6480937D36E}" type="parTrans" cxnId="{FC15B698-5519-43D3-98BB-241995CEA266}">
      <dgm:prSet/>
      <dgm:spPr/>
      <dgm:t>
        <a:bodyPr/>
        <a:lstStyle/>
        <a:p>
          <a:endParaRPr lang="en-GB"/>
        </a:p>
      </dgm:t>
    </dgm:pt>
    <dgm:pt modelId="{8ACC1FE2-FFCB-4B46-BAA9-91C82BDCC18B}" type="sibTrans" cxnId="{FC15B698-5519-43D3-98BB-241995CEA266}">
      <dgm:prSet/>
      <dgm:spPr/>
      <dgm:t>
        <a:bodyPr/>
        <a:lstStyle/>
        <a:p>
          <a:endParaRPr lang="en-GB"/>
        </a:p>
      </dgm:t>
    </dgm:pt>
    <dgm:pt modelId="{0EC17350-B694-42B4-830C-58C30260388F}">
      <dgm:prSet phldrT="[Text]"/>
      <dgm:spPr>
        <a:solidFill>
          <a:srgbClr val="3D4F5B"/>
        </a:solidFill>
      </dgm:spPr>
      <dgm:t>
        <a:bodyPr/>
        <a:lstStyle/>
        <a:p>
          <a:r>
            <a:rPr lang="en-US" dirty="0"/>
            <a:t>80% of jobs </a:t>
          </a:r>
          <a:r>
            <a:rPr lang="en-US" b="1" dirty="0"/>
            <a:t>now </a:t>
          </a:r>
          <a:r>
            <a:rPr lang="en-US" b="0" i="1" dirty="0"/>
            <a:t>already</a:t>
          </a:r>
          <a:r>
            <a:rPr lang="en-US" b="1" i="1" dirty="0"/>
            <a:t> </a:t>
          </a:r>
          <a:r>
            <a:rPr lang="en-US" b="0" i="0" dirty="0"/>
            <a:t>require digital skills</a:t>
          </a:r>
          <a:endParaRPr lang="en-GB" dirty="0"/>
        </a:p>
      </dgm:t>
    </dgm:pt>
    <dgm:pt modelId="{344C048E-AD63-4194-9BB7-C7882C3C123D}" type="parTrans" cxnId="{14FA0741-631B-419C-923E-2C815480D1DE}">
      <dgm:prSet/>
      <dgm:spPr/>
      <dgm:t>
        <a:bodyPr/>
        <a:lstStyle/>
        <a:p>
          <a:endParaRPr lang="en-GB"/>
        </a:p>
      </dgm:t>
    </dgm:pt>
    <dgm:pt modelId="{0BA1D4E1-DF03-464C-A324-C7AC2E462899}" type="sibTrans" cxnId="{14FA0741-631B-419C-923E-2C815480D1DE}">
      <dgm:prSet/>
      <dgm:spPr/>
      <dgm:t>
        <a:bodyPr/>
        <a:lstStyle/>
        <a:p>
          <a:endParaRPr lang="en-GB"/>
        </a:p>
      </dgm:t>
    </dgm:pt>
    <dgm:pt modelId="{A5F51978-BEB2-4BAF-B44C-1A1635E0CCBD}">
      <dgm:prSet phldrT="[Text]"/>
      <dgm:spPr>
        <a:solidFill>
          <a:srgbClr val="3D4F5B"/>
        </a:solidFill>
      </dgm:spPr>
      <dgm:t>
        <a:bodyPr/>
        <a:lstStyle/>
        <a:p>
          <a:r>
            <a:rPr lang="en-US" dirty="0"/>
            <a:t>4</a:t>
          </a:r>
          <a:r>
            <a:rPr lang="en-US" baseline="30000" dirty="0"/>
            <a:t>th</a:t>
          </a:r>
          <a:r>
            <a:rPr lang="en-US" dirty="0"/>
            <a:t> Industrial revolution technologies poised to create the same seismic changes as the adoption of PCs and widespread broadband access</a:t>
          </a:r>
        </a:p>
      </dgm:t>
    </dgm:pt>
    <dgm:pt modelId="{E4C77598-3588-4405-AFEC-1EC8C4A44BB2}" type="parTrans" cxnId="{67614819-092C-4662-9870-0843ED1B963D}">
      <dgm:prSet/>
      <dgm:spPr/>
      <dgm:t>
        <a:bodyPr/>
        <a:lstStyle/>
        <a:p>
          <a:endParaRPr lang="en-GB"/>
        </a:p>
      </dgm:t>
    </dgm:pt>
    <dgm:pt modelId="{E9739995-D121-4D23-B220-66CE912346C2}" type="sibTrans" cxnId="{67614819-092C-4662-9870-0843ED1B963D}">
      <dgm:prSet/>
      <dgm:spPr/>
      <dgm:t>
        <a:bodyPr/>
        <a:lstStyle/>
        <a:p>
          <a:endParaRPr lang="en-GB"/>
        </a:p>
      </dgm:t>
    </dgm:pt>
    <dgm:pt modelId="{EC364B7E-A971-4038-A86D-CC3696C415AD}">
      <dgm:prSet phldrT="[Text]"/>
      <dgm:spPr>
        <a:solidFill>
          <a:srgbClr val="3D4F5B"/>
        </a:solidFill>
      </dgm:spPr>
      <dgm:t>
        <a:bodyPr/>
        <a:lstStyle/>
        <a:p>
          <a:r>
            <a:rPr lang="en-US" dirty="0"/>
            <a:t>Current recruitment challenges in the wake of the Pandemic</a:t>
          </a:r>
        </a:p>
      </dgm:t>
    </dgm:pt>
    <dgm:pt modelId="{6B79CD25-1B65-45E8-B706-2A9B32262F69}" type="parTrans" cxnId="{B64CDEC9-1775-41A8-8190-D626051B82F0}">
      <dgm:prSet/>
      <dgm:spPr/>
      <dgm:t>
        <a:bodyPr/>
        <a:lstStyle/>
        <a:p>
          <a:endParaRPr lang="en-GB"/>
        </a:p>
      </dgm:t>
    </dgm:pt>
    <dgm:pt modelId="{13DB6D5E-036F-4265-B1E6-F6D69B9E859D}" type="sibTrans" cxnId="{B64CDEC9-1775-41A8-8190-D626051B82F0}">
      <dgm:prSet/>
      <dgm:spPr/>
      <dgm:t>
        <a:bodyPr/>
        <a:lstStyle/>
        <a:p>
          <a:endParaRPr lang="en-GB"/>
        </a:p>
      </dgm:t>
    </dgm:pt>
    <dgm:pt modelId="{9F0A29DD-F8C8-435E-92B0-2F29107D2DFE}" type="pres">
      <dgm:prSet presAssocID="{26E911EB-A6B9-4154-8AFE-9F8CE2288A65}" presName="Name0" presStyleCnt="0">
        <dgm:presLayoutVars>
          <dgm:chMax val="7"/>
          <dgm:chPref val="7"/>
          <dgm:dir/>
        </dgm:presLayoutVars>
      </dgm:prSet>
      <dgm:spPr/>
    </dgm:pt>
    <dgm:pt modelId="{BB957A17-2463-4AE8-8840-92269349EF9C}" type="pres">
      <dgm:prSet presAssocID="{26E911EB-A6B9-4154-8AFE-9F8CE2288A65}" presName="Name1" presStyleCnt="0"/>
      <dgm:spPr/>
    </dgm:pt>
    <dgm:pt modelId="{5E7D6A79-2517-48A3-9AFC-C0D2C04B5E77}" type="pres">
      <dgm:prSet presAssocID="{26E911EB-A6B9-4154-8AFE-9F8CE2288A65}" presName="cycle" presStyleCnt="0"/>
      <dgm:spPr/>
    </dgm:pt>
    <dgm:pt modelId="{320302ED-54C4-4930-AFDD-6AA5E33EF342}" type="pres">
      <dgm:prSet presAssocID="{26E911EB-A6B9-4154-8AFE-9F8CE2288A65}" presName="srcNode" presStyleLbl="node1" presStyleIdx="0" presStyleCnt="6"/>
      <dgm:spPr/>
    </dgm:pt>
    <dgm:pt modelId="{E19E3A29-2830-4A1F-BEA9-EDF0AE505675}" type="pres">
      <dgm:prSet presAssocID="{26E911EB-A6B9-4154-8AFE-9F8CE2288A65}" presName="conn" presStyleLbl="parChTrans1D2" presStyleIdx="0" presStyleCnt="1"/>
      <dgm:spPr/>
    </dgm:pt>
    <dgm:pt modelId="{EEFCD417-24E2-4D7E-9BCD-D304BEBD3285}" type="pres">
      <dgm:prSet presAssocID="{26E911EB-A6B9-4154-8AFE-9F8CE2288A65}" presName="extraNode" presStyleLbl="node1" presStyleIdx="0" presStyleCnt="6"/>
      <dgm:spPr/>
    </dgm:pt>
    <dgm:pt modelId="{D59DA546-605E-44EA-B416-4A534DC1109F}" type="pres">
      <dgm:prSet presAssocID="{26E911EB-A6B9-4154-8AFE-9F8CE2288A65}" presName="dstNode" presStyleLbl="node1" presStyleIdx="0" presStyleCnt="6"/>
      <dgm:spPr/>
    </dgm:pt>
    <dgm:pt modelId="{F1CA5448-E8E8-4C71-99E1-74A3C96CD108}" type="pres">
      <dgm:prSet presAssocID="{CCD83F27-1ED5-4C2E-A73A-451DB0A1865B}" presName="text_1" presStyleLbl="node1" presStyleIdx="0" presStyleCnt="6">
        <dgm:presLayoutVars>
          <dgm:bulletEnabled val="1"/>
        </dgm:presLayoutVars>
      </dgm:prSet>
      <dgm:spPr/>
    </dgm:pt>
    <dgm:pt modelId="{CA0F1035-8814-474A-B560-7C9A96487B62}" type="pres">
      <dgm:prSet presAssocID="{CCD83F27-1ED5-4C2E-A73A-451DB0A1865B}" presName="accent_1" presStyleCnt="0"/>
      <dgm:spPr/>
    </dgm:pt>
    <dgm:pt modelId="{F1ED8AFD-DEDD-4859-AE74-3919452E30C7}" type="pres">
      <dgm:prSet presAssocID="{CCD83F27-1ED5-4C2E-A73A-451DB0A1865B}" presName="accentRepeatNode" presStyleLbl="solidFgAcc1" presStyleIdx="0" presStyleCnt="6"/>
      <dgm:spPr>
        <a:ln>
          <a:solidFill>
            <a:srgbClr val="3D4F5B"/>
          </a:solidFill>
        </a:ln>
      </dgm:spPr>
    </dgm:pt>
    <dgm:pt modelId="{F05EAB01-79DF-44CC-A515-85A480F1C37B}" type="pres">
      <dgm:prSet presAssocID="{F46B5B0F-28E3-4681-9F55-6891BB434F3D}" presName="text_2" presStyleLbl="node1" presStyleIdx="1" presStyleCnt="6">
        <dgm:presLayoutVars>
          <dgm:bulletEnabled val="1"/>
        </dgm:presLayoutVars>
      </dgm:prSet>
      <dgm:spPr/>
    </dgm:pt>
    <dgm:pt modelId="{98246063-7660-4BB1-BD29-747B9BCAC58F}" type="pres">
      <dgm:prSet presAssocID="{F46B5B0F-28E3-4681-9F55-6891BB434F3D}" presName="accent_2" presStyleCnt="0"/>
      <dgm:spPr/>
    </dgm:pt>
    <dgm:pt modelId="{6811480A-ED3E-465F-AA59-0CECC7F04146}" type="pres">
      <dgm:prSet presAssocID="{F46B5B0F-28E3-4681-9F55-6891BB434F3D}" presName="accentRepeatNode" presStyleLbl="solidFgAcc1" presStyleIdx="1" presStyleCnt="6"/>
      <dgm:spPr>
        <a:ln>
          <a:solidFill>
            <a:srgbClr val="3D4F5B"/>
          </a:solidFill>
        </a:ln>
      </dgm:spPr>
    </dgm:pt>
    <dgm:pt modelId="{D2DE5483-54B9-40AB-9485-D13F1C515C4D}" type="pres">
      <dgm:prSet presAssocID="{8C810963-DAE3-490E-9AA9-CBA1C73F45F8}" presName="text_3" presStyleLbl="node1" presStyleIdx="2" presStyleCnt="6">
        <dgm:presLayoutVars>
          <dgm:bulletEnabled val="1"/>
        </dgm:presLayoutVars>
      </dgm:prSet>
      <dgm:spPr/>
    </dgm:pt>
    <dgm:pt modelId="{3B3F66C7-FF1E-4001-A518-8923D05998E1}" type="pres">
      <dgm:prSet presAssocID="{8C810963-DAE3-490E-9AA9-CBA1C73F45F8}" presName="accent_3" presStyleCnt="0"/>
      <dgm:spPr/>
    </dgm:pt>
    <dgm:pt modelId="{B12D0248-808F-40B6-B218-3C453645B216}" type="pres">
      <dgm:prSet presAssocID="{8C810963-DAE3-490E-9AA9-CBA1C73F45F8}" presName="accentRepeatNode" presStyleLbl="solidFgAcc1" presStyleIdx="2" presStyleCnt="6"/>
      <dgm:spPr>
        <a:ln>
          <a:solidFill>
            <a:srgbClr val="3D4F5B"/>
          </a:solidFill>
        </a:ln>
      </dgm:spPr>
    </dgm:pt>
    <dgm:pt modelId="{DB86DEDD-FA98-4C49-A524-15597857F62A}" type="pres">
      <dgm:prSet presAssocID="{0EC17350-B694-42B4-830C-58C30260388F}" presName="text_4" presStyleLbl="node1" presStyleIdx="3" presStyleCnt="6">
        <dgm:presLayoutVars>
          <dgm:bulletEnabled val="1"/>
        </dgm:presLayoutVars>
      </dgm:prSet>
      <dgm:spPr/>
    </dgm:pt>
    <dgm:pt modelId="{ABEA13E3-ABAA-45BA-B5F8-C075D2FC8864}" type="pres">
      <dgm:prSet presAssocID="{0EC17350-B694-42B4-830C-58C30260388F}" presName="accent_4" presStyleCnt="0"/>
      <dgm:spPr/>
    </dgm:pt>
    <dgm:pt modelId="{BE02EBA4-0551-457E-950A-96F22D865395}" type="pres">
      <dgm:prSet presAssocID="{0EC17350-B694-42B4-830C-58C30260388F}" presName="accentRepeatNode" presStyleLbl="solidFgAcc1" presStyleIdx="3" presStyleCnt="6"/>
      <dgm:spPr>
        <a:ln>
          <a:solidFill>
            <a:srgbClr val="3D4F5B"/>
          </a:solidFill>
        </a:ln>
      </dgm:spPr>
    </dgm:pt>
    <dgm:pt modelId="{6D160088-734D-4900-AE2F-330E8BCDAAFF}" type="pres">
      <dgm:prSet presAssocID="{A5F51978-BEB2-4BAF-B44C-1A1635E0CCBD}" presName="text_5" presStyleLbl="node1" presStyleIdx="4" presStyleCnt="6">
        <dgm:presLayoutVars>
          <dgm:bulletEnabled val="1"/>
        </dgm:presLayoutVars>
      </dgm:prSet>
      <dgm:spPr/>
    </dgm:pt>
    <dgm:pt modelId="{0074BFF4-C2FC-4716-BD2F-D170061A2E07}" type="pres">
      <dgm:prSet presAssocID="{A5F51978-BEB2-4BAF-B44C-1A1635E0CCBD}" presName="accent_5" presStyleCnt="0"/>
      <dgm:spPr/>
    </dgm:pt>
    <dgm:pt modelId="{79CDE3F2-8CF4-442B-8D36-38658681F404}" type="pres">
      <dgm:prSet presAssocID="{A5F51978-BEB2-4BAF-B44C-1A1635E0CCBD}" presName="accentRepeatNode" presStyleLbl="solidFgAcc1" presStyleIdx="4" presStyleCnt="6"/>
      <dgm:spPr>
        <a:ln>
          <a:solidFill>
            <a:srgbClr val="3D4F5B"/>
          </a:solidFill>
        </a:ln>
      </dgm:spPr>
    </dgm:pt>
    <dgm:pt modelId="{B193A5D8-A266-4498-80AE-76EAA558C6F6}" type="pres">
      <dgm:prSet presAssocID="{EC364B7E-A971-4038-A86D-CC3696C415AD}" presName="text_6" presStyleLbl="node1" presStyleIdx="5" presStyleCnt="6">
        <dgm:presLayoutVars>
          <dgm:bulletEnabled val="1"/>
        </dgm:presLayoutVars>
      </dgm:prSet>
      <dgm:spPr/>
    </dgm:pt>
    <dgm:pt modelId="{450E315B-C759-457C-8FC4-404BB1DD8A6D}" type="pres">
      <dgm:prSet presAssocID="{EC364B7E-A971-4038-A86D-CC3696C415AD}" presName="accent_6" presStyleCnt="0"/>
      <dgm:spPr/>
    </dgm:pt>
    <dgm:pt modelId="{84A03BCC-04DF-4125-8CDE-DA011F7184B0}" type="pres">
      <dgm:prSet presAssocID="{EC364B7E-A971-4038-A86D-CC3696C415AD}" presName="accentRepeatNode" presStyleLbl="solidFgAcc1" presStyleIdx="5" presStyleCnt="6"/>
      <dgm:spPr>
        <a:ln>
          <a:solidFill>
            <a:srgbClr val="3D4F5B"/>
          </a:solidFill>
        </a:ln>
      </dgm:spPr>
    </dgm:pt>
  </dgm:ptLst>
  <dgm:cxnLst>
    <dgm:cxn modelId="{6C6CEC07-EABC-4263-8A26-296C9D62884B}" type="presOf" srcId="{A5F51978-BEB2-4BAF-B44C-1A1635E0CCBD}" destId="{6D160088-734D-4900-AE2F-330E8BCDAAFF}" srcOrd="0" destOrd="0" presId="urn:microsoft.com/office/officeart/2008/layout/VerticalCurvedList"/>
    <dgm:cxn modelId="{67614819-092C-4662-9870-0843ED1B963D}" srcId="{26E911EB-A6B9-4154-8AFE-9F8CE2288A65}" destId="{A5F51978-BEB2-4BAF-B44C-1A1635E0CCBD}" srcOrd="4" destOrd="0" parTransId="{E4C77598-3588-4405-AFEC-1EC8C4A44BB2}" sibTransId="{E9739995-D121-4D23-B220-66CE912346C2}"/>
    <dgm:cxn modelId="{D085A61D-4B8C-47B5-9802-EEDD980E81BB}" type="presOf" srcId="{EC364B7E-A971-4038-A86D-CC3696C415AD}" destId="{B193A5D8-A266-4498-80AE-76EAA558C6F6}" srcOrd="0" destOrd="0" presId="urn:microsoft.com/office/officeart/2008/layout/VerticalCurvedList"/>
    <dgm:cxn modelId="{30D88A29-BE24-4FA6-BB88-A8EBA07178FE}" type="presOf" srcId="{8C810963-DAE3-490E-9AA9-CBA1C73F45F8}" destId="{D2DE5483-54B9-40AB-9485-D13F1C515C4D}" srcOrd="0" destOrd="0" presId="urn:microsoft.com/office/officeart/2008/layout/VerticalCurvedList"/>
    <dgm:cxn modelId="{14FA0741-631B-419C-923E-2C815480D1DE}" srcId="{26E911EB-A6B9-4154-8AFE-9F8CE2288A65}" destId="{0EC17350-B694-42B4-830C-58C30260388F}" srcOrd="3" destOrd="0" parTransId="{344C048E-AD63-4194-9BB7-C7882C3C123D}" sibTransId="{0BA1D4E1-DF03-464C-A324-C7AC2E462899}"/>
    <dgm:cxn modelId="{8B6FB363-393F-4B08-934E-DEE24D943276}" type="presOf" srcId="{F46B5B0F-28E3-4681-9F55-6891BB434F3D}" destId="{F05EAB01-79DF-44CC-A515-85A480F1C37B}" srcOrd="0" destOrd="0" presId="urn:microsoft.com/office/officeart/2008/layout/VerticalCurvedList"/>
    <dgm:cxn modelId="{E8B1E265-7466-4AEE-A381-E5D004808405}" type="presOf" srcId="{0EC17350-B694-42B4-830C-58C30260388F}" destId="{DB86DEDD-FA98-4C49-A524-15597857F62A}" srcOrd="0" destOrd="0" presId="urn:microsoft.com/office/officeart/2008/layout/VerticalCurvedList"/>
    <dgm:cxn modelId="{8830F854-B2EA-4A90-A33C-E3A7F05202C1}" type="presOf" srcId="{CCD83F27-1ED5-4C2E-A73A-451DB0A1865B}" destId="{F1CA5448-E8E8-4C71-99E1-74A3C96CD108}" srcOrd="0" destOrd="0" presId="urn:microsoft.com/office/officeart/2008/layout/VerticalCurvedList"/>
    <dgm:cxn modelId="{FC15B698-5519-43D3-98BB-241995CEA266}" srcId="{26E911EB-A6B9-4154-8AFE-9F8CE2288A65}" destId="{8C810963-DAE3-490E-9AA9-CBA1C73F45F8}" srcOrd="2" destOrd="0" parTransId="{173A712D-0834-4FF3-843A-F6480937D36E}" sibTransId="{8ACC1FE2-FFCB-4B46-BAA9-91C82BDCC18B}"/>
    <dgm:cxn modelId="{F1577CB5-C91E-4A8F-A7FA-BFDB0AA4DAF0}" srcId="{26E911EB-A6B9-4154-8AFE-9F8CE2288A65}" destId="{F46B5B0F-28E3-4681-9F55-6891BB434F3D}" srcOrd="1" destOrd="0" parTransId="{89C9FE11-1C6F-4F49-8E9F-75A69729AD6C}" sibTransId="{9D449750-67DA-4171-B091-C14076008946}"/>
    <dgm:cxn modelId="{786218BC-E653-4F90-8632-C9377405BB4E}" srcId="{26E911EB-A6B9-4154-8AFE-9F8CE2288A65}" destId="{CCD83F27-1ED5-4C2E-A73A-451DB0A1865B}" srcOrd="0" destOrd="0" parTransId="{E553E402-82A3-4D64-B3D8-149B93F4EBBB}" sibTransId="{E638B853-6C70-41EC-A458-20C6F026B928}"/>
    <dgm:cxn modelId="{B64CDEC9-1775-41A8-8190-D626051B82F0}" srcId="{26E911EB-A6B9-4154-8AFE-9F8CE2288A65}" destId="{EC364B7E-A971-4038-A86D-CC3696C415AD}" srcOrd="5" destOrd="0" parTransId="{6B79CD25-1B65-45E8-B706-2A9B32262F69}" sibTransId="{13DB6D5E-036F-4265-B1E6-F6D69B9E859D}"/>
    <dgm:cxn modelId="{A3A0C0EC-34B4-4614-836B-FB9503B9781A}" type="presOf" srcId="{E638B853-6C70-41EC-A458-20C6F026B928}" destId="{E19E3A29-2830-4A1F-BEA9-EDF0AE505675}" srcOrd="0" destOrd="0" presId="urn:microsoft.com/office/officeart/2008/layout/VerticalCurvedList"/>
    <dgm:cxn modelId="{A3B408F6-F36F-4B0A-94A0-A9357CB128E0}" type="presOf" srcId="{26E911EB-A6B9-4154-8AFE-9F8CE2288A65}" destId="{9F0A29DD-F8C8-435E-92B0-2F29107D2DFE}" srcOrd="0" destOrd="0" presId="urn:microsoft.com/office/officeart/2008/layout/VerticalCurvedList"/>
    <dgm:cxn modelId="{CB273941-AC93-47D7-923C-12F03F94C307}" type="presParOf" srcId="{9F0A29DD-F8C8-435E-92B0-2F29107D2DFE}" destId="{BB957A17-2463-4AE8-8840-92269349EF9C}" srcOrd="0" destOrd="0" presId="urn:microsoft.com/office/officeart/2008/layout/VerticalCurvedList"/>
    <dgm:cxn modelId="{B767F2E1-2E60-459E-A17B-4D297449067D}" type="presParOf" srcId="{BB957A17-2463-4AE8-8840-92269349EF9C}" destId="{5E7D6A79-2517-48A3-9AFC-C0D2C04B5E77}" srcOrd="0" destOrd="0" presId="urn:microsoft.com/office/officeart/2008/layout/VerticalCurvedList"/>
    <dgm:cxn modelId="{D38B6D63-8531-4AF4-BF2A-6E54E4779BD5}" type="presParOf" srcId="{5E7D6A79-2517-48A3-9AFC-C0D2C04B5E77}" destId="{320302ED-54C4-4930-AFDD-6AA5E33EF342}" srcOrd="0" destOrd="0" presId="urn:microsoft.com/office/officeart/2008/layout/VerticalCurvedList"/>
    <dgm:cxn modelId="{8C88C29C-18E7-437F-927E-EDDA374D7C95}" type="presParOf" srcId="{5E7D6A79-2517-48A3-9AFC-C0D2C04B5E77}" destId="{E19E3A29-2830-4A1F-BEA9-EDF0AE505675}" srcOrd="1" destOrd="0" presId="urn:microsoft.com/office/officeart/2008/layout/VerticalCurvedList"/>
    <dgm:cxn modelId="{23EE09FE-1143-4390-8C51-DED37A3C1622}" type="presParOf" srcId="{5E7D6A79-2517-48A3-9AFC-C0D2C04B5E77}" destId="{EEFCD417-24E2-4D7E-9BCD-D304BEBD3285}" srcOrd="2" destOrd="0" presId="urn:microsoft.com/office/officeart/2008/layout/VerticalCurvedList"/>
    <dgm:cxn modelId="{103FF22D-908E-4A77-8D4A-F5297D87232E}" type="presParOf" srcId="{5E7D6A79-2517-48A3-9AFC-C0D2C04B5E77}" destId="{D59DA546-605E-44EA-B416-4A534DC1109F}" srcOrd="3" destOrd="0" presId="urn:microsoft.com/office/officeart/2008/layout/VerticalCurvedList"/>
    <dgm:cxn modelId="{C0D2A9B2-8767-4BDB-A8EC-705065AE7FB7}" type="presParOf" srcId="{BB957A17-2463-4AE8-8840-92269349EF9C}" destId="{F1CA5448-E8E8-4C71-99E1-74A3C96CD108}" srcOrd="1" destOrd="0" presId="urn:microsoft.com/office/officeart/2008/layout/VerticalCurvedList"/>
    <dgm:cxn modelId="{55015767-31B7-4661-A4D2-88AA56903DD3}" type="presParOf" srcId="{BB957A17-2463-4AE8-8840-92269349EF9C}" destId="{CA0F1035-8814-474A-B560-7C9A96487B62}" srcOrd="2" destOrd="0" presId="urn:microsoft.com/office/officeart/2008/layout/VerticalCurvedList"/>
    <dgm:cxn modelId="{356F1E0D-0823-4E5F-B4BE-C75119964734}" type="presParOf" srcId="{CA0F1035-8814-474A-B560-7C9A96487B62}" destId="{F1ED8AFD-DEDD-4859-AE74-3919452E30C7}" srcOrd="0" destOrd="0" presId="urn:microsoft.com/office/officeart/2008/layout/VerticalCurvedList"/>
    <dgm:cxn modelId="{9EF57D10-A249-474D-B76B-83A0D3E9E806}" type="presParOf" srcId="{BB957A17-2463-4AE8-8840-92269349EF9C}" destId="{F05EAB01-79DF-44CC-A515-85A480F1C37B}" srcOrd="3" destOrd="0" presId="urn:microsoft.com/office/officeart/2008/layout/VerticalCurvedList"/>
    <dgm:cxn modelId="{CF034FFA-BE7B-4D73-BFCD-9D5581A41775}" type="presParOf" srcId="{BB957A17-2463-4AE8-8840-92269349EF9C}" destId="{98246063-7660-4BB1-BD29-747B9BCAC58F}" srcOrd="4" destOrd="0" presId="urn:microsoft.com/office/officeart/2008/layout/VerticalCurvedList"/>
    <dgm:cxn modelId="{CF45C808-B27F-4F14-BC8A-C5FB4992321B}" type="presParOf" srcId="{98246063-7660-4BB1-BD29-747B9BCAC58F}" destId="{6811480A-ED3E-465F-AA59-0CECC7F04146}" srcOrd="0" destOrd="0" presId="urn:microsoft.com/office/officeart/2008/layout/VerticalCurvedList"/>
    <dgm:cxn modelId="{43E1AC0F-DA00-404D-AB1D-3D76CE227201}" type="presParOf" srcId="{BB957A17-2463-4AE8-8840-92269349EF9C}" destId="{D2DE5483-54B9-40AB-9485-D13F1C515C4D}" srcOrd="5" destOrd="0" presId="urn:microsoft.com/office/officeart/2008/layout/VerticalCurvedList"/>
    <dgm:cxn modelId="{D1B52517-2FCA-495D-B083-A9628B8E8D48}" type="presParOf" srcId="{BB957A17-2463-4AE8-8840-92269349EF9C}" destId="{3B3F66C7-FF1E-4001-A518-8923D05998E1}" srcOrd="6" destOrd="0" presId="urn:microsoft.com/office/officeart/2008/layout/VerticalCurvedList"/>
    <dgm:cxn modelId="{934DC31E-2E90-4B75-9C51-F0FCC37A69A2}" type="presParOf" srcId="{3B3F66C7-FF1E-4001-A518-8923D05998E1}" destId="{B12D0248-808F-40B6-B218-3C453645B216}" srcOrd="0" destOrd="0" presId="urn:microsoft.com/office/officeart/2008/layout/VerticalCurvedList"/>
    <dgm:cxn modelId="{0D78B995-2BFD-4D6B-8FCC-274FC4C3E6A3}" type="presParOf" srcId="{BB957A17-2463-4AE8-8840-92269349EF9C}" destId="{DB86DEDD-FA98-4C49-A524-15597857F62A}" srcOrd="7" destOrd="0" presId="urn:microsoft.com/office/officeart/2008/layout/VerticalCurvedList"/>
    <dgm:cxn modelId="{14F3DD0C-4F05-4762-8FC4-AD250D79EC6A}" type="presParOf" srcId="{BB957A17-2463-4AE8-8840-92269349EF9C}" destId="{ABEA13E3-ABAA-45BA-B5F8-C075D2FC8864}" srcOrd="8" destOrd="0" presId="urn:microsoft.com/office/officeart/2008/layout/VerticalCurvedList"/>
    <dgm:cxn modelId="{7C939FAC-90B6-481A-B0EB-9F9C31737B18}" type="presParOf" srcId="{ABEA13E3-ABAA-45BA-B5F8-C075D2FC8864}" destId="{BE02EBA4-0551-457E-950A-96F22D865395}" srcOrd="0" destOrd="0" presId="urn:microsoft.com/office/officeart/2008/layout/VerticalCurvedList"/>
    <dgm:cxn modelId="{0D93BD7A-FB88-4EB4-9E9B-E2F3F0584BB8}" type="presParOf" srcId="{BB957A17-2463-4AE8-8840-92269349EF9C}" destId="{6D160088-734D-4900-AE2F-330E8BCDAAFF}" srcOrd="9" destOrd="0" presId="urn:microsoft.com/office/officeart/2008/layout/VerticalCurvedList"/>
    <dgm:cxn modelId="{44B9DA32-14FB-421D-8E9C-D0F983946BD3}" type="presParOf" srcId="{BB957A17-2463-4AE8-8840-92269349EF9C}" destId="{0074BFF4-C2FC-4716-BD2F-D170061A2E07}" srcOrd="10" destOrd="0" presId="urn:microsoft.com/office/officeart/2008/layout/VerticalCurvedList"/>
    <dgm:cxn modelId="{C6F2DC6D-263F-4AEB-B1D7-2797C2BD1256}" type="presParOf" srcId="{0074BFF4-C2FC-4716-BD2F-D170061A2E07}" destId="{79CDE3F2-8CF4-442B-8D36-38658681F404}" srcOrd="0" destOrd="0" presId="urn:microsoft.com/office/officeart/2008/layout/VerticalCurvedList"/>
    <dgm:cxn modelId="{51A7F35F-5BE3-4042-A7D0-EAFA8AD3A5BE}" type="presParOf" srcId="{BB957A17-2463-4AE8-8840-92269349EF9C}" destId="{B193A5D8-A266-4498-80AE-76EAA558C6F6}" srcOrd="11" destOrd="0" presId="urn:microsoft.com/office/officeart/2008/layout/VerticalCurvedList"/>
    <dgm:cxn modelId="{AB85FC70-088F-4528-8EA5-98DDFA2C9050}" type="presParOf" srcId="{BB957A17-2463-4AE8-8840-92269349EF9C}" destId="{450E315B-C759-457C-8FC4-404BB1DD8A6D}" srcOrd="12" destOrd="0" presId="urn:microsoft.com/office/officeart/2008/layout/VerticalCurvedList"/>
    <dgm:cxn modelId="{AB5BB39B-E4BB-491B-A55E-E5B7CF18C815}" type="presParOf" srcId="{450E315B-C759-457C-8FC4-404BB1DD8A6D}" destId="{84A03BCC-04DF-4125-8CDE-DA011F7184B0}" srcOrd="0" destOrd="0" presId="urn:microsoft.com/office/officeart/2008/layout/VerticalCurvedLis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B9E6E-47BE-4AAC-8B8C-D4C011B36F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DE2A233-9595-4DE9-A8FD-D570945B3479}">
      <dgm:prSet phldrT="[Text]" custT="1"/>
      <dgm:spPr>
        <a:solidFill>
          <a:srgbClr val="3D4F5B"/>
        </a:solidFill>
      </dgm:spPr>
      <dgm:t>
        <a:bodyPr/>
        <a:lstStyle/>
        <a:p>
          <a:r>
            <a:rPr lang="en-GB" sz="1200" b="1" dirty="0"/>
            <a:t>Adopting digital marketing</a:t>
          </a:r>
        </a:p>
      </dgm:t>
    </dgm:pt>
    <dgm:pt modelId="{BE37BDEC-17B5-4695-9019-31663AA52ECD}" type="parTrans" cxnId="{FBFA4C0B-18B1-4698-AF20-CBEB258BEEBA}">
      <dgm:prSet/>
      <dgm:spPr/>
      <dgm:t>
        <a:bodyPr/>
        <a:lstStyle/>
        <a:p>
          <a:endParaRPr lang="en-GB" sz="2800"/>
        </a:p>
      </dgm:t>
    </dgm:pt>
    <dgm:pt modelId="{C3D39281-2266-464C-86E4-250C614CC3F1}" type="sibTrans" cxnId="{FBFA4C0B-18B1-4698-AF20-CBEB258BEEBA}">
      <dgm:prSet/>
      <dgm:spPr/>
      <dgm:t>
        <a:bodyPr/>
        <a:lstStyle/>
        <a:p>
          <a:endParaRPr lang="en-GB" sz="2800"/>
        </a:p>
      </dgm:t>
    </dgm:pt>
    <dgm:pt modelId="{9DCB41CB-E2C9-4761-B00A-4933BAA6AE7B}">
      <dgm:prSet phldrT="[Text]" custT="1"/>
      <dgm:spPr>
        <a:solidFill>
          <a:srgbClr val="3D4F5B"/>
        </a:solidFill>
      </dgm:spPr>
      <dgm:t>
        <a:bodyPr/>
        <a:lstStyle/>
        <a:p>
          <a:r>
            <a:rPr lang="en-GB" sz="1200" b="1" dirty="0"/>
            <a:t>Moving from spreadsheets to software solutions and databases</a:t>
          </a:r>
        </a:p>
      </dgm:t>
    </dgm:pt>
    <dgm:pt modelId="{5553760F-A66B-47B6-A05F-B1F0EFE5D55B}" type="parTrans" cxnId="{6743DDC6-6D3A-4984-8C32-415346356B0D}">
      <dgm:prSet/>
      <dgm:spPr/>
      <dgm:t>
        <a:bodyPr/>
        <a:lstStyle/>
        <a:p>
          <a:endParaRPr lang="en-GB" sz="2800"/>
        </a:p>
      </dgm:t>
    </dgm:pt>
    <dgm:pt modelId="{6894A543-C48D-4952-914C-6B84167B9F27}" type="sibTrans" cxnId="{6743DDC6-6D3A-4984-8C32-415346356B0D}">
      <dgm:prSet/>
      <dgm:spPr/>
      <dgm:t>
        <a:bodyPr/>
        <a:lstStyle/>
        <a:p>
          <a:endParaRPr lang="en-GB" sz="2800"/>
        </a:p>
      </dgm:t>
    </dgm:pt>
    <dgm:pt modelId="{AE48CE2C-6ADB-4660-A263-1F6B6AF96D31}">
      <dgm:prSet phldrT="[Text]" custT="1"/>
      <dgm:spPr>
        <a:solidFill>
          <a:srgbClr val="3D4F5B"/>
        </a:solidFill>
      </dgm:spPr>
      <dgm:t>
        <a:bodyPr/>
        <a:lstStyle/>
        <a:p>
          <a:r>
            <a:rPr lang="en-GB" sz="1200" b="1" dirty="0"/>
            <a:t>Automating data entry</a:t>
          </a:r>
        </a:p>
      </dgm:t>
    </dgm:pt>
    <dgm:pt modelId="{1382082F-B32A-4EA2-A8B0-E0235CCF6128}" type="parTrans" cxnId="{5481EC4D-7B12-4072-A082-4547A7FDF728}">
      <dgm:prSet/>
      <dgm:spPr/>
      <dgm:t>
        <a:bodyPr/>
        <a:lstStyle/>
        <a:p>
          <a:endParaRPr lang="en-GB" sz="2800"/>
        </a:p>
      </dgm:t>
    </dgm:pt>
    <dgm:pt modelId="{2CD806FC-CE42-408C-8A2D-2C582E9FFC61}" type="sibTrans" cxnId="{5481EC4D-7B12-4072-A082-4547A7FDF728}">
      <dgm:prSet/>
      <dgm:spPr/>
      <dgm:t>
        <a:bodyPr/>
        <a:lstStyle/>
        <a:p>
          <a:endParaRPr lang="en-GB" sz="2800"/>
        </a:p>
      </dgm:t>
    </dgm:pt>
    <dgm:pt modelId="{20C90C13-457D-42C1-A594-DDE9A4E1C851}">
      <dgm:prSet phldrT="[Text]" custT="1"/>
      <dgm:spPr>
        <a:solidFill>
          <a:srgbClr val="3D4F5B"/>
        </a:solidFill>
      </dgm:spPr>
      <dgm:t>
        <a:bodyPr/>
        <a:lstStyle/>
        <a:p>
          <a:r>
            <a:rPr lang="en-GB" sz="1200" b="1" dirty="0"/>
            <a:t>Utilising data</a:t>
          </a:r>
        </a:p>
      </dgm:t>
    </dgm:pt>
    <dgm:pt modelId="{76A504F6-7FD8-48FA-BDD9-135D1B5F1D9B}" type="parTrans" cxnId="{56AB42D8-6223-49F0-A59B-AFD53E7FE85F}">
      <dgm:prSet/>
      <dgm:spPr/>
      <dgm:t>
        <a:bodyPr/>
        <a:lstStyle/>
        <a:p>
          <a:endParaRPr lang="en-GB" sz="2800"/>
        </a:p>
      </dgm:t>
    </dgm:pt>
    <dgm:pt modelId="{4CDE753C-F776-40A5-A20F-E455D51B1D3F}" type="sibTrans" cxnId="{56AB42D8-6223-49F0-A59B-AFD53E7FE85F}">
      <dgm:prSet/>
      <dgm:spPr/>
      <dgm:t>
        <a:bodyPr/>
        <a:lstStyle/>
        <a:p>
          <a:endParaRPr lang="en-GB" sz="2800"/>
        </a:p>
      </dgm:t>
    </dgm:pt>
    <dgm:pt modelId="{0A09E04F-8291-489D-BF42-816053D64E27}">
      <dgm:prSet phldrT="[Text]" custT="1"/>
      <dgm:spPr>
        <a:solidFill>
          <a:srgbClr val="3D4F5B"/>
        </a:solidFill>
      </dgm:spPr>
      <dgm:t>
        <a:bodyPr/>
        <a:lstStyle/>
        <a:p>
          <a:r>
            <a:rPr lang="en-GB" sz="1200" b="1" dirty="0"/>
            <a:t>Moving from physical infrastructure to the cloud</a:t>
          </a:r>
        </a:p>
      </dgm:t>
    </dgm:pt>
    <dgm:pt modelId="{D8D9D76C-0DD0-41C8-A5AC-25DE72DE901A}" type="parTrans" cxnId="{C24E0B0F-9EB0-4EB1-A762-D5951D7214E4}">
      <dgm:prSet/>
      <dgm:spPr/>
      <dgm:t>
        <a:bodyPr/>
        <a:lstStyle/>
        <a:p>
          <a:endParaRPr lang="en-GB" sz="2800"/>
        </a:p>
      </dgm:t>
    </dgm:pt>
    <dgm:pt modelId="{BD992D3D-01FD-403A-B6A4-77911A257FA4}" type="sibTrans" cxnId="{C24E0B0F-9EB0-4EB1-A762-D5951D7214E4}">
      <dgm:prSet/>
      <dgm:spPr/>
      <dgm:t>
        <a:bodyPr/>
        <a:lstStyle/>
        <a:p>
          <a:endParaRPr lang="en-GB" sz="2800"/>
        </a:p>
      </dgm:t>
    </dgm:pt>
    <dgm:pt modelId="{6019894B-A423-4DAB-B259-96CD63DC44B1}">
      <dgm:prSet phldrT="[Text]" custT="1"/>
      <dgm:spPr>
        <a:solidFill>
          <a:srgbClr val="3D4F5B"/>
        </a:solidFill>
      </dgm:spPr>
      <dgm:t>
        <a:bodyPr/>
        <a:lstStyle/>
        <a:p>
          <a:r>
            <a:rPr lang="en-GB" sz="1050" dirty="0"/>
            <a:t>Making sure your organisation has a presence on all relevant online platforms</a:t>
          </a:r>
        </a:p>
      </dgm:t>
    </dgm:pt>
    <dgm:pt modelId="{536B2F5B-51D2-4C3C-9F7B-73319C424F07}" type="parTrans" cxnId="{0BC6D048-BFF8-4D3D-828E-22271D0FB958}">
      <dgm:prSet/>
      <dgm:spPr/>
      <dgm:t>
        <a:bodyPr/>
        <a:lstStyle/>
        <a:p>
          <a:endParaRPr lang="en-GB" sz="2800"/>
        </a:p>
      </dgm:t>
    </dgm:pt>
    <dgm:pt modelId="{9292B243-8F5D-4344-953C-35EE34F11945}" type="sibTrans" cxnId="{0BC6D048-BFF8-4D3D-828E-22271D0FB958}">
      <dgm:prSet/>
      <dgm:spPr/>
      <dgm:t>
        <a:bodyPr/>
        <a:lstStyle/>
        <a:p>
          <a:endParaRPr lang="en-GB" sz="2800"/>
        </a:p>
      </dgm:t>
    </dgm:pt>
    <dgm:pt modelId="{FEF1F6F5-DA1E-42E1-BBEF-1DAC0E2836A3}">
      <dgm:prSet phldrT="[Text]" custT="1"/>
      <dgm:spPr>
        <a:solidFill>
          <a:srgbClr val="3D4F5B"/>
        </a:solidFill>
      </dgm:spPr>
      <dgm:t>
        <a:bodyPr/>
        <a:lstStyle/>
        <a:p>
          <a:r>
            <a:rPr lang="en-GB" sz="1050" dirty="0"/>
            <a:t>E.g. adopting a CRM system</a:t>
          </a:r>
        </a:p>
      </dgm:t>
    </dgm:pt>
    <dgm:pt modelId="{81B38856-627B-4C2B-A1F1-178669DCC74F}" type="parTrans" cxnId="{80406A35-9094-42AC-B3F9-3D968719C939}">
      <dgm:prSet/>
      <dgm:spPr/>
      <dgm:t>
        <a:bodyPr/>
        <a:lstStyle/>
        <a:p>
          <a:endParaRPr lang="en-GB" sz="2800"/>
        </a:p>
      </dgm:t>
    </dgm:pt>
    <dgm:pt modelId="{AC3C5426-EA70-41FA-9634-ED540CF547A5}" type="sibTrans" cxnId="{80406A35-9094-42AC-B3F9-3D968719C939}">
      <dgm:prSet/>
      <dgm:spPr/>
      <dgm:t>
        <a:bodyPr/>
        <a:lstStyle/>
        <a:p>
          <a:endParaRPr lang="en-GB" sz="2800"/>
        </a:p>
      </dgm:t>
    </dgm:pt>
    <dgm:pt modelId="{03CCFF80-69EA-416F-B0FA-94AB20AD5355}">
      <dgm:prSet phldrT="[Text]" custT="1"/>
      <dgm:spPr>
        <a:solidFill>
          <a:srgbClr val="3D4F5B"/>
        </a:solidFill>
      </dgm:spPr>
      <dgm:t>
        <a:bodyPr/>
        <a:lstStyle/>
        <a:p>
          <a:r>
            <a:rPr lang="en-GB" sz="1050" dirty="0"/>
            <a:t>E.g. forms capture data and API links transfer data from one system to another, such as from a website to a CRM or database</a:t>
          </a:r>
        </a:p>
      </dgm:t>
    </dgm:pt>
    <dgm:pt modelId="{AFEBC749-48E6-4719-8EFA-8BBB905C9CAE}" type="parTrans" cxnId="{87E5BBA3-3616-41BF-9999-D45089CF86FE}">
      <dgm:prSet/>
      <dgm:spPr/>
      <dgm:t>
        <a:bodyPr/>
        <a:lstStyle/>
        <a:p>
          <a:endParaRPr lang="en-GB" sz="2800"/>
        </a:p>
      </dgm:t>
    </dgm:pt>
    <dgm:pt modelId="{5B0306F7-E047-4CBF-B3BB-39D754585847}" type="sibTrans" cxnId="{87E5BBA3-3616-41BF-9999-D45089CF86FE}">
      <dgm:prSet/>
      <dgm:spPr/>
      <dgm:t>
        <a:bodyPr/>
        <a:lstStyle/>
        <a:p>
          <a:endParaRPr lang="en-GB" sz="2800"/>
        </a:p>
      </dgm:t>
    </dgm:pt>
    <dgm:pt modelId="{6EFD5644-345A-4E83-A73E-1DA7369AC8AD}">
      <dgm:prSet phldrT="[Text]" custT="1"/>
      <dgm:spPr>
        <a:solidFill>
          <a:srgbClr val="3D4F5B"/>
        </a:solidFill>
      </dgm:spPr>
      <dgm:t>
        <a:bodyPr/>
        <a:lstStyle/>
        <a:p>
          <a:r>
            <a:rPr lang="en-GB" sz="1050" dirty="0"/>
            <a:t>Cleansing the data ready for a database</a:t>
          </a:r>
        </a:p>
      </dgm:t>
    </dgm:pt>
    <dgm:pt modelId="{B3E5352E-DF5A-4CA8-A506-7842CE3DFBDA}" type="parTrans" cxnId="{25A1BBB2-DB55-4D51-9B4C-2D151BFE3BEA}">
      <dgm:prSet/>
      <dgm:spPr/>
      <dgm:t>
        <a:bodyPr/>
        <a:lstStyle/>
        <a:p>
          <a:endParaRPr lang="en-GB" sz="2800"/>
        </a:p>
      </dgm:t>
    </dgm:pt>
    <dgm:pt modelId="{B6630E5C-6462-4CF0-B1A6-71B6C9BB852D}" type="sibTrans" cxnId="{25A1BBB2-DB55-4D51-9B4C-2D151BFE3BEA}">
      <dgm:prSet/>
      <dgm:spPr/>
      <dgm:t>
        <a:bodyPr/>
        <a:lstStyle/>
        <a:p>
          <a:endParaRPr lang="en-GB" sz="2800"/>
        </a:p>
      </dgm:t>
    </dgm:pt>
    <dgm:pt modelId="{ED136789-EBF2-4BC2-9DA3-7BF76CBE0E48}">
      <dgm:prSet custT="1"/>
      <dgm:spPr>
        <a:solidFill>
          <a:srgbClr val="3D4F5B"/>
        </a:solidFill>
      </dgm:spPr>
      <dgm:t>
        <a:bodyPr/>
        <a:lstStyle/>
        <a:p>
          <a:r>
            <a:rPr lang="en-GB" sz="1050" dirty="0"/>
            <a:t>Using a reporting system to present critical data to internal and external stakeholders and customers</a:t>
          </a:r>
        </a:p>
      </dgm:t>
    </dgm:pt>
    <dgm:pt modelId="{8FEB7796-CE21-4866-BB4F-8D4AD7E6D872}" type="parTrans" cxnId="{9ADE9B8A-CA80-4285-A024-8AB25EF11BB2}">
      <dgm:prSet/>
      <dgm:spPr/>
      <dgm:t>
        <a:bodyPr/>
        <a:lstStyle/>
        <a:p>
          <a:endParaRPr lang="en-GB" sz="2800"/>
        </a:p>
      </dgm:t>
    </dgm:pt>
    <dgm:pt modelId="{52A4FC3D-BEC7-4C2B-89BF-3F1DBC522BD4}" type="sibTrans" cxnId="{9ADE9B8A-CA80-4285-A024-8AB25EF11BB2}">
      <dgm:prSet/>
      <dgm:spPr/>
      <dgm:t>
        <a:bodyPr/>
        <a:lstStyle/>
        <a:p>
          <a:endParaRPr lang="en-GB" sz="2800"/>
        </a:p>
      </dgm:t>
    </dgm:pt>
    <dgm:pt modelId="{DBAC7527-28E7-4552-A9D6-59E5B142754F}">
      <dgm:prSet custT="1"/>
      <dgm:spPr>
        <a:solidFill>
          <a:srgbClr val="3D4F5B"/>
        </a:solidFill>
      </dgm:spPr>
      <dgm:t>
        <a:bodyPr/>
        <a:lstStyle/>
        <a:p>
          <a:r>
            <a:rPr lang="en-GB" sz="1050" dirty="0"/>
            <a:t>E.g. sales and marketing performance, customer insights, delivery effectiveness </a:t>
          </a:r>
        </a:p>
      </dgm:t>
    </dgm:pt>
    <dgm:pt modelId="{9603599F-4BF8-44FE-9294-EB83AD43274E}" type="parTrans" cxnId="{8A6A3B6B-64E0-4EB2-8CF4-654261C2C884}">
      <dgm:prSet/>
      <dgm:spPr/>
      <dgm:t>
        <a:bodyPr/>
        <a:lstStyle/>
        <a:p>
          <a:endParaRPr lang="en-GB" sz="2800"/>
        </a:p>
      </dgm:t>
    </dgm:pt>
    <dgm:pt modelId="{2F46CFF5-E521-42FC-8AFB-88FEAB8C42A8}" type="sibTrans" cxnId="{8A6A3B6B-64E0-4EB2-8CF4-654261C2C884}">
      <dgm:prSet/>
      <dgm:spPr/>
      <dgm:t>
        <a:bodyPr/>
        <a:lstStyle/>
        <a:p>
          <a:endParaRPr lang="en-GB" sz="2800"/>
        </a:p>
      </dgm:t>
    </dgm:pt>
    <dgm:pt modelId="{F396A796-6E89-4B89-9C44-844FD33FE16A}">
      <dgm:prSet phldrT="[Text]" custT="1"/>
      <dgm:spPr>
        <a:solidFill>
          <a:srgbClr val="3D4F5B"/>
        </a:solidFill>
      </dgm:spPr>
      <dgm:t>
        <a:bodyPr/>
        <a:lstStyle/>
        <a:p>
          <a:r>
            <a:rPr lang="en-GB" sz="1050" dirty="0"/>
            <a:t>Reducing the need for onsite hardware</a:t>
          </a:r>
        </a:p>
      </dgm:t>
    </dgm:pt>
    <dgm:pt modelId="{7E9BC219-7BD4-4490-9E6F-CEFF3E735C93}" type="parTrans" cxnId="{E81C80A9-124D-45C1-94CE-161DB57390DA}">
      <dgm:prSet/>
      <dgm:spPr/>
      <dgm:t>
        <a:bodyPr/>
        <a:lstStyle/>
        <a:p>
          <a:endParaRPr lang="en-GB" sz="2800"/>
        </a:p>
      </dgm:t>
    </dgm:pt>
    <dgm:pt modelId="{78FE2336-BAA9-485E-ABAF-484629A47760}" type="sibTrans" cxnId="{E81C80A9-124D-45C1-94CE-161DB57390DA}">
      <dgm:prSet/>
      <dgm:spPr/>
      <dgm:t>
        <a:bodyPr/>
        <a:lstStyle/>
        <a:p>
          <a:endParaRPr lang="en-GB" sz="2800"/>
        </a:p>
      </dgm:t>
    </dgm:pt>
    <dgm:pt modelId="{95413ADF-0444-480D-95D1-0C682D14FC3E}">
      <dgm:prSet phldrT="[Text]" custT="1"/>
      <dgm:spPr>
        <a:solidFill>
          <a:srgbClr val="3D4F5B"/>
        </a:solidFill>
      </dgm:spPr>
      <dgm:t>
        <a:bodyPr/>
        <a:lstStyle/>
        <a:p>
          <a:r>
            <a:rPr lang="en-GB" sz="1050" dirty="0"/>
            <a:t>Seeking greener credentials as an organisation</a:t>
          </a:r>
        </a:p>
      </dgm:t>
    </dgm:pt>
    <dgm:pt modelId="{C8B35010-7AD5-4ADD-9A7C-53F17A729CE2}" type="parTrans" cxnId="{0D8FFF0A-773E-4D57-8E8E-CA338539CF1B}">
      <dgm:prSet/>
      <dgm:spPr/>
      <dgm:t>
        <a:bodyPr/>
        <a:lstStyle/>
        <a:p>
          <a:endParaRPr lang="en-GB" sz="2800"/>
        </a:p>
      </dgm:t>
    </dgm:pt>
    <dgm:pt modelId="{60AA4D85-AEAC-437B-A38F-B81B3BCCDBFE}" type="sibTrans" cxnId="{0D8FFF0A-773E-4D57-8E8E-CA338539CF1B}">
      <dgm:prSet/>
      <dgm:spPr/>
      <dgm:t>
        <a:bodyPr/>
        <a:lstStyle/>
        <a:p>
          <a:endParaRPr lang="en-GB" sz="2800"/>
        </a:p>
      </dgm:t>
    </dgm:pt>
    <dgm:pt modelId="{7EC56C42-0657-4D66-BE0D-C848322C6424}">
      <dgm:prSet phldrT="[Text]" custT="1"/>
      <dgm:spPr>
        <a:solidFill>
          <a:srgbClr val="3D4F5B"/>
        </a:solidFill>
      </dgm:spPr>
      <dgm:t>
        <a:bodyPr/>
        <a:lstStyle/>
        <a:p>
          <a:r>
            <a:rPr lang="en-GB" sz="1050" dirty="0"/>
            <a:t>Ensuring your business appears in the top search engine rankings</a:t>
          </a:r>
        </a:p>
      </dgm:t>
    </dgm:pt>
    <dgm:pt modelId="{9901C133-32A2-4ED4-841C-0AB1C57D92E6}" type="parTrans" cxnId="{D5259A6A-52E8-4AAC-8EE4-8A133007E64B}">
      <dgm:prSet/>
      <dgm:spPr/>
      <dgm:t>
        <a:bodyPr/>
        <a:lstStyle/>
        <a:p>
          <a:endParaRPr lang="en-GB" sz="2800"/>
        </a:p>
      </dgm:t>
    </dgm:pt>
    <dgm:pt modelId="{D8BB03AF-EC86-44F0-8C05-9E8322C231DF}" type="sibTrans" cxnId="{D5259A6A-52E8-4AAC-8EE4-8A133007E64B}">
      <dgm:prSet/>
      <dgm:spPr/>
      <dgm:t>
        <a:bodyPr/>
        <a:lstStyle/>
        <a:p>
          <a:endParaRPr lang="en-GB" sz="2800"/>
        </a:p>
      </dgm:t>
    </dgm:pt>
    <dgm:pt modelId="{89F16FF5-C4F9-4DFA-BEE5-7800A21620E4}">
      <dgm:prSet phldrT="[Text]" custT="1"/>
      <dgm:spPr>
        <a:solidFill>
          <a:srgbClr val="3D4F5B"/>
        </a:solidFill>
      </dgm:spPr>
      <dgm:t>
        <a:bodyPr/>
        <a:lstStyle/>
        <a:p>
          <a:r>
            <a:rPr lang="en-GB" sz="1050" dirty="0"/>
            <a:t>Increase efficiencies, reduce double data entry and inaccuracies</a:t>
          </a:r>
        </a:p>
      </dgm:t>
    </dgm:pt>
    <dgm:pt modelId="{818658BF-A531-4E93-BE72-DBDA7FE1BC00}" type="parTrans" cxnId="{C1A97F7D-985D-4DA8-9A37-CF19C157C9F0}">
      <dgm:prSet/>
      <dgm:spPr/>
      <dgm:t>
        <a:bodyPr/>
        <a:lstStyle/>
        <a:p>
          <a:endParaRPr lang="en-GB" sz="2800"/>
        </a:p>
      </dgm:t>
    </dgm:pt>
    <dgm:pt modelId="{95050A5C-9CF3-4DDD-8751-CAF16CF825E1}" type="sibTrans" cxnId="{C1A97F7D-985D-4DA8-9A37-CF19C157C9F0}">
      <dgm:prSet/>
      <dgm:spPr/>
      <dgm:t>
        <a:bodyPr/>
        <a:lstStyle/>
        <a:p>
          <a:endParaRPr lang="en-GB" sz="2800"/>
        </a:p>
      </dgm:t>
    </dgm:pt>
    <dgm:pt modelId="{E50C7696-E4D9-4132-8227-E77DC4244201}">
      <dgm:prSet phldrT="[Text]" custT="1"/>
      <dgm:spPr>
        <a:solidFill>
          <a:srgbClr val="3D4F5B"/>
        </a:solidFill>
      </dgm:spPr>
      <dgm:t>
        <a:bodyPr/>
        <a:lstStyle/>
        <a:p>
          <a:r>
            <a:rPr lang="en-GB" sz="1050" dirty="0"/>
            <a:t>Reduce the need for physical office space if employees work from home</a:t>
          </a:r>
        </a:p>
      </dgm:t>
    </dgm:pt>
    <dgm:pt modelId="{357444E0-D228-4233-B93A-1B6FDA867931}" type="parTrans" cxnId="{9EA49046-9032-4840-8510-11B81C0C2E09}">
      <dgm:prSet/>
      <dgm:spPr/>
      <dgm:t>
        <a:bodyPr/>
        <a:lstStyle/>
        <a:p>
          <a:endParaRPr lang="en-GB" sz="2800"/>
        </a:p>
      </dgm:t>
    </dgm:pt>
    <dgm:pt modelId="{C3AD0188-24B7-4AA1-A9AB-9487F3E09D9B}" type="sibTrans" cxnId="{9EA49046-9032-4840-8510-11B81C0C2E09}">
      <dgm:prSet/>
      <dgm:spPr/>
      <dgm:t>
        <a:bodyPr/>
        <a:lstStyle/>
        <a:p>
          <a:endParaRPr lang="en-GB" sz="2800"/>
        </a:p>
      </dgm:t>
    </dgm:pt>
    <dgm:pt modelId="{17DA85D9-0D08-4E00-85F3-9435A6D01C47}">
      <dgm:prSet phldrT="[Text]" custT="1"/>
      <dgm:spPr>
        <a:solidFill>
          <a:srgbClr val="3D4F5B"/>
        </a:solidFill>
      </dgm:spPr>
      <dgm:t>
        <a:bodyPr/>
        <a:lstStyle/>
        <a:p>
          <a:r>
            <a:rPr lang="en-GB" sz="1200" b="1" dirty="0"/>
            <a:t>Making full use of productivity tools and essential software</a:t>
          </a:r>
        </a:p>
      </dgm:t>
    </dgm:pt>
    <dgm:pt modelId="{15DC7556-D5DD-4D63-8DA9-4A1B600D99F0}" type="parTrans" cxnId="{C25FAD50-9542-400E-BC3F-789E19190214}">
      <dgm:prSet/>
      <dgm:spPr/>
      <dgm:t>
        <a:bodyPr/>
        <a:lstStyle/>
        <a:p>
          <a:endParaRPr lang="en-GB" sz="2800"/>
        </a:p>
      </dgm:t>
    </dgm:pt>
    <dgm:pt modelId="{A55A622C-54D6-4207-B113-C8D6916682AB}" type="sibTrans" cxnId="{C25FAD50-9542-400E-BC3F-789E19190214}">
      <dgm:prSet/>
      <dgm:spPr/>
      <dgm:t>
        <a:bodyPr/>
        <a:lstStyle/>
        <a:p>
          <a:endParaRPr lang="en-GB" sz="2800"/>
        </a:p>
      </dgm:t>
    </dgm:pt>
    <dgm:pt modelId="{E249FC64-DC8D-4E54-94F4-FFF1987C1501}">
      <dgm:prSet phldrT="[Text]" custT="1"/>
      <dgm:spPr>
        <a:solidFill>
          <a:srgbClr val="3D4F5B"/>
        </a:solidFill>
      </dgm:spPr>
      <dgm:t>
        <a:bodyPr/>
        <a:lstStyle/>
        <a:p>
          <a:endParaRPr lang="en-GB" sz="1050" dirty="0"/>
        </a:p>
      </dgm:t>
    </dgm:pt>
    <dgm:pt modelId="{4DC0FB14-D198-4569-A729-507C16666116}" type="parTrans" cxnId="{E56CFA65-018D-4810-85C8-818C4E550EAD}">
      <dgm:prSet/>
      <dgm:spPr/>
      <dgm:t>
        <a:bodyPr/>
        <a:lstStyle/>
        <a:p>
          <a:endParaRPr lang="en-GB" sz="2800"/>
        </a:p>
      </dgm:t>
    </dgm:pt>
    <dgm:pt modelId="{3FF17CE0-8022-4191-9FDD-8167A344E3A3}" type="sibTrans" cxnId="{E56CFA65-018D-4810-85C8-818C4E550EAD}">
      <dgm:prSet/>
      <dgm:spPr/>
      <dgm:t>
        <a:bodyPr/>
        <a:lstStyle/>
        <a:p>
          <a:endParaRPr lang="en-GB" sz="2800"/>
        </a:p>
      </dgm:t>
    </dgm:pt>
    <dgm:pt modelId="{05ED6172-1878-4F20-951F-C0FF426F437D}">
      <dgm:prSet custT="1"/>
      <dgm:spPr>
        <a:solidFill>
          <a:srgbClr val="3D4F5B"/>
        </a:solidFill>
      </dgm:spPr>
      <dgm:t>
        <a:bodyPr/>
        <a:lstStyle/>
        <a:p>
          <a:r>
            <a:rPr lang="en-GB" sz="1050" dirty="0"/>
            <a:t>Platforms like Microsoft Teams are powerful tools to help manage workloads and facilitate project management</a:t>
          </a:r>
        </a:p>
      </dgm:t>
    </dgm:pt>
    <dgm:pt modelId="{2A2FCE87-287F-4A96-9C93-2342C872C78D}" type="parTrans" cxnId="{C7EF0EF9-1357-46F1-BED0-24266CA5275A}">
      <dgm:prSet/>
      <dgm:spPr/>
      <dgm:t>
        <a:bodyPr/>
        <a:lstStyle/>
        <a:p>
          <a:endParaRPr lang="en-GB" sz="2800"/>
        </a:p>
      </dgm:t>
    </dgm:pt>
    <dgm:pt modelId="{7B00BC41-E22A-42F2-AF30-9CE381E43BC0}" type="sibTrans" cxnId="{C7EF0EF9-1357-46F1-BED0-24266CA5275A}">
      <dgm:prSet/>
      <dgm:spPr/>
      <dgm:t>
        <a:bodyPr/>
        <a:lstStyle/>
        <a:p>
          <a:endParaRPr lang="en-GB" sz="2800"/>
        </a:p>
      </dgm:t>
    </dgm:pt>
    <dgm:pt modelId="{C9C0651C-4E7C-4009-9E5E-4FAAB6DA7273}">
      <dgm:prSet custT="1"/>
      <dgm:spPr>
        <a:solidFill>
          <a:srgbClr val="3D4F5B"/>
        </a:solidFill>
      </dgm:spPr>
      <dgm:t>
        <a:bodyPr/>
        <a:lstStyle/>
        <a:p>
          <a:endParaRPr lang="en-GB" sz="1050" dirty="0"/>
        </a:p>
      </dgm:t>
    </dgm:pt>
    <dgm:pt modelId="{9E68FF09-DBE3-4821-B38F-C6EC6B1A82A0}" type="parTrans" cxnId="{A51FAB05-4364-48B6-B364-3C35D5FD6708}">
      <dgm:prSet/>
      <dgm:spPr/>
      <dgm:t>
        <a:bodyPr/>
        <a:lstStyle/>
        <a:p>
          <a:endParaRPr lang="en-GB" sz="2800"/>
        </a:p>
      </dgm:t>
    </dgm:pt>
    <dgm:pt modelId="{592DC402-3A36-4552-94CF-666EFD416EA4}" type="sibTrans" cxnId="{A51FAB05-4364-48B6-B364-3C35D5FD6708}">
      <dgm:prSet/>
      <dgm:spPr/>
      <dgm:t>
        <a:bodyPr/>
        <a:lstStyle/>
        <a:p>
          <a:endParaRPr lang="en-GB" sz="2800"/>
        </a:p>
      </dgm:t>
    </dgm:pt>
    <dgm:pt modelId="{91CD2BB1-F8D1-46F2-AA1A-2100428776C7}">
      <dgm:prSet custT="1"/>
      <dgm:spPr>
        <a:solidFill>
          <a:srgbClr val="3D4F5B"/>
        </a:solidFill>
      </dgm:spPr>
      <dgm:t>
        <a:bodyPr/>
        <a:lstStyle/>
        <a:p>
          <a:r>
            <a:rPr lang="en-GB" sz="1050" dirty="0"/>
            <a:t>The success or failure of implementing these systems depends on staff engagement</a:t>
          </a:r>
        </a:p>
      </dgm:t>
    </dgm:pt>
    <dgm:pt modelId="{3B4C4D16-FFC5-4641-A537-BE809D5C5D8C}" type="parTrans" cxnId="{88A07E51-A8F3-438D-9656-CE7835344A8A}">
      <dgm:prSet/>
      <dgm:spPr/>
      <dgm:t>
        <a:bodyPr/>
        <a:lstStyle/>
        <a:p>
          <a:endParaRPr lang="en-GB" sz="2800"/>
        </a:p>
      </dgm:t>
    </dgm:pt>
    <dgm:pt modelId="{F201DE09-0BEB-4E19-9AEA-9AE3878FE748}" type="sibTrans" cxnId="{88A07E51-A8F3-438D-9656-CE7835344A8A}">
      <dgm:prSet/>
      <dgm:spPr/>
      <dgm:t>
        <a:bodyPr/>
        <a:lstStyle/>
        <a:p>
          <a:endParaRPr lang="en-GB" sz="2800"/>
        </a:p>
      </dgm:t>
    </dgm:pt>
    <dgm:pt modelId="{3C0DD032-E304-4A5F-84BF-2550C90EE33F}" type="pres">
      <dgm:prSet presAssocID="{A9AB9E6E-47BE-4AAC-8B8C-D4C011B36FD9}" presName="diagram" presStyleCnt="0">
        <dgm:presLayoutVars>
          <dgm:dir/>
          <dgm:resizeHandles val="exact"/>
        </dgm:presLayoutVars>
      </dgm:prSet>
      <dgm:spPr/>
    </dgm:pt>
    <dgm:pt modelId="{3334BE11-3A2C-4412-AE73-1F91499F8221}" type="pres">
      <dgm:prSet presAssocID="{0DE2A233-9595-4DE9-A8FD-D570945B3479}" presName="node" presStyleLbl="node1" presStyleIdx="0" presStyleCnt="6">
        <dgm:presLayoutVars>
          <dgm:bulletEnabled val="1"/>
        </dgm:presLayoutVars>
      </dgm:prSet>
      <dgm:spPr/>
    </dgm:pt>
    <dgm:pt modelId="{2D707171-AA53-434F-8E49-7E0E8837ADF1}" type="pres">
      <dgm:prSet presAssocID="{C3D39281-2266-464C-86E4-250C614CC3F1}" presName="sibTrans" presStyleCnt="0"/>
      <dgm:spPr/>
    </dgm:pt>
    <dgm:pt modelId="{8799FFC7-45C3-4208-AE14-A1E77B7D6618}" type="pres">
      <dgm:prSet presAssocID="{9DCB41CB-E2C9-4761-B00A-4933BAA6AE7B}" presName="node" presStyleLbl="node1" presStyleIdx="1" presStyleCnt="6">
        <dgm:presLayoutVars>
          <dgm:bulletEnabled val="1"/>
        </dgm:presLayoutVars>
      </dgm:prSet>
      <dgm:spPr/>
    </dgm:pt>
    <dgm:pt modelId="{54132F60-4069-486A-99D9-CD2126462B93}" type="pres">
      <dgm:prSet presAssocID="{6894A543-C48D-4952-914C-6B84167B9F27}" presName="sibTrans" presStyleCnt="0"/>
      <dgm:spPr/>
    </dgm:pt>
    <dgm:pt modelId="{E8B4D971-37F8-4C41-A3C6-15450E980EE3}" type="pres">
      <dgm:prSet presAssocID="{AE48CE2C-6ADB-4660-A263-1F6B6AF96D31}" presName="node" presStyleLbl="node1" presStyleIdx="2" presStyleCnt="6">
        <dgm:presLayoutVars>
          <dgm:bulletEnabled val="1"/>
        </dgm:presLayoutVars>
      </dgm:prSet>
      <dgm:spPr/>
    </dgm:pt>
    <dgm:pt modelId="{92E3F4D9-3EBD-4441-9448-D77593D82301}" type="pres">
      <dgm:prSet presAssocID="{2CD806FC-CE42-408C-8A2D-2C582E9FFC61}" presName="sibTrans" presStyleCnt="0"/>
      <dgm:spPr/>
    </dgm:pt>
    <dgm:pt modelId="{699B114E-3C5F-4975-BC2D-7D00C615FF77}" type="pres">
      <dgm:prSet presAssocID="{20C90C13-457D-42C1-A594-DDE9A4E1C851}" presName="node" presStyleLbl="node1" presStyleIdx="3" presStyleCnt="6">
        <dgm:presLayoutVars>
          <dgm:bulletEnabled val="1"/>
        </dgm:presLayoutVars>
      </dgm:prSet>
      <dgm:spPr/>
    </dgm:pt>
    <dgm:pt modelId="{67C97444-D4CA-4C9C-AA4A-40F99A712228}" type="pres">
      <dgm:prSet presAssocID="{4CDE753C-F776-40A5-A20F-E455D51B1D3F}" presName="sibTrans" presStyleCnt="0"/>
      <dgm:spPr/>
    </dgm:pt>
    <dgm:pt modelId="{60C74BFA-3A38-4D9E-9E38-97C11AC14C41}" type="pres">
      <dgm:prSet presAssocID="{0A09E04F-8291-489D-BF42-816053D64E27}" presName="node" presStyleLbl="node1" presStyleIdx="4" presStyleCnt="6">
        <dgm:presLayoutVars>
          <dgm:bulletEnabled val="1"/>
        </dgm:presLayoutVars>
      </dgm:prSet>
      <dgm:spPr/>
    </dgm:pt>
    <dgm:pt modelId="{A00EC8F2-2B51-42C7-8143-495EF20364FB}" type="pres">
      <dgm:prSet presAssocID="{BD992D3D-01FD-403A-B6A4-77911A257FA4}" presName="sibTrans" presStyleCnt="0"/>
      <dgm:spPr/>
    </dgm:pt>
    <dgm:pt modelId="{49D1EA09-0913-46E5-BD18-1612435DD4FA}" type="pres">
      <dgm:prSet presAssocID="{17DA85D9-0D08-4E00-85F3-9435A6D01C47}" presName="node" presStyleLbl="node1" presStyleIdx="5" presStyleCnt="6">
        <dgm:presLayoutVars>
          <dgm:bulletEnabled val="1"/>
        </dgm:presLayoutVars>
      </dgm:prSet>
      <dgm:spPr/>
    </dgm:pt>
  </dgm:ptLst>
  <dgm:cxnLst>
    <dgm:cxn modelId="{A51FAB05-4364-48B6-B364-3C35D5FD6708}" srcId="{17DA85D9-0D08-4E00-85F3-9435A6D01C47}" destId="{C9C0651C-4E7C-4009-9E5E-4FAAB6DA7273}" srcOrd="2" destOrd="0" parTransId="{9E68FF09-DBE3-4821-B38F-C6EC6B1A82A0}" sibTransId="{592DC402-3A36-4552-94CF-666EFD416EA4}"/>
    <dgm:cxn modelId="{0D8FFF0A-773E-4D57-8E8E-CA338539CF1B}" srcId="{0A09E04F-8291-489D-BF42-816053D64E27}" destId="{95413ADF-0444-480D-95D1-0C682D14FC3E}" srcOrd="1" destOrd="0" parTransId="{C8B35010-7AD5-4ADD-9A7C-53F17A729CE2}" sibTransId="{60AA4D85-AEAC-437B-A38F-B81B3BCCDBFE}"/>
    <dgm:cxn modelId="{FBFA4C0B-18B1-4698-AF20-CBEB258BEEBA}" srcId="{A9AB9E6E-47BE-4AAC-8B8C-D4C011B36FD9}" destId="{0DE2A233-9595-4DE9-A8FD-D570945B3479}" srcOrd="0" destOrd="0" parTransId="{BE37BDEC-17B5-4695-9019-31663AA52ECD}" sibTransId="{C3D39281-2266-464C-86E4-250C614CC3F1}"/>
    <dgm:cxn modelId="{930AB00D-8332-4F8D-9B3D-345E96E6A333}" type="presOf" srcId="{17DA85D9-0D08-4E00-85F3-9435A6D01C47}" destId="{49D1EA09-0913-46E5-BD18-1612435DD4FA}" srcOrd="0" destOrd="0" presId="urn:microsoft.com/office/officeart/2005/8/layout/default"/>
    <dgm:cxn modelId="{C24E0B0F-9EB0-4EB1-A762-D5951D7214E4}" srcId="{A9AB9E6E-47BE-4AAC-8B8C-D4C011B36FD9}" destId="{0A09E04F-8291-489D-BF42-816053D64E27}" srcOrd="4" destOrd="0" parTransId="{D8D9D76C-0DD0-41C8-A5AC-25DE72DE901A}" sibTransId="{BD992D3D-01FD-403A-B6A4-77911A257FA4}"/>
    <dgm:cxn modelId="{2C0D5A10-65D1-4830-BD96-F4F52BA42C11}" type="presOf" srcId="{6EFD5644-345A-4E83-A73E-1DA7369AC8AD}" destId="{8799FFC7-45C3-4208-AE14-A1E77B7D6618}" srcOrd="0" destOrd="2" presId="urn:microsoft.com/office/officeart/2005/8/layout/default"/>
    <dgm:cxn modelId="{728FDC19-70C6-4696-AEB4-0CEB8B02B3F7}" type="presOf" srcId="{20C90C13-457D-42C1-A594-DDE9A4E1C851}" destId="{699B114E-3C5F-4975-BC2D-7D00C615FF77}" srcOrd="0" destOrd="0" presId="urn:microsoft.com/office/officeart/2005/8/layout/default"/>
    <dgm:cxn modelId="{016AC51E-9409-4928-A094-8D6EAA7BB7D1}" type="presOf" srcId="{9DCB41CB-E2C9-4761-B00A-4933BAA6AE7B}" destId="{8799FFC7-45C3-4208-AE14-A1E77B7D6618}" srcOrd="0" destOrd="0" presId="urn:microsoft.com/office/officeart/2005/8/layout/default"/>
    <dgm:cxn modelId="{80406A35-9094-42AC-B3F9-3D968719C939}" srcId="{9DCB41CB-E2C9-4761-B00A-4933BAA6AE7B}" destId="{FEF1F6F5-DA1E-42E1-BBEF-1DAC0E2836A3}" srcOrd="0" destOrd="0" parTransId="{81B38856-627B-4C2B-A1F1-178669DCC74F}" sibTransId="{AC3C5426-EA70-41FA-9634-ED540CF547A5}"/>
    <dgm:cxn modelId="{258FEF38-8461-4DEB-BCDA-E34D1EF114A4}" type="presOf" srcId="{7EC56C42-0657-4D66-BE0D-C848322C6424}" destId="{3334BE11-3A2C-4412-AE73-1F91499F8221}" srcOrd="0" destOrd="2" presId="urn:microsoft.com/office/officeart/2005/8/layout/default"/>
    <dgm:cxn modelId="{CE4F465B-52AE-4749-AA5D-A25B884BB1E1}" type="presOf" srcId="{AE48CE2C-6ADB-4660-A263-1F6B6AF96D31}" destId="{E8B4D971-37F8-4C41-A3C6-15450E980EE3}" srcOrd="0" destOrd="0" presId="urn:microsoft.com/office/officeart/2005/8/layout/default"/>
    <dgm:cxn modelId="{F8C30F63-1EC0-4BA5-9DEA-F9E632EEBE1E}" type="presOf" srcId="{05ED6172-1878-4F20-951F-C0FF426F437D}" destId="{49D1EA09-0913-46E5-BD18-1612435DD4FA}" srcOrd="0" destOrd="1" presId="urn:microsoft.com/office/officeart/2005/8/layout/default"/>
    <dgm:cxn modelId="{E56CFA65-018D-4810-85C8-818C4E550EAD}" srcId="{17DA85D9-0D08-4E00-85F3-9435A6D01C47}" destId="{E249FC64-DC8D-4E54-94F4-FFF1987C1501}" srcOrd="3" destOrd="0" parTransId="{4DC0FB14-D198-4569-A729-507C16666116}" sibTransId="{3FF17CE0-8022-4191-9FDD-8167A344E3A3}"/>
    <dgm:cxn modelId="{9EA49046-9032-4840-8510-11B81C0C2E09}" srcId="{0A09E04F-8291-489D-BF42-816053D64E27}" destId="{E50C7696-E4D9-4132-8227-E77DC4244201}" srcOrd="2" destOrd="0" parTransId="{357444E0-D228-4233-B93A-1B6FDA867931}" sibTransId="{C3AD0188-24B7-4AA1-A9AB-9487F3E09D9B}"/>
    <dgm:cxn modelId="{0BC6D048-BFF8-4D3D-828E-22271D0FB958}" srcId="{0DE2A233-9595-4DE9-A8FD-D570945B3479}" destId="{6019894B-A423-4DAB-B259-96CD63DC44B1}" srcOrd="0" destOrd="0" parTransId="{536B2F5B-51D2-4C3C-9F7B-73319C424F07}" sibTransId="{9292B243-8F5D-4344-953C-35EE34F11945}"/>
    <dgm:cxn modelId="{D5259A6A-52E8-4AAC-8EE4-8A133007E64B}" srcId="{0DE2A233-9595-4DE9-A8FD-D570945B3479}" destId="{7EC56C42-0657-4D66-BE0D-C848322C6424}" srcOrd="1" destOrd="0" parTransId="{9901C133-32A2-4ED4-841C-0AB1C57D92E6}" sibTransId="{D8BB03AF-EC86-44F0-8C05-9E8322C231DF}"/>
    <dgm:cxn modelId="{8A6A3B6B-64E0-4EB2-8CF4-654261C2C884}" srcId="{20C90C13-457D-42C1-A594-DDE9A4E1C851}" destId="{DBAC7527-28E7-4552-A9D6-59E5B142754F}" srcOrd="1" destOrd="0" parTransId="{9603599F-4BF8-44FE-9294-EB83AD43274E}" sibTransId="{2F46CFF5-E521-42FC-8AFB-88FEAB8C42A8}"/>
    <dgm:cxn modelId="{5481EC4D-7B12-4072-A082-4547A7FDF728}" srcId="{A9AB9E6E-47BE-4AAC-8B8C-D4C011B36FD9}" destId="{AE48CE2C-6ADB-4660-A263-1F6B6AF96D31}" srcOrd="2" destOrd="0" parTransId="{1382082F-B32A-4EA2-A8B0-E0235CCF6128}" sibTransId="{2CD806FC-CE42-408C-8A2D-2C582E9FFC61}"/>
    <dgm:cxn modelId="{C25FAD50-9542-400E-BC3F-789E19190214}" srcId="{A9AB9E6E-47BE-4AAC-8B8C-D4C011B36FD9}" destId="{17DA85D9-0D08-4E00-85F3-9435A6D01C47}" srcOrd="5" destOrd="0" parTransId="{15DC7556-D5DD-4D63-8DA9-4A1B600D99F0}" sibTransId="{A55A622C-54D6-4207-B113-C8D6916682AB}"/>
    <dgm:cxn modelId="{88A07E51-A8F3-438D-9656-CE7835344A8A}" srcId="{17DA85D9-0D08-4E00-85F3-9435A6D01C47}" destId="{91CD2BB1-F8D1-46F2-AA1A-2100428776C7}" srcOrd="1" destOrd="0" parTransId="{3B4C4D16-FFC5-4641-A537-BE809D5C5D8C}" sibTransId="{F201DE09-0BEB-4E19-9AEA-9AE3878FE748}"/>
    <dgm:cxn modelId="{B78BA578-A1D1-4FC9-A185-80969F6E1DA1}" type="presOf" srcId="{ED136789-EBF2-4BC2-9DA3-7BF76CBE0E48}" destId="{699B114E-3C5F-4975-BC2D-7D00C615FF77}" srcOrd="0" destOrd="1" presId="urn:microsoft.com/office/officeart/2005/8/layout/default"/>
    <dgm:cxn modelId="{662C7879-4753-4CC4-8604-DC379587C882}" type="presOf" srcId="{0DE2A233-9595-4DE9-A8FD-D570945B3479}" destId="{3334BE11-3A2C-4412-AE73-1F91499F8221}" srcOrd="0" destOrd="0" presId="urn:microsoft.com/office/officeart/2005/8/layout/default"/>
    <dgm:cxn modelId="{C1A97F7D-985D-4DA8-9A37-CF19C157C9F0}" srcId="{AE48CE2C-6ADB-4660-A263-1F6B6AF96D31}" destId="{89F16FF5-C4F9-4DFA-BEE5-7800A21620E4}" srcOrd="1" destOrd="0" parTransId="{818658BF-A531-4E93-BE72-DBDA7FE1BC00}" sibTransId="{95050A5C-9CF3-4DDD-8751-CAF16CF825E1}"/>
    <dgm:cxn modelId="{B948C482-A46A-4EC6-92D1-D0A7072F124C}" type="presOf" srcId="{95413ADF-0444-480D-95D1-0C682D14FC3E}" destId="{60C74BFA-3A38-4D9E-9E38-97C11AC14C41}" srcOrd="0" destOrd="2" presId="urn:microsoft.com/office/officeart/2005/8/layout/default"/>
    <dgm:cxn modelId="{DE28BE87-7695-464E-8747-02E192D74072}" type="presOf" srcId="{03CCFF80-69EA-416F-B0FA-94AB20AD5355}" destId="{E8B4D971-37F8-4C41-A3C6-15450E980EE3}" srcOrd="0" destOrd="1" presId="urn:microsoft.com/office/officeart/2005/8/layout/default"/>
    <dgm:cxn modelId="{EF150189-2F6B-45E8-9E64-D381FD599EDC}" type="presOf" srcId="{0A09E04F-8291-489D-BF42-816053D64E27}" destId="{60C74BFA-3A38-4D9E-9E38-97C11AC14C41}" srcOrd="0" destOrd="0" presId="urn:microsoft.com/office/officeart/2005/8/layout/default"/>
    <dgm:cxn modelId="{9ADE9B8A-CA80-4285-A024-8AB25EF11BB2}" srcId="{20C90C13-457D-42C1-A594-DDE9A4E1C851}" destId="{ED136789-EBF2-4BC2-9DA3-7BF76CBE0E48}" srcOrd="0" destOrd="0" parTransId="{8FEB7796-CE21-4866-BB4F-8D4AD7E6D872}" sibTransId="{52A4FC3D-BEC7-4C2B-89BF-3F1DBC522BD4}"/>
    <dgm:cxn modelId="{5BE01092-ADB5-4C17-AFF2-E8E8E90E3F2E}" type="presOf" srcId="{DBAC7527-28E7-4552-A9D6-59E5B142754F}" destId="{699B114E-3C5F-4975-BC2D-7D00C615FF77}" srcOrd="0" destOrd="2" presId="urn:microsoft.com/office/officeart/2005/8/layout/default"/>
    <dgm:cxn modelId="{740298A1-03B2-4946-AB6E-F69F1DA596DC}" type="presOf" srcId="{E249FC64-DC8D-4E54-94F4-FFF1987C1501}" destId="{49D1EA09-0913-46E5-BD18-1612435DD4FA}" srcOrd="0" destOrd="4" presId="urn:microsoft.com/office/officeart/2005/8/layout/default"/>
    <dgm:cxn modelId="{87E5BBA3-3616-41BF-9999-D45089CF86FE}" srcId="{AE48CE2C-6ADB-4660-A263-1F6B6AF96D31}" destId="{03CCFF80-69EA-416F-B0FA-94AB20AD5355}" srcOrd="0" destOrd="0" parTransId="{AFEBC749-48E6-4719-8EFA-8BBB905C9CAE}" sibTransId="{5B0306F7-E047-4CBF-B3BB-39D754585847}"/>
    <dgm:cxn modelId="{4257ABA4-6261-4407-9840-E3D892F72F02}" type="presOf" srcId="{6019894B-A423-4DAB-B259-96CD63DC44B1}" destId="{3334BE11-3A2C-4412-AE73-1F91499F8221}" srcOrd="0" destOrd="1" presId="urn:microsoft.com/office/officeart/2005/8/layout/default"/>
    <dgm:cxn modelId="{11364CA8-2162-42AA-B617-D22C75806C85}" type="presOf" srcId="{F396A796-6E89-4B89-9C44-844FD33FE16A}" destId="{60C74BFA-3A38-4D9E-9E38-97C11AC14C41}" srcOrd="0" destOrd="1" presId="urn:microsoft.com/office/officeart/2005/8/layout/default"/>
    <dgm:cxn modelId="{E81C80A9-124D-45C1-94CE-161DB57390DA}" srcId="{0A09E04F-8291-489D-BF42-816053D64E27}" destId="{F396A796-6E89-4B89-9C44-844FD33FE16A}" srcOrd="0" destOrd="0" parTransId="{7E9BC219-7BD4-4490-9E6F-CEFF3E735C93}" sibTransId="{78FE2336-BAA9-485E-ABAF-484629A47760}"/>
    <dgm:cxn modelId="{25A1BBB2-DB55-4D51-9B4C-2D151BFE3BEA}" srcId="{9DCB41CB-E2C9-4761-B00A-4933BAA6AE7B}" destId="{6EFD5644-345A-4E83-A73E-1DA7369AC8AD}" srcOrd="1" destOrd="0" parTransId="{B3E5352E-DF5A-4CA8-A506-7842CE3DFBDA}" sibTransId="{B6630E5C-6462-4CF0-B1A6-71B6C9BB852D}"/>
    <dgm:cxn modelId="{77ABB7C1-D51B-4574-AEEC-EE8BE7EB244F}" type="presOf" srcId="{FEF1F6F5-DA1E-42E1-BBEF-1DAC0E2836A3}" destId="{8799FFC7-45C3-4208-AE14-A1E77B7D6618}" srcOrd="0" destOrd="1" presId="urn:microsoft.com/office/officeart/2005/8/layout/default"/>
    <dgm:cxn modelId="{367136C4-6622-4105-BFE0-6651F7271287}" type="presOf" srcId="{E50C7696-E4D9-4132-8227-E77DC4244201}" destId="{60C74BFA-3A38-4D9E-9E38-97C11AC14C41}" srcOrd="0" destOrd="3" presId="urn:microsoft.com/office/officeart/2005/8/layout/default"/>
    <dgm:cxn modelId="{6743DDC6-6D3A-4984-8C32-415346356B0D}" srcId="{A9AB9E6E-47BE-4AAC-8B8C-D4C011B36FD9}" destId="{9DCB41CB-E2C9-4761-B00A-4933BAA6AE7B}" srcOrd="1" destOrd="0" parTransId="{5553760F-A66B-47B6-A05F-B1F0EFE5D55B}" sibTransId="{6894A543-C48D-4952-914C-6B84167B9F27}"/>
    <dgm:cxn modelId="{56AB42D8-6223-49F0-A59B-AFD53E7FE85F}" srcId="{A9AB9E6E-47BE-4AAC-8B8C-D4C011B36FD9}" destId="{20C90C13-457D-42C1-A594-DDE9A4E1C851}" srcOrd="3" destOrd="0" parTransId="{76A504F6-7FD8-48FA-BDD9-135D1B5F1D9B}" sibTransId="{4CDE753C-F776-40A5-A20F-E455D51B1D3F}"/>
    <dgm:cxn modelId="{472FD2E1-A2F8-4D02-AD67-54B8B37975C8}" type="presOf" srcId="{91CD2BB1-F8D1-46F2-AA1A-2100428776C7}" destId="{49D1EA09-0913-46E5-BD18-1612435DD4FA}" srcOrd="0" destOrd="2" presId="urn:microsoft.com/office/officeart/2005/8/layout/default"/>
    <dgm:cxn modelId="{332FD0EB-6A67-490E-B292-F1D089CF35BC}" type="presOf" srcId="{C9C0651C-4E7C-4009-9E5E-4FAAB6DA7273}" destId="{49D1EA09-0913-46E5-BD18-1612435DD4FA}" srcOrd="0" destOrd="3" presId="urn:microsoft.com/office/officeart/2005/8/layout/default"/>
    <dgm:cxn modelId="{4B437AEE-ABD5-4767-A46C-5DB469CEE859}" type="presOf" srcId="{A9AB9E6E-47BE-4AAC-8B8C-D4C011B36FD9}" destId="{3C0DD032-E304-4A5F-84BF-2550C90EE33F}" srcOrd="0" destOrd="0" presId="urn:microsoft.com/office/officeart/2005/8/layout/default"/>
    <dgm:cxn modelId="{C7EF0EF9-1357-46F1-BED0-24266CA5275A}" srcId="{17DA85D9-0D08-4E00-85F3-9435A6D01C47}" destId="{05ED6172-1878-4F20-951F-C0FF426F437D}" srcOrd="0" destOrd="0" parTransId="{2A2FCE87-287F-4A96-9C93-2342C872C78D}" sibTransId="{7B00BC41-E22A-42F2-AF30-9CE381E43BC0}"/>
    <dgm:cxn modelId="{56D443FD-CE16-4617-82BC-F183694BC512}" type="presOf" srcId="{89F16FF5-C4F9-4DFA-BEE5-7800A21620E4}" destId="{E8B4D971-37F8-4C41-A3C6-15450E980EE3}" srcOrd="0" destOrd="2" presId="urn:microsoft.com/office/officeart/2005/8/layout/default"/>
    <dgm:cxn modelId="{BD7E1B7B-A34C-4F57-8571-345409A89919}" type="presParOf" srcId="{3C0DD032-E304-4A5F-84BF-2550C90EE33F}" destId="{3334BE11-3A2C-4412-AE73-1F91499F8221}" srcOrd="0" destOrd="0" presId="urn:microsoft.com/office/officeart/2005/8/layout/default"/>
    <dgm:cxn modelId="{95D91969-253E-4436-A02D-A1AA19F4F6E5}" type="presParOf" srcId="{3C0DD032-E304-4A5F-84BF-2550C90EE33F}" destId="{2D707171-AA53-434F-8E49-7E0E8837ADF1}" srcOrd="1" destOrd="0" presId="urn:microsoft.com/office/officeart/2005/8/layout/default"/>
    <dgm:cxn modelId="{119A2929-1C05-41B2-8550-E9E238E6D9A5}" type="presParOf" srcId="{3C0DD032-E304-4A5F-84BF-2550C90EE33F}" destId="{8799FFC7-45C3-4208-AE14-A1E77B7D6618}" srcOrd="2" destOrd="0" presId="urn:microsoft.com/office/officeart/2005/8/layout/default"/>
    <dgm:cxn modelId="{5D8BA7A5-6061-4D8A-914D-033407A8D44B}" type="presParOf" srcId="{3C0DD032-E304-4A5F-84BF-2550C90EE33F}" destId="{54132F60-4069-486A-99D9-CD2126462B93}" srcOrd="3" destOrd="0" presId="urn:microsoft.com/office/officeart/2005/8/layout/default"/>
    <dgm:cxn modelId="{FFE88B51-1B8F-4281-B95D-78D022F7615C}" type="presParOf" srcId="{3C0DD032-E304-4A5F-84BF-2550C90EE33F}" destId="{E8B4D971-37F8-4C41-A3C6-15450E980EE3}" srcOrd="4" destOrd="0" presId="urn:microsoft.com/office/officeart/2005/8/layout/default"/>
    <dgm:cxn modelId="{EB43305B-3FF2-4EA5-935C-6AE2755F57B0}" type="presParOf" srcId="{3C0DD032-E304-4A5F-84BF-2550C90EE33F}" destId="{92E3F4D9-3EBD-4441-9448-D77593D82301}" srcOrd="5" destOrd="0" presId="urn:microsoft.com/office/officeart/2005/8/layout/default"/>
    <dgm:cxn modelId="{93963E78-05B8-42FF-BC69-6E6243FF8F46}" type="presParOf" srcId="{3C0DD032-E304-4A5F-84BF-2550C90EE33F}" destId="{699B114E-3C5F-4975-BC2D-7D00C615FF77}" srcOrd="6" destOrd="0" presId="urn:microsoft.com/office/officeart/2005/8/layout/default"/>
    <dgm:cxn modelId="{B3CC4667-5287-40B2-A340-5BD1E9AB18DB}" type="presParOf" srcId="{3C0DD032-E304-4A5F-84BF-2550C90EE33F}" destId="{67C97444-D4CA-4C9C-AA4A-40F99A712228}" srcOrd="7" destOrd="0" presId="urn:microsoft.com/office/officeart/2005/8/layout/default"/>
    <dgm:cxn modelId="{E92B628A-A90A-4704-9F31-2FB8F473FF48}" type="presParOf" srcId="{3C0DD032-E304-4A5F-84BF-2550C90EE33F}" destId="{60C74BFA-3A38-4D9E-9E38-97C11AC14C41}" srcOrd="8" destOrd="0" presId="urn:microsoft.com/office/officeart/2005/8/layout/default"/>
    <dgm:cxn modelId="{FCC1F6D2-932B-40F2-BB4F-636B8A1C445C}" type="presParOf" srcId="{3C0DD032-E304-4A5F-84BF-2550C90EE33F}" destId="{A00EC8F2-2B51-42C7-8143-495EF20364FB}" srcOrd="9" destOrd="0" presId="urn:microsoft.com/office/officeart/2005/8/layout/default"/>
    <dgm:cxn modelId="{5B38B0F6-6756-4CEB-8C33-6B237D9E00AB}" type="presParOf" srcId="{3C0DD032-E304-4A5F-84BF-2550C90EE33F}" destId="{49D1EA09-0913-46E5-BD18-1612435DD4FA}" srcOrd="1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4AE97-1034-4A18-866F-1B5FB9152E80}" type="doc">
      <dgm:prSet loTypeId="urn:microsoft.com/office/officeart/2005/8/layout/pList2" loCatId="list" qsTypeId="urn:microsoft.com/office/officeart/2005/8/quickstyle/simple1" qsCatId="simple" csTypeId="urn:microsoft.com/office/officeart/2005/8/colors/accent0_3" csCatId="mainScheme" phldr="1"/>
      <dgm:spPr/>
      <dgm:t>
        <a:bodyPr/>
        <a:lstStyle/>
        <a:p>
          <a:endParaRPr lang="en-GB"/>
        </a:p>
      </dgm:t>
    </dgm:pt>
    <dgm:pt modelId="{EF7B1789-4F61-42D8-8CC6-7A7F2675AC4F}">
      <dgm:prSet phldrT="[Text]" custT="1"/>
      <dgm:spPr>
        <a:solidFill>
          <a:srgbClr val="3D4F5B"/>
        </a:solidFill>
      </dgm:spPr>
      <dgm:t>
        <a:bodyPr/>
        <a:lstStyle/>
        <a:p>
          <a:r>
            <a:rPr lang="en-GB" sz="1600" b="1" dirty="0"/>
            <a:t>Train recruits</a:t>
          </a:r>
        </a:p>
      </dgm:t>
    </dgm:pt>
    <dgm:pt modelId="{02C3A679-E4FB-4748-BA8E-6B7F119D372C}" type="parTrans" cxnId="{A1BB57EB-7875-4FC6-B9E7-44FAEB09F926}">
      <dgm:prSet/>
      <dgm:spPr/>
      <dgm:t>
        <a:bodyPr/>
        <a:lstStyle/>
        <a:p>
          <a:endParaRPr lang="en-GB" sz="2400"/>
        </a:p>
      </dgm:t>
    </dgm:pt>
    <dgm:pt modelId="{C1538AF2-28AD-4434-9D2E-C82AE459A2B7}" type="sibTrans" cxnId="{A1BB57EB-7875-4FC6-B9E7-44FAEB09F926}">
      <dgm:prSet/>
      <dgm:spPr/>
      <dgm:t>
        <a:bodyPr/>
        <a:lstStyle/>
        <a:p>
          <a:endParaRPr lang="en-GB" sz="2400"/>
        </a:p>
      </dgm:t>
    </dgm:pt>
    <dgm:pt modelId="{75C32E28-8464-4422-AF0B-5AB328AD2C37}">
      <dgm:prSet phldrT="[Text]" custT="1"/>
      <dgm:spPr>
        <a:solidFill>
          <a:srgbClr val="3D4F5B"/>
        </a:solidFill>
      </dgm:spPr>
      <dgm:t>
        <a:bodyPr/>
        <a:lstStyle/>
        <a:p>
          <a:r>
            <a:rPr lang="en-GB" sz="1600" b="1" dirty="0"/>
            <a:t>Hire apprentices now</a:t>
          </a:r>
        </a:p>
      </dgm:t>
    </dgm:pt>
    <dgm:pt modelId="{8243B192-4342-4330-8394-523DE34D9761}" type="parTrans" cxnId="{76DDADF7-6E7F-48CA-9F0C-E60E3950DEFB}">
      <dgm:prSet/>
      <dgm:spPr/>
      <dgm:t>
        <a:bodyPr/>
        <a:lstStyle/>
        <a:p>
          <a:endParaRPr lang="en-GB" sz="2400"/>
        </a:p>
      </dgm:t>
    </dgm:pt>
    <dgm:pt modelId="{B320F3C9-F95C-4434-8C4D-894EF14D270C}" type="sibTrans" cxnId="{76DDADF7-6E7F-48CA-9F0C-E60E3950DEFB}">
      <dgm:prSet/>
      <dgm:spPr/>
      <dgm:t>
        <a:bodyPr/>
        <a:lstStyle/>
        <a:p>
          <a:endParaRPr lang="en-GB" sz="2400"/>
        </a:p>
      </dgm:t>
    </dgm:pt>
    <dgm:pt modelId="{2535EB18-90E9-4269-ADF6-9F293121118A}">
      <dgm:prSet phldrT="[Text]" custT="1"/>
      <dgm:spPr>
        <a:solidFill>
          <a:srgbClr val="3D4F5B"/>
        </a:solidFill>
      </dgm:spPr>
      <dgm:t>
        <a:bodyPr/>
        <a:lstStyle/>
        <a:p>
          <a:r>
            <a:rPr lang="en-GB" sz="1600" b="1" dirty="0"/>
            <a:t>Upskill your team</a:t>
          </a:r>
        </a:p>
      </dgm:t>
    </dgm:pt>
    <dgm:pt modelId="{CBB76D9E-E335-4698-9A04-DED150F354E5}" type="parTrans" cxnId="{4BC09E6A-BC94-4E1E-83C9-EC46A9CB0EA9}">
      <dgm:prSet/>
      <dgm:spPr/>
      <dgm:t>
        <a:bodyPr/>
        <a:lstStyle/>
        <a:p>
          <a:endParaRPr lang="en-GB" sz="2400"/>
        </a:p>
      </dgm:t>
    </dgm:pt>
    <dgm:pt modelId="{BC552CFC-C609-446B-98C3-04726E464270}" type="sibTrans" cxnId="{4BC09E6A-BC94-4E1E-83C9-EC46A9CB0EA9}">
      <dgm:prSet/>
      <dgm:spPr/>
      <dgm:t>
        <a:bodyPr/>
        <a:lstStyle/>
        <a:p>
          <a:endParaRPr lang="en-GB" sz="2400"/>
        </a:p>
      </dgm:t>
    </dgm:pt>
    <dgm:pt modelId="{43CE7119-F471-466C-92A1-B79D8F8EE13B}">
      <dgm:prSet phldrT="[Text]" custT="1"/>
      <dgm:spPr>
        <a:solidFill>
          <a:srgbClr val="3D4F5B"/>
        </a:solidFill>
      </dgm:spPr>
      <dgm:t>
        <a:bodyPr/>
        <a:lstStyle/>
        <a:p>
          <a:r>
            <a:rPr lang="en-GB" sz="1100" dirty="0"/>
            <a:t>Develop your pipeline of apprentice recruits</a:t>
          </a:r>
        </a:p>
      </dgm:t>
    </dgm:pt>
    <dgm:pt modelId="{CB15EAAF-BCFC-4C6D-AD9E-DFC529F9C18B}" type="parTrans" cxnId="{EE09E965-7B3F-42E8-AC1E-C11AAD2B7E0B}">
      <dgm:prSet/>
      <dgm:spPr/>
      <dgm:t>
        <a:bodyPr/>
        <a:lstStyle/>
        <a:p>
          <a:endParaRPr lang="en-GB" sz="2400"/>
        </a:p>
      </dgm:t>
    </dgm:pt>
    <dgm:pt modelId="{54F2FCBE-5E1A-48BE-BC15-C28BC74B7493}" type="sibTrans" cxnId="{EE09E965-7B3F-42E8-AC1E-C11AAD2B7E0B}">
      <dgm:prSet/>
      <dgm:spPr/>
      <dgm:t>
        <a:bodyPr/>
        <a:lstStyle/>
        <a:p>
          <a:endParaRPr lang="en-GB" sz="2400"/>
        </a:p>
      </dgm:t>
    </dgm:pt>
    <dgm:pt modelId="{DCE86462-F6B9-45A2-8EDC-0C44142336FD}">
      <dgm:prSet phldrT="[Text]" custT="1"/>
      <dgm:spPr>
        <a:solidFill>
          <a:srgbClr val="3D4F5B"/>
        </a:solidFill>
      </dgm:spPr>
      <dgm:t>
        <a:bodyPr/>
        <a:lstStyle/>
        <a:p>
          <a:r>
            <a:rPr lang="en-GB" sz="1100" dirty="0"/>
            <a:t>Hire Apprentices who have already been trained by TDM’s Ofsted Outstanding Adult Education</a:t>
          </a:r>
        </a:p>
      </dgm:t>
    </dgm:pt>
    <dgm:pt modelId="{F8225BBA-71C0-4A1F-8480-C6D3E57EB674}" type="parTrans" cxnId="{4A4BDDFA-C5F5-4638-84A3-C01B6D03AE65}">
      <dgm:prSet/>
      <dgm:spPr/>
      <dgm:t>
        <a:bodyPr/>
        <a:lstStyle/>
        <a:p>
          <a:endParaRPr lang="en-GB" sz="2400"/>
        </a:p>
      </dgm:t>
    </dgm:pt>
    <dgm:pt modelId="{B015ADBD-5B9D-4C94-A6C7-4B516472DEAA}" type="sibTrans" cxnId="{4A4BDDFA-C5F5-4638-84A3-C01B6D03AE65}">
      <dgm:prSet/>
      <dgm:spPr/>
      <dgm:t>
        <a:bodyPr/>
        <a:lstStyle/>
        <a:p>
          <a:endParaRPr lang="en-GB" sz="2400"/>
        </a:p>
      </dgm:t>
    </dgm:pt>
    <dgm:pt modelId="{4AB1EC15-D68E-4492-8AAF-44AE3846D648}">
      <dgm:prSet phldrT="[Text]" custT="1"/>
      <dgm:spPr>
        <a:solidFill>
          <a:srgbClr val="3D4F5B"/>
        </a:solidFill>
      </dgm:spPr>
      <dgm:t>
        <a:bodyPr/>
        <a:lstStyle/>
        <a:p>
          <a:r>
            <a:rPr lang="en-GB" sz="1100" dirty="0"/>
            <a:t>Retain existing talent and prevent churn of staff</a:t>
          </a:r>
        </a:p>
      </dgm:t>
    </dgm:pt>
    <dgm:pt modelId="{7892FD16-0F45-4A0A-850A-B60E97F85786}" type="parTrans" cxnId="{5C9D081A-207D-4C5C-9471-C31E5A65E049}">
      <dgm:prSet/>
      <dgm:spPr/>
      <dgm:t>
        <a:bodyPr/>
        <a:lstStyle/>
        <a:p>
          <a:endParaRPr lang="en-GB" sz="2400"/>
        </a:p>
      </dgm:t>
    </dgm:pt>
    <dgm:pt modelId="{C8F80CA9-1F2B-45EA-A8FE-53A99289D45D}" type="sibTrans" cxnId="{5C9D081A-207D-4C5C-9471-C31E5A65E049}">
      <dgm:prSet/>
      <dgm:spPr/>
      <dgm:t>
        <a:bodyPr/>
        <a:lstStyle/>
        <a:p>
          <a:endParaRPr lang="en-GB" sz="2400"/>
        </a:p>
      </dgm:t>
    </dgm:pt>
    <dgm:pt modelId="{AF84755A-15A7-446F-8A32-355CFFC3EA43}">
      <dgm:prSet phldrT="[Text]" custT="1"/>
      <dgm:spPr>
        <a:solidFill>
          <a:srgbClr val="3D4F5B"/>
        </a:solidFill>
      </dgm:spPr>
      <dgm:t>
        <a:bodyPr/>
        <a:lstStyle/>
        <a:p>
          <a:r>
            <a:rPr lang="en-GB" sz="1100" dirty="0"/>
            <a:t>Use TDM to train recruits with the skills and to use technologies you need and soft workplace skills</a:t>
          </a:r>
        </a:p>
      </dgm:t>
    </dgm:pt>
    <dgm:pt modelId="{A177B849-527A-4738-A82A-055FD2BF1B49}" type="parTrans" cxnId="{8563D9EE-9BD4-47F8-A82F-D1DBFF9BF75A}">
      <dgm:prSet/>
      <dgm:spPr/>
      <dgm:t>
        <a:bodyPr/>
        <a:lstStyle/>
        <a:p>
          <a:endParaRPr lang="en-GB" sz="2400"/>
        </a:p>
      </dgm:t>
    </dgm:pt>
    <dgm:pt modelId="{58F961B2-895A-49C3-B255-75A745A8872A}" type="sibTrans" cxnId="{8563D9EE-9BD4-47F8-A82F-D1DBFF9BF75A}">
      <dgm:prSet/>
      <dgm:spPr/>
      <dgm:t>
        <a:bodyPr/>
        <a:lstStyle/>
        <a:p>
          <a:endParaRPr lang="en-GB" sz="2400"/>
        </a:p>
      </dgm:t>
    </dgm:pt>
    <dgm:pt modelId="{00FEF6AF-7831-4AAD-B44E-203272012B93}">
      <dgm:prSet phldrT="[Text]" custT="1"/>
      <dgm:spPr>
        <a:solidFill>
          <a:srgbClr val="3D4F5B"/>
        </a:solidFill>
      </dgm:spPr>
      <dgm:t>
        <a:bodyPr/>
        <a:lstStyle/>
        <a:p>
          <a:r>
            <a:rPr lang="en-GB" sz="1100" dirty="0"/>
            <a:t>Guarantee interview for Apprentice recruits </a:t>
          </a:r>
        </a:p>
      </dgm:t>
    </dgm:pt>
    <dgm:pt modelId="{A34A213C-D3FE-429E-9EB2-A90F818083DD}" type="parTrans" cxnId="{50E6FAEE-4B27-4B43-ACFA-7DAEB83C9EC6}">
      <dgm:prSet/>
      <dgm:spPr/>
      <dgm:t>
        <a:bodyPr/>
        <a:lstStyle/>
        <a:p>
          <a:endParaRPr lang="en-GB" sz="2400"/>
        </a:p>
      </dgm:t>
    </dgm:pt>
    <dgm:pt modelId="{DE5B7A2B-9763-4BBD-A53B-3D0E2D9CEC25}" type="sibTrans" cxnId="{50E6FAEE-4B27-4B43-ACFA-7DAEB83C9EC6}">
      <dgm:prSet/>
      <dgm:spPr/>
      <dgm:t>
        <a:bodyPr/>
        <a:lstStyle/>
        <a:p>
          <a:endParaRPr lang="en-GB" sz="2400"/>
        </a:p>
      </dgm:t>
    </dgm:pt>
    <dgm:pt modelId="{F4DF0364-A5F6-4540-AB96-FF8925F3B918}">
      <dgm:prSet phldrT="[Text]" custT="1"/>
      <dgm:spPr>
        <a:solidFill>
          <a:srgbClr val="3D4F5B"/>
        </a:solidFill>
      </dgm:spPr>
      <dgm:t>
        <a:bodyPr/>
        <a:lstStyle/>
        <a:p>
          <a:r>
            <a:rPr lang="en-GB" sz="1100" dirty="0"/>
            <a:t>We have candidates across the region eager to start their Tech careers with you </a:t>
          </a:r>
          <a:r>
            <a:rPr lang="en-GB" sz="1100" b="1" dirty="0"/>
            <a:t>now</a:t>
          </a:r>
          <a:endParaRPr lang="en-GB" sz="1100" dirty="0"/>
        </a:p>
      </dgm:t>
    </dgm:pt>
    <dgm:pt modelId="{16DD124A-6E30-4D7C-9A72-C0F93E472840}" type="parTrans" cxnId="{3FC154D1-A97C-4DC2-9052-7DD960725E69}">
      <dgm:prSet/>
      <dgm:spPr/>
      <dgm:t>
        <a:bodyPr/>
        <a:lstStyle/>
        <a:p>
          <a:endParaRPr lang="en-GB" sz="2400"/>
        </a:p>
      </dgm:t>
    </dgm:pt>
    <dgm:pt modelId="{CE5BF151-A0B8-48EA-A7B5-1732C849B8AE}" type="sibTrans" cxnId="{3FC154D1-A97C-4DC2-9052-7DD960725E69}">
      <dgm:prSet/>
      <dgm:spPr/>
      <dgm:t>
        <a:bodyPr/>
        <a:lstStyle/>
        <a:p>
          <a:endParaRPr lang="en-GB" sz="2400"/>
        </a:p>
      </dgm:t>
    </dgm:pt>
    <dgm:pt modelId="{988C156A-F3BC-46CB-A555-94126A391038}">
      <dgm:prSet phldrT="[Text]" custT="1"/>
      <dgm:spPr>
        <a:solidFill>
          <a:srgbClr val="3D4F5B"/>
        </a:solidFill>
      </dgm:spPr>
      <dgm:t>
        <a:bodyPr/>
        <a:lstStyle/>
        <a:p>
          <a:endParaRPr lang="en-GB" sz="1100" dirty="0"/>
        </a:p>
      </dgm:t>
    </dgm:pt>
    <dgm:pt modelId="{542BC0DA-E751-4CE8-B3DE-CD01C721E967}" type="parTrans" cxnId="{1325EC41-3374-4487-B5A0-27B24863F8E8}">
      <dgm:prSet/>
      <dgm:spPr/>
      <dgm:t>
        <a:bodyPr/>
        <a:lstStyle/>
        <a:p>
          <a:endParaRPr lang="en-GB" sz="2400"/>
        </a:p>
      </dgm:t>
    </dgm:pt>
    <dgm:pt modelId="{85E60BFA-5CF9-4B9B-AA80-0B020E77113F}" type="sibTrans" cxnId="{1325EC41-3374-4487-B5A0-27B24863F8E8}">
      <dgm:prSet/>
      <dgm:spPr/>
      <dgm:t>
        <a:bodyPr/>
        <a:lstStyle/>
        <a:p>
          <a:endParaRPr lang="en-GB" sz="2400"/>
        </a:p>
      </dgm:t>
    </dgm:pt>
    <dgm:pt modelId="{8EAA9A94-8417-47FA-A850-B93042C18B82}">
      <dgm:prSet phldrT="[Text]" custT="1"/>
      <dgm:spPr>
        <a:solidFill>
          <a:srgbClr val="3D4F5B"/>
        </a:solidFill>
      </dgm:spPr>
      <dgm:t>
        <a:bodyPr/>
        <a:lstStyle/>
        <a:p>
          <a:endParaRPr lang="en-GB" sz="1100" dirty="0"/>
        </a:p>
      </dgm:t>
    </dgm:pt>
    <dgm:pt modelId="{80F28975-B74D-4B9C-8DB1-5D605ED73177}" type="parTrans" cxnId="{428AE121-9587-419C-A720-CFC465884908}">
      <dgm:prSet/>
      <dgm:spPr/>
      <dgm:t>
        <a:bodyPr/>
        <a:lstStyle/>
        <a:p>
          <a:endParaRPr lang="en-GB" sz="2400"/>
        </a:p>
      </dgm:t>
    </dgm:pt>
    <dgm:pt modelId="{AFFA8716-5FE8-4074-8655-BD5217016F23}" type="sibTrans" cxnId="{428AE121-9587-419C-A720-CFC465884908}">
      <dgm:prSet/>
      <dgm:spPr/>
      <dgm:t>
        <a:bodyPr/>
        <a:lstStyle/>
        <a:p>
          <a:endParaRPr lang="en-GB" sz="2400"/>
        </a:p>
      </dgm:t>
    </dgm:pt>
    <dgm:pt modelId="{F31DB25F-0BB4-45BA-9314-0EA62DC61BF2}">
      <dgm:prSet phldrT="[Text]" custT="1"/>
      <dgm:spPr>
        <a:solidFill>
          <a:srgbClr val="3D4F5B"/>
        </a:solidFill>
      </dgm:spPr>
      <dgm:t>
        <a:bodyPr/>
        <a:lstStyle/>
        <a:p>
          <a:r>
            <a:rPr lang="en-GB" sz="1100" dirty="0"/>
            <a:t>Upskill current staff to fully utilise technologies in your organisation</a:t>
          </a:r>
        </a:p>
      </dgm:t>
    </dgm:pt>
    <dgm:pt modelId="{965F146B-8E3A-4252-8F5B-ADDC910E9871}" type="parTrans" cxnId="{37094CF1-5353-401F-8DA9-AC6A7D27306D}">
      <dgm:prSet/>
      <dgm:spPr/>
      <dgm:t>
        <a:bodyPr/>
        <a:lstStyle/>
        <a:p>
          <a:endParaRPr lang="en-GB" sz="2400"/>
        </a:p>
      </dgm:t>
    </dgm:pt>
    <dgm:pt modelId="{B0F0D23F-0E12-4FF0-97F3-03C2F8E46B93}" type="sibTrans" cxnId="{37094CF1-5353-401F-8DA9-AC6A7D27306D}">
      <dgm:prSet/>
      <dgm:spPr/>
      <dgm:t>
        <a:bodyPr/>
        <a:lstStyle/>
        <a:p>
          <a:endParaRPr lang="en-GB" sz="2400"/>
        </a:p>
      </dgm:t>
    </dgm:pt>
    <dgm:pt modelId="{F64647D4-1F9C-4373-924D-2815EFE53CC3}">
      <dgm:prSet phldrT="[Text]" custT="1"/>
      <dgm:spPr>
        <a:solidFill>
          <a:srgbClr val="3D4F5B"/>
        </a:solidFill>
      </dgm:spPr>
      <dgm:t>
        <a:bodyPr/>
        <a:lstStyle/>
        <a:p>
          <a:r>
            <a:rPr lang="en-GB" sz="1100" dirty="0"/>
            <a:t>Assess commitment of your staff for further, longer-term training</a:t>
          </a:r>
        </a:p>
      </dgm:t>
    </dgm:pt>
    <dgm:pt modelId="{9D5E7E89-9A1F-488C-91B7-B1BF6361AC00}" type="parTrans" cxnId="{23D9F5FD-AE9A-4550-B6D6-9C830863510B}">
      <dgm:prSet/>
      <dgm:spPr/>
      <dgm:t>
        <a:bodyPr/>
        <a:lstStyle/>
        <a:p>
          <a:endParaRPr lang="en-GB" sz="2400"/>
        </a:p>
      </dgm:t>
    </dgm:pt>
    <dgm:pt modelId="{6DBC7328-059E-45A9-A8E0-F5691CFF0A9F}" type="sibTrans" cxnId="{23D9F5FD-AE9A-4550-B6D6-9C830863510B}">
      <dgm:prSet/>
      <dgm:spPr/>
      <dgm:t>
        <a:bodyPr/>
        <a:lstStyle/>
        <a:p>
          <a:endParaRPr lang="en-GB" sz="2400"/>
        </a:p>
      </dgm:t>
    </dgm:pt>
    <dgm:pt modelId="{6CBC53FA-86DF-4D7A-A458-98F84881D292}">
      <dgm:prSet phldrT="[Text]" custT="1"/>
      <dgm:spPr>
        <a:solidFill>
          <a:srgbClr val="3D4F5B"/>
        </a:solidFill>
      </dgm:spPr>
      <dgm:t>
        <a:bodyPr/>
        <a:lstStyle/>
        <a:p>
          <a:r>
            <a:rPr lang="en-GB" sz="1100" dirty="0"/>
            <a:t>Access funding for staff training rather than pay commercially</a:t>
          </a:r>
        </a:p>
      </dgm:t>
    </dgm:pt>
    <dgm:pt modelId="{8CBB2C18-E2F7-47A9-8804-2670AD1A9F38}" type="parTrans" cxnId="{5F654D0E-C714-4830-A618-7567BFE2356D}">
      <dgm:prSet/>
      <dgm:spPr/>
      <dgm:t>
        <a:bodyPr/>
        <a:lstStyle/>
        <a:p>
          <a:endParaRPr lang="en-GB" sz="2400"/>
        </a:p>
      </dgm:t>
    </dgm:pt>
    <dgm:pt modelId="{EDBD3F51-0180-4E35-908C-A3692381D61E}" type="sibTrans" cxnId="{5F654D0E-C714-4830-A618-7567BFE2356D}">
      <dgm:prSet/>
      <dgm:spPr/>
      <dgm:t>
        <a:bodyPr/>
        <a:lstStyle/>
        <a:p>
          <a:endParaRPr lang="en-GB" sz="2400"/>
        </a:p>
      </dgm:t>
    </dgm:pt>
    <dgm:pt modelId="{4BECFE46-D5C7-44FC-A4BB-44F6E066A22F}">
      <dgm:prSet phldrT="[Text]" custT="1"/>
      <dgm:spPr>
        <a:solidFill>
          <a:srgbClr val="3D4F5B"/>
        </a:solidFill>
      </dgm:spPr>
      <dgm:t>
        <a:bodyPr/>
        <a:lstStyle/>
        <a:p>
          <a:r>
            <a:rPr lang="en-GB" sz="1100" b="0" dirty="0"/>
            <a:t>Showcase e-portfolios demonstrate skills development relevant to organisations</a:t>
          </a:r>
        </a:p>
      </dgm:t>
    </dgm:pt>
    <dgm:pt modelId="{19C46DB9-126F-4E0E-8316-0E24E46BB559}" type="parTrans" cxnId="{5E667DF9-7DF2-4441-A925-90059125E93D}">
      <dgm:prSet/>
      <dgm:spPr/>
      <dgm:t>
        <a:bodyPr/>
        <a:lstStyle/>
        <a:p>
          <a:endParaRPr lang="en-GB"/>
        </a:p>
      </dgm:t>
    </dgm:pt>
    <dgm:pt modelId="{3374DFEB-2288-4FE2-806A-B3A582DB1587}" type="sibTrans" cxnId="{5E667DF9-7DF2-4441-A925-90059125E93D}">
      <dgm:prSet/>
      <dgm:spPr/>
      <dgm:t>
        <a:bodyPr/>
        <a:lstStyle/>
        <a:p>
          <a:endParaRPr lang="en-GB"/>
        </a:p>
      </dgm:t>
    </dgm:pt>
    <dgm:pt modelId="{AEDC8467-8E8C-4F3E-9CAB-F6F47609DBDB}" type="pres">
      <dgm:prSet presAssocID="{A7B4AE97-1034-4A18-866F-1B5FB9152E80}" presName="Name0" presStyleCnt="0">
        <dgm:presLayoutVars>
          <dgm:dir/>
          <dgm:resizeHandles val="exact"/>
        </dgm:presLayoutVars>
      </dgm:prSet>
      <dgm:spPr/>
    </dgm:pt>
    <dgm:pt modelId="{685544C7-C088-4246-89BF-F87C6FAB0FAE}" type="pres">
      <dgm:prSet presAssocID="{A7B4AE97-1034-4A18-866F-1B5FB9152E80}" presName="bkgdShp" presStyleLbl="alignAccFollowNode1" presStyleIdx="0" presStyleCnt="1"/>
      <dgm:spPr/>
    </dgm:pt>
    <dgm:pt modelId="{A2D6F141-3261-4F0A-8DFF-AF571C2007C7}" type="pres">
      <dgm:prSet presAssocID="{A7B4AE97-1034-4A18-866F-1B5FB9152E80}" presName="linComp" presStyleCnt="0"/>
      <dgm:spPr/>
    </dgm:pt>
    <dgm:pt modelId="{BEE671E8-36F2-4689-A2C5-998762819504}" type="pres">
      <dgm:prSet presAssocID="{EF7B1789-4F61-42D8-8CC6-7A7F2675AC4F}" presName="compNode" presStyleCnt="0"/>
      <dgm:spPr/>
    </dgm:pt>
    <dgm:pt modelId="{6231015E-1C2C-4C0D-B2E2-87765E684A04}" type="pres">
      <dgm:prSet presAssocID="{EF7B1789-4F61-42D8-8CC6-7A7F2675AC4F}" presName="node" presStyleLbl="node1" presStyleIdx="0" presStyleCnt="3">
        <dgm:presLayoutVars>
          <dgm:bulletEnabled val="1"/>
        </dgm:presLayoutVars>
      </dgm:prSet>
      <dgm:spPr/>
    </dgm:pt>
    <dgm:pt modelId="{376889AA-EC95-41FD-9A4C-D3B11D44B5B7}" type="pres">
      <dgm:prSet presAssocID="{EF7B1789-4F61-42D8-8CC6-7A7F2675AC4F}" presName="invisiNode" presStyleLbl="node1" presStyleIdx="0" presStyleCnt="3"/>
      <dgm:spPr/>
    </dgm:pt>
    <dgm:pt modelId="{6B6F33CF-6107-4EE1-AB98-86704A454892}" type="pres">
      <dgm:prSet presAssocID="{EF7B1789-4F61-42D8-8CC6-7A7F2675AC4F}" presName="imagNode" presStyleLbl="fgImgPlace1" presStyleIdx="0" presStyleCnt="3"/>
      <dgm:spPr>
        <a:blipFill>
          <a:blip xmlns:r="http://schemas.openxmlformats.org/officeDocument/2006/relationships" r:embed="rId1"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pt>
    <dgm:pt modelId="{7DBDE65E-EA1A-423B-B00A-8365362C1D27}" type="pres">
      <dgm:prSet presAssocID="{C1538AF2-28AD-4434-9D2E-C82AE459A2B7}" presName="sibTrans" presStyleLbl="sibTrans2D1" presStyleIdx="0" presStyleCnt="0"/>
      <dgm:spPr/>
    </dgm:pt>
    <dgm:pt modelId="{745B1021-260D-498E-89C8-342B2CCDBEA3}" type="pres">
      <dgm:prSet presAssocID="{75C32E28-8464-4422-AF0B-5AB328AD2C37}" presName="compNode" presStyleCnt="0"/>
      <dgm:spPr/>
    </dgm:pt>
    <dgm:pt modelId="{CE042663-019C-4FCE-8FAF-14DE702D7F50}" type="pres">
      <dgm:prSet presAssocID="{75C32E28-8464-4422-AF0B-5AB328AD2C37}" presName="node" presStyleLbl="node1" presStyleIdx="1" presStyleCnt="3">
        <dgm:presLayoutVars>
          <dgm:bulletEnabled val="1"/>
        </dgm:presLayoutVars>
      </dgm:prSet>
      <dgm:spPr/>
    </dgm:pt>
    <dgm:pt modelId="{BECCCF8B-3E24-454D-BAA2-A04E7C2D3A6B}" type="pres">
      <dgm:prSet presAssocID="{75C32E28-8464-4422-AF0B-5AB328AD2C37}" presName="invisiNode" presStyleLbl="node1" presStyleIdx="1" presStyleCnt="3"/>
      <dgm:spPr/>
    </dgm:pt>
    <dgm:pt modelId="{960A2BAC-2D0B-47B6-8BAC-D8F9B578036A}" type="pres">
      <dgm:prSet presAssocID="{75C32E28-8464-4422-AF0B-5AB328AD2C37}" presName="imagNode" presStyleLbl="fgImgPlace1" presStyleIdx="1" presStyleCnt="3"/>
      <dgm:spPr>
        <a:blipFill>
          <a:blip xmlns:r="http://schemas.openxmlformats.org/officeDocument/2006/relationships" r:embed="rId2"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pt>
    <dgm:pt modelId="{E6EE9114-D96E-4F13-BBB3-9C7615964E22}" type="pres">
      <dgm:prSet presAssocID="{B320F3C9-F95C-4434-8C4D-894EF14D270C}" presName="sibTrans" presStyleLbl="sibTrans2D1" presStyleIdx="0" presStyleCnt="0"/>
      <dgm:spPr/>
    </dgm:pt>
    <dgm:pt modelId="{DDB8DA04-BCE2-442A-BDB4-FBE024C166DB}" type="pres">
      <dgm:prSet presAssocID="{2535EB18-90E9-4269-ADF6-9F293121118A}" presName="compNode" presStyleCnt="0"/>
      <dgm:spPr/>
    </dgm:pt>
    <dgm:pt modelId="{A32A4C55-4AB2-4966-9B63-78A66C8F359A}" type="pres">
      <dgm:prSet presAssocID="{2535EB18-90E9-4269-ADF6-9F293121118A}" presName="node" presStyleLbl="node1" presStyleIdx="2" presStyleCnt="3">
        <dgm:presLayoutVars>
          <dgm:bulletEnabled val="1"/>
        </dgm:presLayoutVars>
      </dgm:prSet>
      <dgm:spPr/>
    </dgm:pt>
    <dgm:pt modelId="{D2EE3F62-B62B-429F-ADF0-45B542EFB51D}" type="pres">
      <dgm:prSet presAssocID="{2535EB18-90E9-4269-ADF6-9F293121118A}" presName="invisiNode" presStyleLbl="node1" presStyleIdx="2" presStyleCnt="3"/>
      <dgm:spPr/>
    </dgm:pt>
    <dgm:pt modelId="{499D4D38-8A63-4FC2-B949-DB1FF57FB9C4}" type="pres">
      <dgm:prSet presAssocID="{2535EB18-90E9-4269-ADF6-9F293121118A}" presName="imagNode" presStyleLbl="fgImgPlace1" presStyleIdx="2" presStyleCnt="3"/>
      <dgm:spPr>
        <a:blipFill>
          <a:blip xmlns:r="http://schemas.openxmlformats.org/officeDocument/2006/relationships" r:embed="rId3"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pt>
  </dgm:ptLst>
  <dgm:cxnLst>
    <dgm:cxn modelId="{ED762A0C-08A5-42E4-8CBF-41767CACFE75}" type="presOf" srcId="{F4DF0364-A5F6-4540-AB96-FF8925F3B918}" destId="{CE042663-019C-4FCE-8FAF-14DE702D7F50}" srcOrd="0" destOrd="2" presId="urn:microsoft.com/office/officeart/2005/8/layout/pList2"/>
    <dgm:cxn modelId="{5F654D0E-C714-4830-A618-7567BFE2356D}" srcId="{2535EB18-90E9-4269-ADF6-9F293121118A}" destId="{6CBC53FA-86DF-4D7A-A458-98F84881D292}" srcOrd="2" destOrd="0" parTransId="{8CBB2C18-E2F7-47A9-8804-2670AD1A9F38}" sibTransId="{EDBD3F51-0180-4E35-908C-A3692381D61E}"/>
    <dgm:cxn modelId="{5C9D081A-207D-4C5C-9471-C31E5A65E049}" srcId="{2535EB18-90E9-4269-ADF6-9F293121118A}" destId="{4AB1EC15-D68E-4492-8AAF-44AE3846D648}" srcOrd="0" destOrd="0" parTransId="{7892FD16-0F45-4A0A-850A-B60E97F85786}" sibTransId="{C8F80CA9-1F2B-45EA-A8FE-53A99289D45D}"/>
    <dgm:cxn modelId="{428AE121-9587-419C-A720-CFC465884908}" srcId="{2535EB18-90E9-4269-ADF6-9F293121118A}" destId="{8EAA9A94-8417-47FA-A850-B93042C18B82}" srcOrd="4" destOrd="0" parTransId="{80F28975-B74D-4B9C-8DB1-5D605ED73177}" sibTransId="{AFFA8716-5FE8-4074-8655-BD5217016F23}"/>
    <dgm:cxn modelId="{C909112B-7138-459C-8091-516654290AA7}" type="presOf" srcId="{EF7B1789-4F61-42D8-8CC6-7A7F2675AC4F}" destId="{6231015E-1C2C-4C0D-B2E2-87765E684A04}" srcOrd="0" destOrd="0" presId="urn:microsoft.com/office/officeart/2005/8/layout/pList2"/>
    <dgm:cxn modelId="{C6A86A2E-F0E9-4AD8-A654-D921980B5C4E}" type="presOf" srcId="{A7B4AE97-1034-4A18-866F-1B5FB9152E80}" destId="{AEDC8467-8E8C-4F3E-9CAB-F6F47609DBDB}" srcOrd="0" destOrd="0" presId="urn:microsoft.com/office/officeart/2005/8/layout/pList2"/>
    <dgm:cxn modelId="{2C744730-51FB-4B85-8DCF-654F868FEDFD}" type="presOf" srcId="{75C32E28-8464-4422-AF0B-5AB328AD2C37}" destId="{CE042663-019C-4FCE-8FAF-14DE702D7F50}" srcOrd="0" destOrd="0" presId="urn:microsoft.com/office/officeart/2005/8/layout/pList2"/>
    <dgm:cxn modelId="{9EEB9B5E-AA13-4065-8BAA-0D36EB5D654E}" type="presOf" srcId="{00FEF6AF-7831-4AAD-B44E-203272012B93}" destId="{6231015E-1C2C-4C0D-B2E2-87765E684A04}" srcOrd="0" destOrd="3" presId="urn:microsoft.com/office/officeart/2005/8/layout/pList2"/>
    <dgm:cxn modelId="{21FCD660-D57C-4BF8-A679-ADEC64662131}" type="presOf" srcId="{4BECFE46-D5C7-44FC-A4BB-44F6E066A22F}" destId="{CE042663-019C-4FCE-8FAF-14DE702D7F50}" srcOrd="0" destOrd="3" presId="urn:microsoft.com/office/officeart/2005/8/layout/pList2"/>
    <dgm:cxn modelId="{1325EC41-3374-4487-B5A0-27B24863F8E8}" srcId="{2535EB18-90E9-4269-ADF6-9F293121118A}" destId="{988C156A-F3BC-46CB-A555-94126A391038}" srcOrd="5" destOrd="0" parTransId="{542BC0DA-E751-4CE8-B3DE-CD01C721E967}" sibTransId="{85E60BFA-5CF9-4B9B-AA80-0B020E77113F}"/>
    <dgm:cxn modelId="{E744AB44-BCBF-4307-9120-D042C23CDE2C}" type="presOf" srcId="{F31DB25F-0BB4-45BA-9314-0EA62DC61BF2}" destId="{A32A4C55-4AB2-4966-9B63-78A66C8F359A}" srcOrd="0" destOrd="2" presId="urn:microsoft.com/office/officeart/2005/8/layout/pList2"/>
    <dgm:cxn modelId="{EE09E965-7B3F-42E8-AC1E-C11AAD2B7E0B}" srcId="{EF7B1789-4F61-42D8-8CC6-7A7F2675AC4F}" destId="{43CE7119-F471-466C-92A1-B79D8F8EE13B}" srcOrd="0" destOrd="0" parTransId="{CB15EAAF-BCFC-4C6D-AD9E-DFC529F9C18B}" sibTransId="{54F2FCBE-5E1A-48BE-BC15-C28BC74B7493}"/>
    <dgm:cxn modelId="{53CCBD69-90D9-4477-B7D4-D9B52BD50E1C}" type="presOf" srcId="{C1538AF2-28AD-4434-9D2E-C82AE459A2B7}" destId="{7DBDE65E-EA1A-423B-B00A-8365362C1D27}" srcOrd="0" destOrd="0" presId="urn:microsoft.com/office/officeart/2005/8/layout/pList2"/>
    <dgm:cxn modelId="{4BC09E6A-BC94-4E1E-83C9-EC46A9CB0EA9}" srcId="{A7B4AE97-1034-4A18-866F-1B5FB9152E80}" destId="{2535EB18-90E9-4269-ADF6-9F293121118A}" srcOrd="2" destOrd="0" parTransId="{CBB76D9E-E335-4698-9A04-DED150F354E5}" sibTransId="{BC552CFC-C609-446B-98C3-04726E464270}"/>
    <dgm:cxn modelId="{A4EE2A4D-8285-4F09-868E-678A98E63721}" type="presOf" srcId="{B320F3C9-F95C-4434-8C4D-894EF14D270C}" destId="{E6EE9114-D96E-4F13-BBB3-9C7615964E22}" srcOrd="0" destOrd="0" presId="urn:microsoft.com/office/officeart/2005/8/layout/pList2"/>
    <dgm:cxn modelId="{809BE851-84BD-465B-A963-43A9A5B4F364}" type="presOf" srcId="{DCE86462-F6B9-45A2-8EDC-0C44142336FD}" destId="{CE042663-019C-4FCE-8FAF-14DE702D7F50}" srcOrd="0" destOrd="1" presId="urn:microsoft.com/office/officeart/2005/8/layout/pList2"/>
    <dgm:cxn modelId="{24D4F176-8002-4881-B006-9C5AC4B0A382}" type="presOf" srcId="{4AB1EC15-D68E-4492-8AAF-44AE3846D648}" destId="{A32A4C55-4AB2-4966-9B63-78A66C8F359A}" srcOrd="0" destOrd="1" presId="urn:microsoft.com/office/officeart/2005/8/layout/pList2"/>
    <dgm:cxn modelId="{1F131B78-B296-42A8-A9B3-73E88846DE4E}" type="presOf" srcId="{6CBC53FA-86DF-4D7A-A458-98F84881D292}" destId="{A32A4C55-4AB2-4966-9B63-78A66C8F359A}" srcOrd="0" destOrd="3" presId="urn:microsoft.com/office/officeart/2005/8/layout/pList2"/>
    <dgm:cxn modelId="{6947E682-0101-49E2-ABAF-70CEA8BAF9FD}" type="presOf" srcId="{AF84755A-15A7-446F-8A32-355CFFC3EA43}" destId="{6231015E-1C2C-4C0D-B2E2-87765E684A04}" srcOrd="0" destOrd="2" presId="urn:microsoft.com/office/officeart/2005/8/layout/pList2"/>
    <dgm:cxn modelId="{BBCB6592-1717-4D74-A915-2F1E3D81B2B1}" type="presOf" srcId="{43CE7119-F471-466C-92A1-B79D8F8EE13B}" destId="{6231015E-1C2C-4C0D-B2E2-87765E684A04}" srcOrd="0" destOrd="1" presId="urn:microsoft.com/office/officeart/2005/8/layout/pList2"/>
    <dgm:cxn modelId="{705739B9-6009-4593-9CDE-D70525D94DD0}" type="presOf" srcId="{988C156A-F3BC-46CB-A555-94126A391038}" destId="{A32A4C55-4AB2-4966-9B63-78A66C8F359A}" srcOrd="0" destOrd="6" presId="urn:microsoft.com/office/officeart/2005/8/layout/pList2"/>
    <dgm:cxn modelId="{A936B4B9-7FCF-4CB2-ADEE-4D197E5B2D90}" type="presOf" srcId="{8EAA9A94-8417-47FA-A850-B93042C18B82}" destId="{A32A4C55-4AB2-4966-9B63-78A66C8F359A}" srcOrd="0" destOrd="5" presId="urn:microsoft.com/office/officeart/2005/8/layout/pList2"/>
    <dgm:cxn modelId="{E0B672C9-826E-406F-8566-ADFFC17183FE}" type="presOf" srcId="{F64647D4-1F9C-4373-924D-2815EFE53CC3}" destId="{A32A4C55-4AB2-4966-9B63-78A66C8F359A}" srcOrd="0" destOrd="4" presId="urn:microsoft.com/office/officeart/2005/8/layout/pList2"/>
    <dgm:cxn modelId="{3FC154D1-A97C-4DC2-9052-7DD960725E69}" srcId="{75C32E28-8464-4422-AF0B-5AB328AD2C37}" destId="{F4DF0364-A5F6-4540-AB96-FF8925F3B918}" srcOrd="1" destOrd="0" parTransId="{16DD124A-6E30-4D7C-9A72-C0F93E472840}" sibTransId="{CE5BF151-A0B8-48EA-A7B5-1732C849B8AE}"/>
    <dgm:cxn modelId="{2A5538E2-A558-4896-965A-49F7D4B4252D}" type="presOf" srcId="{2535EB18-90E9-4269-ADF6-9F293121118A}" destId="{A32A4C55-4AB2-4966-9B63-78A66C8F359A}" srcOrd="0" destOrd="0" presId="urn:microsoft.com/office/officeart/2005/8/layout/pList2"/>
    <dgm:cxn modelId="{A1BB57EB-7875-4FC6-B9E7-44FAEB09F926}" srcId="{A7B4AE97-1034-4A18-866F-1B5FB9152E80}" destId="{EF7B1789-4F61-42D8-8CC6-7A7F2675AC4F}" srcOrd="0" destOrd="0" parTransId="{02C3A679-E4FB-4748-BA8E-6B7F119D372C}" sibTransId="{C1538AF2-28AD-4434-9D2E-C82AE459A2B7}"/>
    <dgm:cxn modelId="{8563D9EE-9BD4-47F8-A82F-D1DBFF9BF75A}" srcId="{EF7B1789-4F61-42D8-8CC6-7A7F2675AC4F}" destId="{AF84755A-15A7-446F-8A32-355CFFC3EA43}" srcOrd="1" destOrd="0" parTransId="{A177B849-527A-4738-A82A-055FD2BF1B49}" sibTransId="{58F961B2-895A-49C3-B255-75A745A8872A}"/>
    <dgm:cxn modelId="{50E6FAEE-4B27-4B43-ACFA-7DAEB83C9EC6}" srcId="{EF7B1789-4F61-42D8-8CC6-7A7F2675AC4F}" destId="{00FEF6AF-7831-4AAD-B44E-203272012B93}" srcOrd="2" destOrd="0" parTransId="{A34A213C-D3FE-429E-9EB2-A90F818083DD}" sibTransId="{DE5B7A2B-9763-4BBD-A53B-3D0E2D9CEC25}"/>
    <dgm:cxn modelId="{37094CF1-5353-401F-8DA9-AC6A7D27306D}" srcId="{2535EB18-90E9-4269-ADF6-9F293121118A}" destId="{F31DB25F-0BB4-45BA-9314-0EA62DC61BF2}" srcOrd="1" destOrd="0" parTransId="{965F146B-8E3A-4252-8F5B-ADDC910E9871}" sibTransId="{B0F0D23F-0E12-4FF0-97F3-03C2F8E46B93}"/>
    <dgm:cxn modelId="{76DDADF7-6E7F-48CA-9F0C-E60E3950DEFB}" srcId="{A7B4AE97-1034-4A18-866F-1B5FB9152E80}" destId="{75C32E28-8464-4422-AF0B-5AB328AD2C37}" srcOrd="1" destOrd="0" parTransId="{8243B192-4342-4330-8394-523DE34D9761}" sibTransId="{B320F3C9-F95C-4434-8C4D-894EF14D270C}"/>
    <dgm:cxn modelId="{5E667DF9-7DF2-4441-A925-90059125E93D}" srcId="{75C32E28-8464-4422-AF0B-5AB328AD2C37}" destId="{4BECFE46-D5C7-44FC-A4BB-44F6E066A22F}" srcOrd="2" destOrd="0" parTransId="{19C46DB9-126F-4E0E-8316-0E24E46BB559}" sibTransId="{3374DFEB-2288-4FE2-806A-B3A582DB1587}"/>
    <dgm:cxn modelId="{4A4BDDFA-C5F5-4638-84A3-C01B6D03AE65}" srcId="{75C32E28-8464-4422-AF0B-5AB328AD2C37}" destId="{DCE86462-F6B9-45A2-8EDC-0C44142336FD}" srcOrd="0" destOrd="0" parTransId="{F8225BBA-71C0-4A1F-8480-C6D3E57EB674}" sibTransId="{B015ADBD-5B9D-4C94-A6C7-4B516472DEAA}"/>
    <dgm:cxn modelId="{23D9F5FD-AE9A-4550-B6D6-9C830863510B}" srcId="{2535EB18-90E9-4269-ADF6-9F293121118A}" destId="{F64647D4-1F9C-4373-924D-2815EFE53CC3}" srcOrd="3" destOrd="0" parTransId="{9D5E7E89-9A1F-488C-91B7-B1BF6361AC00}" sibTransId="{6DBC7328-059E-45A9-A8E0-F5691CFF0A9F}"/>
    <dgm:cxn modelId="{4A8E7DBF-FDF7-4467-A72C-C3DB3704582F}" type="presParOf" srcId="{AEDC8467-8E8C-4F3E-9CAB-F6F47609DBDB}" destId="{685544C7-C088-4246-89BF-F87C6FAB0FAE}" srcOrd="0" destOrd="0" presId="urn:microsoft.com/office/officeart/2005/8/layout/pList2"/>
    <dgm:cxn modelId="{DEFB365D-8BBD-4D65-8825-FBE7808BA696}" type="presParOf" srcId="{AEDC8467-8E8C-4F3E-9CAB-F6F47609DBDB}" destId="{A2D6F141-3261-4F0A-8DFF-AF571C2007C7}" srcOrd="1" destOrd="0" presId="urn:microsoft.com/office/officeart/2005/8/layout/pList2"/>
    <dgm:cxn modelId="{469ED31A-B08D-440B-9719-2D55F541744F}" type="presParOf" srcId="{A2D6F141-3261-4F0A-8DFF-AF571C2007C7}" destId="{BEE671E8-36F2-4689-A2C5-998762819504}" srcOrd="0" destOrd="0" presId="urn:microsoft.com/office/officeart/2005/8/layout/pList2"/>
    <dgm:cxn modelId="{E8CACDCE-49D8-4DAA-83DA-7BF6CA50BE01}" type="presParOf" srcId="{BEE671E8-36F2-4689-A2C5-998762819504}" destId="{6231015E-1C2C-4C0D-B2E2-87765E684A04}" srcOrd="0" destOrd="0" presId="urn:microsoft.com/office/officeart/2005/8/layout/pList2"/>
    <dgm:cxn modelId="{81943CF1-B024-41A2-BD0F-EF1226EB2F82}" type="presParOf" srcId="{BEE671E8-36F2-4689-A2C5-998762819504}" destId="{376889AA-EC95-41FD-9A4C-D3B11D44B5B7}" srcOrd="1" destOrd="0" presId="urn:microsoft.com/office/officeart/2005/8/layout/pList2"/>
    <dgm:cxn modelId="{2FAB795D-68DC-41DF-9387-5DCD4F0F3F81}" type="presParOf" srcId="{BEE671E8-36F2-4689-A2C5-998762819504}" destId="{6B6F33CF-6107-4EE1-AB98-86704A454892}" srcOrd="2" destOrd="0" presId="urn:microsoft.com/office/officeart/2005/8/layout/pList2"/>
    <dgm:cxn modelId="{FCB42297-5DEB-4181-9258-D40B45DF52AA}" type="presParOf" srcId="{A2D6F141-3261-4F0A-8DFF-AF571C2007C7}" destId="{7DBDE65E-EA1A-423B-B00A-8365362C1D27}" srcOrd="1" destOrd="0" presId="urn:microsoft.com/office/officeart/2005/8/layout/pList2"/>
    <dgm:cxn modelId="{3B035274-6333-438A-B399-EC5B728CF823}" type="presParOf" srcId="{A2D6F141-3261-4F0A-8DFF-AF571C2007C7}" destId="{745B1021-260D-498E-89C8-342B2CCDBEA3}" srcOrd="2" destOrd="0" presId="urn:microsoft.com/office/officeart/2005/8/layout/pList2"/>
    <dgm:cxn modelId="{25AD2EFB-FA4A-4C4F-9A35-4340B026C2FB}" type="presParOf" srcId="{745B1021-260D-498E-89C8-342B2CCDBEA3}" destId="{CE042663-019C-4FCE-8FAF-14DE702D7F50}" srcOrd="0" destOrd="0" presId="urn:microsoft.com/office/officeart/2005/8/layout/pList2"/>
    <dgm:cxn modelId="{8F594886-F96E-47A1-9B99-E9EE6225782D}" type="presParOf" srcId="{745B1021-260D-498E-89C8-342B2CCDBEA3}" destId="{BECCCF8B-3E24-454D-BAA2-A04E7C2D3A6B}" srcOrd="1" destOrd="0" presId="urn:microsoft.com/office/officeart/2005/8/layout/pList2"/>
    <dgm:cxn modelId="{1BE2DDAC-3AF5-4A25-8299-282FB5726C29}" type="presParOf" srcId="{745B1021-260D-498E-89C8-342B2CCDBEA3}" destId="{960A2BAC-2D0B-47B6-8BAC-D8F9B578036A}" srcOrd="2" destOrd="0" presId="urn:microsoft.com/office/officeart/2005/8/layout/pList2"/>
    <dgm:cxn modelId="{A1735A80-84FD-4EB3-8952-EA2A1384636B}" type="presParOf" srcId="{A2D6F141-3261-4F0A-8DFF-AF571C2007C7}" destId="{E6EE9114-D96E-4F13-BBB3-9C7615964E22}" srcOrd="3" destOrd="0" presId="urn:microsoft.com/office/officeart/2005/8/layout/pList2"/>
    <dgm:cxn modelId="{4971A05D-EB2D-4997-943E-114285DE5C48}" type="presParOf" srcId="{A2D6F141-3261-4F0A-8DFF-AF571C2007C7}" destId="{DDB8DA04-BCE2-442A-BDB4-FBE024C166DB}" srcOrd="4" destOrd="0" presId="urn:microsoft.com/office/officeart/2005/8/layout/pList2"/>
    <dgm:cxn modelId="{DE6772A7-B916-4B4D-A244-FD7D5F1B5F1E}" type="presParOf" srcId="{DDB8DA04-BCE2-442A-BDB4-FBE024C166DB}" destId="{A32A4C55-4AB2-4966-9B63-78A66C8F359A}" srcOrd="0" destOrd="0" presId="urn:microsoft.com/office/officeart/2005/8/layout/pList2"/>
    <dgm:cxn modelId="{3D4BA82F-86A7-4B33-93D3-F24172206E1D}" type="presParOf" srcId="{DDB8DA04-BCE2-442A-BDB4-FBE024C166DB}" destId="{D2EE3F62-B62B-429F-ADF0-45B542EFB51D}" srcOrd="1" destOrd="0" presId="urn:microsoft.com/office/officeart/2005/8/layout/pList2"/>
    <dgm:cxn modelId="{E5F25EE3-93E4-4602-9926-0E26DC2C0B93}" type="presParOf" srcId="{DDB8DA04-BCE2-442A-BDB4-FBE024C166DB}" destId="{499D4D38-8A63-4FC2-B949-DB1FF57FB9C4}"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137D2B9-C10A-480F-AE91-41B1FC6E77D1}" type="doc">
      <dgm:prSet loTypeId="urn:microsoft.com/office/officeart/2005/8/layout/pList2" loCatId="list" qsTypeId="urn:microsoft.com/office/officeart/2005/8/quickstyle/simple1" qsCatId="simple" csTypeId="urn:microsoft.com/office/officeart/2005/8/colors/accent1_2" csCatId="accent1" phldr="1"/>
      <dgm:spPr/>
    </dgm:pt>
    <dgm:pt modelId="{03D456FB-B87B-4CA8-885B-1B90B1D2432B}">
      <dgm:prSet phldrT="[Text]"/>
      <dgm:spPr>
        <a:solidFill>
          <a:srgbClr val="3D4F5B"/>
        </a:solidFill>
      </dgm:spPr>
      <dgm:t>
        <a:bodyPr/>
        <a:lstStyle/>
        <a:p>
          <a:r>
            <a:rPr lang="en-US" dirty="0"/>
            <a:t>Coding</a:t>
          </a:r>
          <a:endParaRPr lang="en-GB" dirty="0"/>
        </a:p>
      </dgm:t>
    </dgm:pt>
    <dgm:pt modelId="{45516DF3-731B-4736-82B7-CB92BD1694D2}" type="parTrans" cxnId="{B9E55C66-11B8-4170-98C1-9807D3110FE2}">
      <dgm:prSet/>
      <dgm:spPr/>
      <dgm:t>
        <a:bodyPr/>
        <a:lstStyle/>
        <a:p>
          <a:endParaRPr lang="en-GB"/>
        </a:p>
      </dgm:t>
    </dgm:pt>
    <dgm:pt modelId="{4614CEB0-CDDA-4C09-ADF6-2517EDCA11CD}" type="sibTrans" cxnId="{B9E55C66-11B8-4170-98C1-9807D3110FE2}">
      <dgm:prSet/>
      <dgm:spPr/>
      <dgm:t>
        <a:bodyPr/>
        <a:lstStyle/>
        <a:p>
          <a:endParaRPr lang="en-GB"/>
        </a:p>
      </dgm:t>
    </dgm:pt>
    <dgm:pt modelId="{806D62DF-FB17-4145-9C2D-6DA1F44C493E}">
      <dgm:prSet phldrT="[Text]"/>
      <dgm:spPr>
        <a:solidFill>
          <a:srgbClr val="3D4F5B"/>
        </a:solidFill>
      </dgm:spPr>
      <dgm:t>
        <a:bodyPr/>
        <a:lstStyle/>
        <a:p>
          <a:r>
            <a:rPr lang="en-US" dirty="0"/>
            <a:t>Digital Marketing</a:t>
          </a:r>
          <a:endParaRPr lang="en-GB" dirty="0"/>
        </a:p>
      </dgm:t>
    </dgm:pt>
    <dgm:pt modelId="{9AD182BE-361D-47D7-BB39-5E5B9F66AC6D}" type="parTrans" cxnId="{4F745F7F-F123-440D-BBA9-71DC0338A630}">
      <dgm:prSet/>
      <dgm:spPr/>
      <dgm:t>
        <a:bodyPr/>
        <a:lstStyle/>
        <a:p>
          <a:endParaRPr lang="en-GB"/>
        </a:p>
      </dgm:t>
    </dgm:pt>
    <dgm:pt modelId="{78CF1B9F-1129-46AF-8E6E-7601F762C309}" type="sibTrans" cxnId="{4F745F7F-F123-440D-BBA9-71DC0338A630}">
      <dgm:prSet/>
      <dgm:spPr/>
      <dgm:t>
        <a:bodyPr/>
        <a:lstStyle/>
        <a:p>
          <a:endParaRPr lang="en-GB"/>
        </a:p>
      </dgm:t>
    </dgm:pt>
    <dgm:pt modelId="{8AB37B25-428C-42DE-B6BB-AF11912A0DB2}">
      <dgm:prSet phldrT="[Text]"/>
      <dgm:spPr>
        <a:solidFill>
          <a:srgbClr val="3D4F5B"/>
        </a:solidFill>
      </dgm:spPr>
      <dgm:t>
        <a:bodyPr/>
        <a:lstStyle/>
        <a:p>
          <a:r>
            <a:rPr lang="en-US" dirty="0"/>
            <a:t>Cyber</a:t>
          </a:r>
          <a:endParaRPr lang="en-GB" dirty="0"/>
        </a:p>
      </dgm:t>
    </dgm:pt>
    <dgm:pt modelId="{00B92C39-ECED-4CE7-BA5F-058F925D29AE}" type="parTrans" cxnId="{81F37A08-EC1F-4E3D-9477-D8F651BC2FE3}">
      <dgm:prSet/>
      <dgm:spPr/>
      <dgm:t>
        <a:bodyPr/>
        <a:lstStyle/>
        <a:p>
          <a:endParaRPr lang="en-GB"/>
        </a:p>
      </dgm:t>
    </dgm:pt>
    <dgm:pt modelId="{D973B60A-B3BA-44E6-9CA0-4F131C17C03C}" type="sibTrans" cxnId="{81F37A08-EC1F-4E3D-9477-D8F651BC2FE3}">
      <dgm:prSet/>
      <dgm:spPr/>
      <dgm:t>
        <a:bodyPr/>
        <a:lstStyle/>
        <a:p>
          <a:endParaRPr lang="en-GB"/>
        </a:p>
      </dgm:t>
    </dgm:pt>
    <dgm:pt modelId="{D9592C4D-5E26-41C3-8B12-FC304C2EA98D}">
      <dgm:prSet phldrT="[Text]"/>
      <dgm:spPr>
        <a:solidFill>
          <a:srgbClr val="3D4F5B"/>
        </a:solidFill>
      </dgm:spPr>
      <dgm:t>
        <a:bodyPr/>
        <a:lstStyle/>
        <a:p>
          <a:r>
            <a:rPr lang="en-US" dirty="0"/>
            <a:t>Data</a:t>
          </a:r>
          <a:endParaRPr lang="en-GB" dirty="0"/>
        </a:p>
      </dgm:t>
    </dgm:pt>
    <dgm:pt modelId="{B1D221D5-10E4-4829-ABC0-4ABFC4A7C341}" type="parTrans" cxnId="{77C9621A-CBF1-42DF-8835-26AC07D5032D}">
      <dgm:prSet/>
      <dgm:spPr/>
      <dgm:t>
        <a:bodyPr/>
        <a:lstStyle/>
        <a:p>
          <a:endParaRPr lang="en-GB"/>
        </a:p>
      </dgm:t>
    </dgm:pt>
    <dgm:pt modelId="{9E5B38D1-55B6-4362-99EA-0738EDEABB0B}" type="sibTrans" cxnId="{77C9621A-CBF1-42DF-8835-26AC07D5032D}">
      <dgm:prSet/>
      <dgm:spPr/>
      <dgm:t>
        <a:bodyPr/>
        <a:lstStyle/>
        <a:p>
          <a:endParaRPr lang="en-GB"/>
        </a:p>
      </dgm:t>
    </dgm:pt>
    <dgm:pt modelId="{5984F73F-69C3-47AE-9E64-A9289985C3DC}">
      <dgm:prSet phldrT="[Text]"/>
      <dgm:spPr>
        <a:solidFill>
          <a:srgbClr val="3D4F5B"/>
        </a:solidFill>
      </dgm:spPr>
      <dgm:t>
        <a:bodyPr/>
        <a:lstStyle/>
        <a:p>
          <a:r>
            <a:rPr lang="en-US" dirty="0"/>
            <a:t>Tech and Networking</a:t>
          </a:r>
          <a:endParaRPr lang="en-GB" dirty="0"/>
        </a:p>
      </dgm:t>
    </dgm:pt>
    <dgm:pt modelId="{1DAB627B-EC31-467C-8AE6-9841FA325085}" type="parTrans" cxnId="{CAFDDB2E-B43B-4559-B1DE-421E59BFA13D}">
      <dgm:prSet/>
      <dgm:spPr/>
      <dgm:t>
        <a:bodyPr/>
        <a:lstStyle/>
        <a:p>
          <a:endParaRPr lang="en-GB"/>
        </a:p>
      </dgm:t>
    </dgm:pt>
    <dgm:pt modelId="{49073C91-C07D-407C-B774-3BDF47B5EB62}" type="sibTrans" cxnId="{CAFDDB2E-B43B-4559-B1DE-421E59BFA13D}">
      <dgm:prSet/>
      <dgm:spPr/>
      <dgm:t>
        <a:bodyPr/>
        <a:lstStyle/>
        <a:p>
          <a:endParaRPr lang="en-GB"/>
        </a:p>
      </dgm:t>
    </dgm:pt>
    <dgm:pt modelId="{3A3BEE25-F32D-4F30-9041-CDD1ED946AD3}">
      <dgm:prSet phldrT="[Text]"/>
      <dgm:spPr>
        <a:solidFill>
          <a:srgbClr val="3D4F5B"/>
        </a:solidFill>
      </dgm:spPr>
      <dgm:t>
        <a:bodyPr/>
        <a:lstStyle/>
        <a:p>
          <a:r>
            <a:rPr lang="en-US" dirty="0"/>
            <a:t>Digital Support</a:t>
          </a:r>
          <a:endParaRPr lang="en-GB" dirty="0"/>
        </a:p>
      </dgm:t>
    </dgm:pt>
    <dgm:pt modelId="{670523F7-1DF2-4A17-B386-A3B7AD02E677}" type="parTrans" cxnId="{EA6B1A8D-A9E4-4372-9243-42785443B064}">
      <dgm:prSet/>
      <dgm:spPr/>
      <dgm:t>
        <a:bodyPr/>
        <a:lstStyle/>
        <a:p>
          <a:endParaRPr lang="en-GB"/>
        </a:p>
      </dgm:t>
    </dgm:pt>
    <dgm:pt modelId="{B5F4E912-FDBB-450D-8A5E-7CD4397F1901}" type="sibTrans" cxnId="{EA6B1A8D-A9E4-4372-9243-42785443B064}">
      <dgm:prSet/>
      <dgm:spPr/>
      <dgm:t>
        <a:bodyPr/>
        <a:lstStyle/>
        <a:p>
          <a:endParaRPr lang="en-GB"/>
        </a:p>
      </dgm:t>
    </dgm:pt>
    <dgm:pt modelId="{0F99FFD3-6FE7-4E17-BF6C-33BC4F6E70A5}">
      <dgm:prSet phldrT="[Text]"/>
      <dgm:spPr>
        <a:solidFill>
          <a:srgbClr val="3D4F5B"/>
        </a:solidFill>
      </dgm:spPr>
      <dgm:t>
        <a:bodyPr/>
        <a:lstStyle/>
        <a:p>
          <a:r>
            <a:rPr lang="en-US" dirty="0"/>
            <a:t>Using a variety of coding languages and methodologies to develop software, apps, websites, link databases etc. </a:t>
          </a:r>
          <a:endParaRPr lang="en-GB" dirty="0"/>
        </a:p>
      </dgm:t>
    </dgm:pt>
    <dgm:pt modelId="{97D8F7D4-05B7-4E9A-A1A8-BB5ED3D6DB35}" type="parTrans" cxnId="{60F5BBE3-2DD6-4BAC-88EB-AC24AE817D13}">
      <dgm:prSet/>
      <dgm:spPr/>
      <dgm:t>
        <a:bodyPr/>
        <a:lstStyle/>
        <a:p>
          <a:endParaRPr lang="en-GB"/>
        </a:p>
      </dgm:t>
    </dgm:pt>
    <dgm:pt modelId="{D461414E-CA36-4FBB-BBE8-A947B024A082}" type="sibTrans" cxnId="{60F5BBE3-2DD6-4BAC-88EB-AC24AE817D13}">
      <dgm:prSet/>
      <dgm:spPr/>
      <dgm:t>
        <a:bodyPr/>
        <a:lstStyle/>
        <a:p>
          <a:endParaRPr lang="en-GB"/>
        </a:p>
      </dgm:t>
    </dgm:pt>
    <dgm:pt modelId="{56B0BC64-12D8-49E6-A1F0-4CED573BFFF3}">
      <dgm:prSet phldrT="[Text]"/>
      <dgm:spPr>
        <a:solidFill>
          <a:srgbClr val="3D4F5B"/>
        </a:solidFill>
      </dgm:spPr>
      <dgm:t>
        <a:bodyPr/>
        <a:lstStyle/>
        <a:p>
          <a:r>
            <a:rPr lang="en-US" dirty="0"/>
            <a:t>Engaging Customers online via Social Media, websites, company listings, ads and marketing campaigns</a:t>
          </a:r>
          <a:endParaRPr lang="en-GB" dirty="0"/>
        </a:p>
      </dgm:t>
    </dgm:pt>
    <dgm:pt modelId="{2DD1A00D-232A-47D8-ABDE-28F2C4A17CFF}" type="parTrans" cxnId="{3D00AE71-D826-4473-8382-A0D1D049805F}">
      <dgm:prSet/>
      <dgm:spPr/>
      <dgm:t>
        <a:bodyPr/>
        <a:lstStyle/>
        <a:p>
          <a:endParaRPr lang="en-GB"/>
        </a:p>
      </dgm:t>
    </dgm:pt>
    <dgm:pt modelId="{28E8AA56-26F0-4A75-B923-5D1723A95687}" type="sibTrans" cxnId="{3D00AE71-D826-4473-8382-A0D1D049805F}">
      <dgm:prSet/>
      <dgm:spPr/>
      <dgm:t>
        <a:bodyPr/>
        <a:lstStyle/>
        <a:p>
          <a:endParaRPr lang="en-GB"/>
        </a:p>
      </dgm:t>
    </dgm:pt>
    <dgm:pt modelId="{0AB6BAE2-59B3-4208-A27C-E96940B19D4B}">
      <dgm:prSet phldrT="[Text]"/>
      <dgm:spPr>
        <a:solidFill>
          <a:srgbClr val="3D4F5B"/>
        </a:solidFill>
      </dgm:spPr>
      <dgm:t>
        <a:bodyPr/>
        <a:lstStyle/>
        <a:p>
          <a:r>
            <a:rPr lang="en-US" dirty="0"/>
            <a:t>Keeping an </a:t>
          </a:r>
          <a:r>
            <a:rPr lang="en-US" dirty="0" err="1"/>
            <a:t>organisation</a:t>
          </a:r>
          <a:r>
            <a:rPr lang="en-US" dirty="0"/>
            <a:t> safe from the variety of threats that can compromise systems and data digitally</a:t>
          </a:r>
          <a:endParaRPr lang="en-GB" dirty="0"/>
        </a:p>
      </dgm:t>
    </dgm:pt>
    <dgm:pt modelId="{D39982C0-E86B-481C-90DD-EB1E9602B969}" type="parTrans" cxnId="{76B212AB-9061-47B1-8187-171B80158BBA}">
      <dgm:prSet/>
      <dgm:spPr/>
      <dgm:t>
        <a:bodyPr/>
        <a:lstStyle/>
        <a:p>
          <a:endParaRPr lang="en-GB"/>
        </a:p>
      </dgm:t>
    </dgm:pt>
    <dgm:pt modelId="{6A231DEA-0630-457C-B449-F7305B4C37E4}" type="sibTrans" cxnId="{76B212AB-9061-47B1-8187-171B80158BBA}">
      <dgm:prSet/>
      <dgm:spPr/>
      <dgm:t>
        <a:bodyPr/>
        <a:lstStyle/>
        <a:p>
          <a:endParaRPr lang="en-GB"/>
        </a:p>
      </dgm:t>
    </dgm:pt>
    <dgm:pt modelId="{53C697D7-B07E-4814-9D48-E365CF7D1F4E}">
      <dgm:prSet phldrT="[Text]"/>
      <dgm:spPr>
        <a:solidFill>
          <a:srgbClr val="3D4F5B"/>
        </a:solidFill>
      </dgm:spPr>
      <dgm:t>
        <a:bodyPr/>
        <a:lstStyle/>
        <a:p>
          <a:r>
            <a:rPr lang="en-US" dirty="0"/>
            <a:t>Maintaining the tech infrastructure e.g. devices and servers and providing helpdesk support to customers</a:t>
          </a:r>
          <a:endParaRPr lang="en-GB" dirty="0"/>
        </a:p>
      </dgm:t>
    </dgm:pt>
    <dgm:pt modelId="{D09C9A2F-9678-46F6-A504-1D13F16B7444}" type="parTrans" cxnId="{3D0FD353-9827-4A5F-AC4B-EBC291081852}">
      <dgm:prSet/>
      <dgm:spPr/>
      <dgm:t>
        <a:bodyPr/>
        <a:lstStyle/>
        <a:p>
          <a:endParaRPr lang="en-GB"/>
        </a:p>
      </dgm:t>
    </dgm:pt>
    <dgm:pt modelId="{E20A7FC3-0BF0-4A08-B819-777D478D52AD}" type="sibTrans" cxnId="{3D0FD353-9827-4A5F-AC4B-EBC291081852}">
      <dgm:prSet/>
      <dgm:spPr/>
      <dgm:t>
        <a:bodyPr/>
        <a:lstStyle/>
        <a:p>
          <a:endParaRPr lang="en-GB"/>
        </a:p>
      </dgm:t>
    </dgm:pt>
    <dgm:pt modelId="{AEB90A2B-7509-42D9-AEBC-2E4E6B0EA32F}">
      <dgm:prSet phldrT="[Text]"/>
      <dgm:spPr>
        <a:solidFill>
          <a:srgbClr val="3D4F5B"/>
        </a:solidFill>
      </dgm:spPr>
      <dgm:t>
        <a:bodyPr/>
        <a:lstStyle/>
        <a:p>
          <a:r>
            <a:rPr lang="en-US" dirty="0"/>
            <a:t>Supporting internal and external customers use productivity tools e.g. CRMs or MS Teams</a:t>
          </a:r>
          <a:endParaRPr lang="en-GB" dirty="0"/>
        </a:p>
      </dgm:t>
    </dgm:pt>
    <dgm:pt modelId="{873946D0-AA35-4E9B-A082-C895153E59AB}" type="parTrans" cxnId="{CA3DBE2A-6843-4C6F-83D5-8263E656574D}">
      <dgm:prSet/>
      <dgm:spPr/>
      <dgm:t>
        <a:bodyPr/>
        <a:lstStyle/>
        <a:p>
          <a:endParaRPr lang="en-GB"/>
        </a:p>
      </dgm:t>
    </dgm:pt>
    <dgm:pt modelId="{E7F3EB60-A561-40F2-A332-13DCB1936FCF}" type="sibTrans" cxnId="{CA3DBE2A-6843-4C6F-83D5-8263E656574D}">
      <dgm:prSet/>
      <dgm:spPr/>
      <dgm:t>
        <a:bodyPr/>
        <a:lstStyle/>
        <a:p>
          <a:endParaRPr lang="en-GB"/>
        </a:p>
      </dgm:t>
    </dgm:pt>
    <dgm:pt modelId="{55321AAF-A1D9-4BBB-9D00-CC5E6D7AF745}">
      <dgm:prSet phldrT="[Text]"/>
      <dgm:spPr>
        <a:solidFill>
          <a:srgbClr val="3D4F5B"/>
        </a:solidFill>
      </dgm:spPr>
      <dgm:t>
        <a:bodyPr/>
        <a:lstStyle/>
        <a:p>
          <a:r>
            <a:rPr lang="en-US" dirty="0"/>
            <a:t>Effectively collating, cleansing and processing data to provide insights and inform better </a:t>
          </a:r>
          <a:r>
            <a:rPr lang="en-US" dirty="0" err="1"/>
            <a:t>organisational</a:t>
          </a:r>
          <a:r>
            <a:rPr lang="en-US" dirty="0"/>
            <a:t> decisions</a:t>
          </a:r>
          <a:endParaRPr lang="en-GB" dirty="0"/>
        </a:p>
      </dgm:t>
    </dgm:pt>
    <dgm:pt modelId="{67D852DF-8557-4F59-B8BB-37DB342A8075}" type="parTrans" cxnId="{74C175C4-02F2-4F3E-AE67-2B368BA99503}">
      <dgm:prSet/>
      <dgm:spPr/>
      <dgm:t>
        <a:bodyPr/>
        <a:lstStyle/>
        <a:p>
          <a:endParaRPr lang="en-GB"/>
        </a:p>
      </dgm:t>
    </dgm:pt>
    <dgm:pt modelId="{0C95EFC4-F63F-4646-A4B6-E5DB127B5620}" type="sibTrans" cxnId="{74C175C4-02F2-4F3E-AE67-2B368BA99503}">
      <dgm:prSet/>
      <dgm:spPr/>
      <dgm:t>
        <a:bodyPr/>
        <a:lstStyle/>
        <a:p>
          <a:endParaRPr lang="en-GB"/>
        </a:p>
      </dgm:t>
    </dgm:pt>
    <dgm:pt modelId="{93E2D718-F9CD-4AB7-B645-0D89B364024B}" type="pres">
      <dgm:prSet presAssocID="{B137D2B9-C10A-480F-AE91-41B1FC6E77D1}" presName="Name0" presStyleCnt="0">
        <dgm:presLayoutVars>
          <dgm:dir/>
          <dgm:resizeHandles val="exact"/>
        </dgm:presLayoutVars>
      </dgm:prSet>
      <dgm:spPr/>
    </dgm:pt>
    <dgm:pt modelId="{802554DC-2B89-41D2-9693-588E08152248}" type="pres">
      <dgm:prSet presAssocID="{B137D2B9-C10A-480F-AE91-41B1FC6E77D1}" presName="bkgdShp" presStyleLbl="alignAccFollowNode1" presStyleIdx="0" presStyleCnt="1"/>
      <dgm:spPr>
        <a:solidFill>
          <a:srgbClr val="CDD7DD">
            <a:alpha val="89804"/>
          </a:srgbClr>
        </a:solidFill>
      </dgm:spPr>
    </dgm:pt>
    <dgm:pt modelId="{A2319EE2-A3CA-46B6-BD37-6F61F7F09A41}" type="pres">
      <dgm:prSet presAssocID="{B137D2B9-C10A-480F-AE91-41B1FC6E77D1}" presName="linComp" presStyleCnt="0"/>
      <dgm:spPr/>
    </dgm:pt>
    <dgm:pt modelId="{A07E828C-5401-49DB-8313-5A28FE8F255B}" type="pres">
      <dgm:prSet presAssocID="{03D456FB-B87B-4CA8-885B-1B90B1D2432B}" presName="compNode" presStyleCnt="0"/>
      <dgm:spPr/>
    </dgm:pt>
    <dgm:pt modelId="{C61DA43F-B745-485A-8818-3ADBB3614AE4}" type="pres">
      <dgm:prSet presAssocID="{03D456FB-B87B-4CA8-885B-1B90B1D2432B}" presName="node" presStyleLbl="node1" presStyleIdx="0" presStyleCnt="6">
        <dgm:presLayoutVars>
          <dgm:bulletEnabled val="1"/>
        </dgm:presLayoutVars>
      </dgm:prSet>
      <dgm:spPr/>
    </dgm:pt>
    <dgm:pt modelId="{FF257C23-87CD-407F-8FF7-7D17097ED4D3}" type="pres">
      <dgm:prSet presAssocID="{03D456FB-B87B-4CA8-885B-1B90B1D2432B}" presName="invisiNode" presStyleLbl="node1" presStyleIdx="0" presStyleCnt="6"/>
      <dgm:spPr/>
    </dgm:pt>
    <dgm:pt modelId="{F4F04D58-7E49-4BD5-8EA9-F81E39C12E15}" type="pres">
      <dgm:prSet presAssocID="{03D456FB-B87B-4CA8-885B-1B90B1D2432B}" presName="imagNode" presStyleLbl="fgImgPlace1" presStyleIdx="0" presStyleCnt="6"/>
      <dgm:spPr>
        <a:blipFill dpi="0" rotWithShape="1">
          <a:blip xmlns:r="http://schemas.openxmlformats.org/officeDocument/2006/relationships" r:embed="rId1" cstate="print">
            <a:extLst>
              <a:ext uri="{28A0092B-C50C-407E-A947-70E740481C1C}">
                <a14:useLocalDpi xmlns:a14="http://schemas.microsoft.com/office/drawing/2010/main"/>
              </a:ext>
            </a:extLst>
          </a:blip>
          <a:srcRect/>
          <a:tile tx="-298450" ty="0" sx="100000" sy="100000" flip="none" algn="tl"/>
        </a:blipFill>
      </dgm:spPr>
    </dgm:pt>
    <dgm:pt modelId="{3D2B6420-C79D-42DD-B1DC-1B9FBF572B61}" type="pres">
      <dgm:prSet presAssocID="{4614CEB0-CDDA-4C09-ADF6-2517EDCA11CD}" presName="sibTrans" presStyleLbl="sibTrans2D1" presStyleIdx="0" presStyleCnt="0"/>
      <dgm:spPr/>
    </dgm:pt>
    <dgm:pt modelId="{2C949617-B1A5-49D4-A26E-80C10B7EF55F}" type="pres">
      <dgm:prSet presAssocID="{806D62DF-FB17-4145-9C2D-6DA1F44C493E}" presName="compNode" presStyleCnt="0"/>
      <dgm:spPr/>
    </dgm:pt>
    <dgm:pt modelId="{3DB9665D-CCBD-4552-A06A-B41E7075A1C9}" type="pres">
      <dgm:prSet presAssocID="{806D62DF-FB17-4145-9C2D-6DA1F44C493E}" presName="node" presStyleLbl="node1" presStyleIdx="1" presStyleCnt="6">
        <dgm:presLayoutVars>
          <dgm:bulletEnabled val="1"/>
        </dgm:presLayoutVars>
      </dgm:prSet>
      <dgm:spPr/>
    </dgm:pt>
    <dgm:pt modelId="{7F384936-E635-4351-9233-8D19E9E749B7}" type="pres">
      <dgm:prSet presAssocID="{806D62DF-FB17-4145-9C2D-6DA1F44C493E}" presName="invisiNode" presStyleLbl="node1" presStyleIdx="1" presStyleCnt="6"/>
      <dgm:spPr/>
    </dgm:pt>
    <dgm:pt modelId="{2FD057F4-DAE4-4BF1-B7AB-9BAB3464A966}" type="pres">
      <dgm:prSet presAssocID="{806D62DF-FB17-4145-9C2D-6DA1F44C493E}" presName="imagNode" presStyleLbl="fgImgPlace1" presStyleIdx="1" presStyleCnt="6"/>
      <dgm:spPr>
        <a:blipFill dpi="0" rotWithShape="1">
          <a:blip xmlns:r="http://schemas.openxmlformats.org/officeDocument/2006/relationships" r:embed="rId2" cstate="print">
            <a:extLst>
              <a:ext uri="{28A0092B-C50C-407E-A947-70E740481C1C}">
                <a14:useLocalDpi xmlns:a14="http://schemas.microsoft.com/office/drawing/2010/main"/>
              </a:ext>
            </a:extLst>
          </a:blip>
          <a:srcRect/>
          <a:tile tx="-552450" ty="-215900" sx="100000" sy="100000" flip="none" algn="tl"/>
        </a:blipFill>
      </dgm:spPr>
    </dgm:pt>
    <dgm:pt modelId="{AAF93EB6-F028-493F-990B-28B35EF178BD}" type="pres">
      <dgm:prSet presAssocID="{78CF1B9F-1129-46AF-8E6E-7601F762C309}" presName="sibTrans" presStyleLbl="sibTrans2D1" presStyleIdx="0" presStyleCnt="0"/>
      <dgm:spPr/>
    </dgm:pt>
    <dgm:pt modelId="{C0D39BEB-B3BA-4B16-98E5-9F8E1E92FA57}" type="pres">
      <dgm:prSet presAssocID="{8AB37B25-428C-42DE-B6BB-AF11912A0DB2}" presName="compNode" presStyleCnt="0"/>
      <dgm:spPr/>
    </dgm:pt>
    <dgm:pt modelId="{D3EBB698-0F07-4A55-AB07-9514326FAD60}" type="pres">
      <dgm:prSet presAssocID="{8AB37B25-428C-42DE-B6BB-AF11912A0DB2}" presName="node" presStyleLbl="node1" presStyleIdx="2" presStyleCnt="6">
        <dgm:presLayoutVars>
          <dgm:bulletEnabled val="1"/>
        </dgm:presLayoutVars>
      </dgm:prSet>
      <dgm:spPr/>
    </dgm:pt>
    <dgm:pt modelId="{894E252A-BFBB-4041-83C6-EF61FEE01BEA}" type="pres">
      <dgm:prSet presAssocID="{8AB37B25-428C-42DE-B6BB-AF11912A0DB2}" presName="invisiNode" presStyleLbl="node1" presStyleIdx="2" presStyleCnt="6"/>
      <dgm:spPr/>
    </dgm:pt>
    <dgm:pt modelId="{4974F1A8-D11F-4869-BCE2-BB2DCFA04704}" type="pres">
      <dgm:prSet presAssocID="{8AB37B25-428C-42DE-B6BB-AF11912A0DB2}" presName="imagNode" presStyleLbl="fgImgPlace1" presStyleIdx="2" presStyleCnt="6"/>
      <dgm:spPr>
        <a:blipFill dpi="0" rotWithShape="1">
          <a:blip xmlns:r="http://schemas.openxmlformats.org/officeDocument/2006/relationships" r:embed="rId3" cstate="print">
            <a:extLst>
              <a:ext uri="{28A0092B-C50C-407E-A947-70E740481C1C}">
                <a14:useLocalDpi xmlns:a14="http://schemas.microsoft.com/office/drawing/2010/main"/>
              </a:ext>
            </a:extLst>
          </a:blip>
          <a:srcRect/>
          <a:tile tx="-349250" ty="127000" sx="100000" sy="100000" flip="none" algn="tl"/>
        </a:blipFill>
      </dgm:spPr>
    </dgm:pt>
    <dgm:pt modelId="{0250BBA4-0771-466B-9ECF-BB64264B7DE1}" type="pres">
      <dgm:prSet presAssocID="{D973B60A-B3BA-44E6-9CA0-4F131C17C03C}" presName="sibTrans" presStyleLbl="sibTrans2D1" presStyleIdx="0" presStyleCnt="0"/>
      <dgm:spPr/>
    </dgm:pt>
    <dgm:pt modelId="{69AF8E81-BFE9-4F37-AAAF-6C266192FA87}" type="pres">
      <dgm:prSet presAssocID="{5984F73F-69C3-47AE-9E64-A9289985C3DC}" presName="compNode" presStyleCnt="0"/>
      <dgm:spPr/>
    </dgm:pt>
    <dgm:pt modelId="{B3C358F4-142D-451D-83CA-4A868003B80D}" type="pres">
      <dgm:prSet presAssocID="{5984F73F-69C3-47AE-9E64-A9289985C3DC}" presName="node" presStyleLbl="node1" presStyleIdx="3" presStyleCnt="6">
        <dgm:presLayoutVars>
          <dgm:bulletEnabled val="1"/>
        </dgm:presLayoutVars>
      </dgm:prSet>
      <dgm:spPr/>
    </dgm:pt>
    <dgm:pt modelId="{FC1DF77C-EFE3-4639-9637-B048F45E311D}" type="pres">
      <dgm:prSet presAssocID="{5984F73F-69C3-47AE-9E64-A9289985C3DC}" presName="invisiNode" presStyleLbl="node1" presStyleIdx="3" presStyleCnt="6"/>
      <dgm:spPr/>
    </dgm:pt>
    <dgm:pt modelId="{C61E9F1F-41A7-4E59-8CE5-52F37FAF8CD9}" type="pres">
      <dgm:prSet presAssocID="{5984F73F-69C3-47AE-9E64-A9289985C3DC}"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93A1036B-1029-45E6-BAF4-A1E9CFF47E61}" type="pres">
      <dgm:prSet presAssocID="{49073C91-C07D-407C-B774-3BDF47B5EB62}" presName="sibTrans" presStyleLbl="sibTrans2D1" presStyleIdx="0" presStyleCnt="0"/>
      <dgm:spPr/>
    </dgm:pt>
    <dgm:pt modelId="{FBBD8026-D111-40FF-9A71-C744DD689F30}" type="pres">
      <dgm:prSet presAssocID="{3A3BEE25-F32D-4F30-9041-CDD1ED946AD3}" presName="compNode" presStyleCnt="0"/>
      <dgm:spPr/>
    </dgm:pt>
    <dgm:pt modelId="{27E20520-359E-4721-9027-A53FFC6D9B26}" type="pres">
      <dgm:prSet presAssocID="{3A3BEE25-F32D-4F30-9041-CDD1ED946AD3}" presName="node" presStyleLbl="node1" presStyleIdx="4" presStyleCnt="6">
        <dgm:presLayoutVars>
          <dgm:bulletEnabled val="1"/>
        </dgm:presLayoutVars>
      </dgm:prSet>
      <dgm:spPr/>
    </dgm:pt>
    <dgm:pt modelId="{B92520BA-192A-4204-BAA3-D3BD5E9A7235}" type="pres">
      <dgm:prSet presAssocID="{3A3BEE25-F32D-4F30-9041-CDD1ED946AD3}" presName="invisiNode" presStyleLbl="node1" presStyleIdx="4" presStyleCnt="6"/>
      <dgm:spPr/>
    </dgm:pt>
    <dgm:pt modelId="{0DA4E226-E17E-4331-995B-74863C21516A}" type="pres">
      <dgm:prSet presAssocID="{3A3BEE25-F32D-4F30-9041-CDD1ED946AD3}"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BE6A3199-D25B-4427-95AF-0ACB6021C9C3}" type="pres">
      <dgm:prSet presAssocID="{B5F4E912-FDBB-450D-8A5E-7CD4397F1901}" presName="sibTrans" presStyleLbl="sibTrans2D1" presStyleIdx="0" presStyleCnt="0"/>
      <dgm:spPr/>
    </dgm:pt>
    <dgm:pt modelId="{20292515-3668-49E8-8A87-B30185DF9285}" type="pres">
      <dgm:prSet presAssocID="{D9592C4D-5E26-41C3-8B12-FC304C2EA98D}" presName="compNode" presStyleCnt="0"/>
      <dgm:spPr/>
    </dgm:pt>
    <dgm:pt modelId="{C595D6AF-4898-44F7-9F6E-2A014ABE1AB0}" type="pres">
      <dgm:prSet presAssocID="{D9592C4D-5E26-41C3-8B12-FC304C2EA98D}" presName="node" presStyleLbl="node1" presStyleIdx="5" presStyleCnt="6">
        <dgm:presLayoutVars>
          <dgm:bulletEnabled val="1"/>
        </dgm:presLayoutVars>
      </dgm:prSet>
      <dgm:spPr/>
    </dgm:pt>
    <dgm:pt modelId="{26834786-89BA-417D-8802-2748BD00835E}" type="pres">
      <dgm:prSet presAssocID="{D9592C4D-5E26-41C3-8B12-FC304C2EA98D}" presName="invisiNode" presStyleLbl="node1" presStyleIdx="5" presStyleCnt="6"/>
      <dgm:spPr/>
    </dgm:pt>
    <dgm:pt modelId="{F87B1565-4ADF-4661-B05F-192060782D90}" type="pres">
      <dgm:prSet presAssocID="{D9592C4D-5E26-41C3-8B12-FC304C2EA98D}"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69323C01-C408-4116-9B09-2B6D88481824}" type="presOf" srcId="{56B0BC64-12D8-49E6-A1F0-4CED573BFFF3}" destId="{3DB9665D-CCBD-4552-A06A-B41E7075A1C9}" srcOrd="0" destOrd="1" presId="urn:microsoft.com/office/officeart/2005/8/layout/pList2"/>
    <dgm:cxn modelId="{81F37A08-EC1F-4E3D-9477-D8F651BC2FE3}" srcId="{B137D2B9-C10A-480F-AE91-41B1FC6E77D1}" destId="{8AB37B25-428C-42DE-B6BB-AF11912A0DB2}" srcOrd="2" destOrd="0" parTransId="{00B92C39-ECED-4CE7-BA5F-058F925D29AE}" sibTransId="{D973B60A-B3BA-44E6-9CA0-4F131C17C03C}"/>
    <dgm:cxn modelId="{77C9621A-CBF1-42DF-8835-26AC07D5032D}" srcId="{B137D2B9-C10A-480F-AE91-41B1FC6E77D1}" destId="{D9592C4D-5E26-41C3-8B12-FC304C2EA98D}" srcOrd="5" destOrd="0" parTransId="{B1D221D5-10E4-4829-ABC0-4ABFC4A7C341}" sibTransId="{9E5B38D1-55B6-4362-99EA-0738EDEABB0B}"/>
    <dgm:cxn modelId="{CA3DBE2A-6843-4C6F-83D5-8263E656574D}" srcId="{3A3BEE25-F32D-4F30-9041-CDD1ED946AD3}" destId="{AEB90A2B-7509-42D9-AEBC-2E4E6B0EA32F}" srcOrd="0" destOrd="0" parTransId="{873946D0-AA35-4E9B-A082-C895153E59AB}" sibTransId="{E7F3EB60-A561-40F2-A332-13DCB1936FCF}"/>
    <dgm:cxn modelId="{CAFDDB2E-B43B-4559-B1DE-421E59BFA13D}" srcId="{B137D2B9-C10A-480F-AE91-41B1FC6E77D1}" destId="{5984F73F-69C3-47AE-9E64-A9289985C3DC}" srcOrd="3" destOrd="0" parTransId="{1DAB627B-EC31-467C-8AE6-9841FA325085}" sibTransId="{49073C91-C07D-407C-B774-3BDF47B5EB62}"/>
    <dgm:cxn modelId="{46CD8A3E-C22B-4958-8740-D2B384C6F00F}" type="presOf" srcId="{49073C91-C07D-407C-B774-3BDF47B5EB62}" destId="{93A1036B-1029-45E6-BAF4-A1E9CFF47E61}" srcOrd="0" destOrd="0" presId="urn:microsoft.com/office/officeart/2005/8/layout/pList2"/>
    <dgm:cxn modelId="{DC08485F-9B92-4C8F-AA7B-615DCCA821C2}" type="presOf" srcId="{AEB90A2B-7509-42D9-AEBC-2E4E6B0EA32F}" destId="{27E20520-359E-4721-9027-A53FFC6D9B26}" srcOrd="0" destOrd="1" presId="urn:microsoft.com/office/officeart/2005/8/layout/pList2"/>
    <dgm:cxn modelId="{B9E55C66-11B8-4170-98C1-9807D3110FE2}" srcId="{B137D2B9-C10A-480F-AE91-41B1FC6E77D1}" destId="{03D456FB-B87B-4CA8-885B-1B90B1D2432B}" srcOrd="0" destOrd="0" parTransId="{45516DF3-731B-4736-82B7-CB92BD1694D2}" sibTransId="{4614CEB0-CDDA-4C09-ADF6-2517EDCA11CD}"/>
    <dgm:cxn modelId="{F8F1B74C-550D-4491-BE64-CEC5C99A39FB}" type="presOf" srcId="{78CF1B9F-1129-46AF-8E6E-7601F762C309}" destId="{AAF93EB6-F028-493F-990B-28B35EF178BD}" srcOrd="0" destOrd="0" presId="urn:microsoft.com/office/officeart/2005/8/layout/pList2"/>
    <dgm:cxn modelId="{A1C26750-F077-4098-9139-EA620D6B476D}" type="presOf" srcId="{53C697D7-B07E-4814-9D48-E365CF7D1F4E}" destId="{B3C358F4-142D-451D-83CA-4A868003B80D}" srcOrd="0" destOrd="1" presId="urn:microsoft.com/office/officeart/2005/8/layout/pList2"/>
    <dgm:cxn modelId="{3D00AE71-D826-4473-8382-A0D1D049805F}" srcId="{806D62DF-FB17-4145-9C2D-6DA1F44C493E}" destId="{56B0BC64-12D8-49E6-A1F0-4CED573BFFF3}" srcOrd="0" destOrd="0" parTransId="{2DD1A00D-232A-47D8-ABDE-28F2C4A17CFF}" sibTransId="{28E8AA56-26F0-4A75-B923-5D1723A95687}"/>
    <dgm:cxn modelId="{3D0FD353-9827-4A5F-AC4B-EBC291081852}" srcId="{5984F73F-69C3-47AE-9E64-A9289985C3DC}" destId="{53C697D7-B07E-4814-9D48-E365CF7D1F4E}" srcOrd="0" destOrd="0" parTransId="{D09C9A2F-9678-46F6-A504-1D13F16B7444}" sibTransId="{E20A7FC3-0BF0-4A08-B819-777D478D52AD}"/>
    <dgm:cxn modelId="{4F745F7F-F123-440D-BBA9-71DC0338A630}" srcId="{B137D2B9-C10A-480F-AE91-41B1FC6E77D1}" destId="{806D62DF-FB17-4145-9C2D-6DA1F44C493E}" srcOrd="1" destOrd="0" parTransId="{9AD182BE-361D-47D7-BB39-5E5B9F66AC6D}" sibTransId="{78CF1B9F-1129-46AF-8E6E-7601F762C309}"/>
    <dgm:cxn modelId="{EA6B1A8D-A9E4-4372-9243-42785443B064}" srcId="{B137D2B9-C10A-480F-AE91-41B1FC6E77D1}" destId="{3A3BEE25-F32D-4F30-9041-CDD1ED946AD3}" srcOrd="4" destOrd="0" parTransId="{670523F7-1DF2-4A17-B386-A3B7AD02E677}" sibTransId="{B5F4E912-FDBB-450D-8A5E-7CD4397F1901}"/>
    <dgm:cxn modelId="{25F8C28D-7155-475F-BC8B-06806B0D58EE}" type="presOf" srcId="{3A3BEE25-F32D-4F30-9041-CDD1ED946AD3}" destId="{27E20520-359E-4721-9027-A53FFC6D9B26}" srcOrd="0" destOrd="0" presId="urn:microsoft.com/office/officeart/2005/8/layout/pList2"/>
    <dgm:cxn modelId="{616B3199-77ED-42E0-BD8D-51AEE8576753}" type="presOf" srcId="{5984F73F-69C3-47AE-9E64-A9289985C3DC}" destId="{B3C358F4-142D-451D-83CA-4A868003B80D}" srcOrd="0" destOrd="0" presId="urn:microsoft.com/office/officeart/2005/8/layout/pList2"/>
    <dgm:cxn modelId="{0BA4E899-F9BA-4A66-9123-BD2A12AD8730}" type="presOf" srcId="{D973B60A-B3BA-44E6-9CA0-4F131C17C03C}" destId="{0250BBA4-0771-466B-9ECF-BB64264B7DE1}" srcOrd="0" destOrd="0" presId="urn:microsoft.com/office/officeart/2005/8/layout/pList2"/>
    <dgm:cxn modelId="{0BAD039B-AE04-4645-9E03-42D75D88B41C}" type="presOf" srcId="{8AB37B25-428C-42DE-B6BB-AF11912A0DB2}" destId="{D3EBB698-0F07-4A55-AB07-9514326FAD60}" srcOrd="0" destOrd="0" presId="urn:microsoft.com/office/officeart/2005/8/layout/pList2"/>
    <dgm:cxn modelId="{547B699F-CC8A-42C2-B533-876C4818BBF8}" type="presOf" srcId="{55321AAF-A1D9-4BBB-9D00-CC5E6D7AF745}" destId="{C595D6AF-4898-44F7-9F6E-2A014ABE1AB0}" srcOrd="0" destOrd="1" presId="urn:microsoft.com/office/officeart/2005/8/layout/pList2"/>
    <dgm:cxn modelId="{B68224A2-4DE7-43C8-A37B-33233B4A00BB}" type="presOf" srcId="{03D456FB-B87B-4CA8-885B-1B90B1D2432B}" destId="{C61DA43F-B745-485A-8818-3ADBB3614AE4}" srcOrd="0" destOrd="0" presId="urn:microsoft.com/office/officeart/2005/8/layout/pList2"/>
    <dgm:cxn modelId="{24ECA1A9-F6E8-48D8-B4B2-D396C9E156E4}" type="presOf" srcId="{B137D2B9-C10A-480F-AE91-41B1FC6E77D1}" destId="{93E2D718-F9CD-4AB7-B645-0D89B364024B}" srcOrd="0" destOrd="0" presId="urn:microsoft.com/office/officeart/2005/8/layout/pList2"/>
    <dgm:cxn modelId="{76B212AB-9061-47B1-8187-171B80158BBA}" srcId="{8AB37B25-428C-42DE-B6BB-AF11912A0DB2}" destId="{0AB6BAE2-59B3-4208-A27C-E96940B19D4B}" srcOrd="0" destOrd="0" parTransId="{D39982C0-E86B-481C-90DD-EB1E9602B969}" sibTransId="{6A231DEA-0630-457C-B449-F7305B4C37E4}"/>
    <dgm:cxn modelId="{F737B0B2-2B96-4B2A-BD57-6F038AAC08D8}" type="presOf" srcId="{4614CEB0-CDDA-4C09-ADF6-2517EDCA11CD}" destId="{3D2B6420-C79D-42DD-B1DC-1B9FBF572B61}" srcOrd="0" destOrd="0" presId="urn:microsoft.com/office/officeart/2005/8/layout/pList2"/>
    <dgm:cxn modelId="{74C175C4-02F2-4F3E-AE67-2B368BA99503}" srcId="{D9592C4D-5E26-41C3-8B12-FC304C2EA98D}" destId="{55321AAF-A1D9-4BBB-9D00-CC5E6D7AF745}" srcOrd="0" destOrd="0" parTransId="{67D852DF-8557-4F59-B8BB-37DB342A8075}" sibTransId="{0C95EFC4-F63F-4646-A4B6-E5DB127B5620}"/>
    <dgm:cxn modelId="{5592CAD0-D7D6-4174-9474-424BB5AFEEF9}" type="presOf" srcId="{0F99FFD3-6FE7-4E17-BF6C-33BC4F6E70A5}" destId="{C61DA43F-B745-485A-8818-3ADBB3614AE4}" srcOrd="0" destOrd="1" presId="urn:microsoft.com/office/officeart/2005/8/layout/pList2"/>
    <dgm:cxn modelId="{60F5BBE3-2DD6-4BAC-88EB-AC24AE817D13}" srcId="{03D456FB-B87B-4CA8-885B-1B90B1D2432B}" destId="{0F99FFD3-6FE7-4E17-BF6C-33BC4F6E70A5}" srcOrd="0" destOrd="0" parTransId="{97D8F7D4-05B7-4E9A-A1A8-BB5ED3D6DB35}" sibTransId="{D461414E-CA36-4FBB-BBE8-A947B024A082}"/>
    <dgm:cxn modelId="{DAF320EB-42AD-4C5B-A3B5-EEDC4ABF6BCB}" type="presOf" srcId="{B5F4E912-FDBB-450D-8A5E-7CD4397F1901}" destId="{BE6A3199-D25B-4427-95AF-0ACB6021C9C3}" srcOrd="0" destOrd="0" presId="urn:microsoft.com/office/officeart/2005/8/layout/pList2"/>
    <dgm:cxn modelId="{41E28BED-744B-4945-B8B6-B4B4B8D18A57}" type="presOf" srcId="{D9592C4D-5E26-41C3-8B12-FC304C2EA98D}" destId="{C595D6AF-4898-44F7-9F6E-2A014ABE1AB0}" srcOrd="0" destOrd="0" presId="urn:microsoft.com/office/officeart/2005/8/layout/pList2"/>
    <dgm:cxn modelId="{15F3FAF0-7D22-40A8-993A-73466B8725A6}" type="presOf" srcId="{0AB6BAE2-59B3-4208-A27C-E96940B19D4B}" destId="{D3EBB698-0F07-4A55-AB07-9514326FAD60}" srcOrd="0" destOrd="1" presId="urn:microsoft.com/office/officeart/2005/8/layout/pList2"/>
    <dgm:cxn modelId="{D09D51FA-EF22-4E5F-BEFB-CFECB22358BD}" type="presOf" srcId="{806D62DF-FB17-4145-9C2D-6DA1F44C493E}" destId="{3DB9665D-CCBD-4552-A06A-B41E7075A1C9}" srcOrd="0" destOrd="0" presId="urn:microsoft.com/office/officeart/2005/8/layout/pList2"/>
    <dgm:cxn modelId="{B9A7377F-34F7-4E80-966D-06CCD116A11C}" type="presParOf" srcId="{93E2D718-F9CD-4AB7-B645-0D89B364024B}" destId="{802554DC-2B89-41D2-9693-588E08152248}" srcOrd="0" destOrd="0" presId="urn:microsoft.com/office/officeart/2005/8/layout/pList2"/>
    <dgm:cxn modelId="{5E5A7CA4-FAAC-4885-9358-917C9DF7A135}" type="presParOf" srcId="{93E2D718-F9CD-4AB7-B645-0D89B364024B}" destId="{A2319EE2-A3CA-46B6-BD37-6F61F7F09A41}" srcOrd="1" destOrd="0" presId="urn:microsoft.com/office/officeart/2005/8/layout/pList2"/>
    <dgm:cxn modelId="{367DCA18-E0AF-4E76-8E42-B69771289553}" type="presParOf" srcId="{A2319EE2-A3CA-46B6-BD37-6F61F7F09A41}" destId="{A07E828C-5401-49DB-8313-5A28FE8F255B}" srcOrd="0" destOrd="0" presId="urn:microsoft.com/office/officeart/2005/8/layout/pList2"/>
    <dgm:cxn modelId="{BB6829E5-6B79-462B-84C8-A36D4E54C986}" type="presParOf" srcId="{A07E828C-5401-49DB-8313-5A28FE8F255B}" destId="{C61DA43F-B745-485A-8818-3ADBB3614AE4}" srcOrd="0" destOrd="0" presId="urn:microsoft.com/office/officeart/2005/8/layout/pList2"/>
    <dgm:cxn modelId="{5699BFD2-5FEF-4651-A20C-76734AD10AC3}" type="presParOf" srcId="{A07E828C-5401-49DB-8313-5A28FE8F255B}" destId="{FF257C23-87CD-407F-8FF7-7D17097ED4D3}" srcOrd="1" destOrd="0" presId="urn:microsoft.com/office/officeart/2005/8/layout/pList2"/>
    <dgm:cxn modelId="{EB3F9F88-4695-4496-A778-3714767A2C5F}" type="presParOf" srcId="{A07E828C-5401-49DB-8313-5A28FE8F255B}" destId="{F4F04D58-7E49-4BD5-8EA9-F81E39C12E15}" srcOrd="2" destOrd="0" presId="urn:microsoft.com/office/officeart/2005/8/layout/pList2"/>
    <dgm:cxn modelId="{95E7FFDD-AF5A-46A7-B72D-A63C2A7D5040}" type="presParOf" srcId="{A2319EE2-A3CA-46B6-BD37-6F61F7F09A41}" destId="{3D2B6420-C79D-42DD-B1DC-1B9FBF572B61}" srcOrd="1" destOrd="0" presId="urn:microsoft.com/office/officeart/2005/8/layout/pList2"/>
    <dgm:cxn modelId="{10EC35AF-284C-4921-B1B5-3D062D977048}" type="presParOf" srcId="{A2319EE2-A3CA-46B6-BD37-6F61F7F09A41}" destId="{2C949617-B1A5-49D4-A26E-80C10B7EF55F}" srcOrd="2" destOrd="0" presId="urn:microsoft.com/office/officeart/2005/8/layout/pList2"/>
    <dgm:cxn modelId="{C7EF4285-FFF6-4A48-9B2D-1BF517AEC7AF}" type="presParOf" srcId="{2C949617-B1A5-49D4-A26E-80C10B7EF55F}" destId="{3DB9665D-CCBD-4552-A06A-B41E7075A1C9}" srcOrd="0" destOrd="0" presId="urn:microsoft.com/office/officeart/2005/8/layout/pList2"/>
    <dgm:cxn modelId="{A1703545-1EF3-4671-83EC-DDB3A897D883}" type="presParOf" srcId="{2C949617-B1A5-49D4-A26E-80C10B7EF55F}" destId="{7F384936-E635-4351-9233-8D19E9E749B7}" srcOrd="1" destOrd="0" presId="urn:microsoft.com/office/officeart/2005/8/layout/pList2"/>
    <dgm:cxn modelId="{8A453652-F916-4B5A-975A-410EC456E7C1}" type="presParOf" srcId="{2C949617-B1A5-49D4-A26E-80C10B7EF55F}" destId="{2FD057F4-DAE4-4BF1-B7AB-9BAB3464A966}" srcOrd="2" destOrd="0" presId="urn:microsoft.com/office/officeart/2005/8/layout/pList2"/>
    <dgm:cxn modelId="{A4AFE14E-8CDF-4754-95F4-AAE2DF0BE649}" type="presParOf" srcId="{A2319EE2-A3CA-46B6-BD37-6F61F7F09A41}" destId="{AAF93EB6-F028-493F-990B-28B35EF178BD}" srcOrd="3" destOrd="0" presId="urn:microsoft.com/office/officeart/2005/8/layout/pList2"/>
    <dgm:cxn modelId="{2537E995-6141-41B5-AD54-59780068C2A9}" type="presParOf" srcId="{A2319EE2-A3CA-46B6-BD37-6F61F7F09A41}" destId="{C0D39BEB-B3BA-4B16-98E5-9F8E1E92FA57}" srcOrd="4" destOrd="0" presId="urn:microsoft.com/office/officeart/2005/8/layout/pList2"/>
    <dgm:cxn modelId="{A3B2FCC6-81FC-484C-BF9C-E5597192DFBB}" type="presParOf" srcId="{C0D39BEB-B3BA-4B16-98E5-9F8E1E92FA57}" destId="{D3EBB698-0F07-4A55-AB07-9514326FAD60}" srcOrd="0" destOrd="0" presId="urn:microsoft.com/office/officeart/2005/8/layout/pList2"/>
    <dgm:cxn modelId="{098A0B80-8BD3-4A85-9ABA-8FC7C5787F6C}" type="presParOf" srcId="{C0D39BEB-B3BA-4B16-98E5-9F8E1E92FA57}" destId="{894E252A-BFBB-4041-83C6-EF61FEE01BEA}" srcOrd="1" destOrd="0" presId="urn:microsoft.com/office/officeart/2005/8/layout/pList2"/>
    <dgm:cxn modelId="{D4E39011-B1DB-401A-92EF-05F28DC7DE35}" type="presParOf" srcId="{C0D39BEB-B3BA-4B16-98E5-9F8E1E92FA57}" destId="{4974F1A8-D11F-4869-BCE2-BB2DCFA04704}" srcOrd="2" destOrd="0" presId="urn:microsoft.com/office/officeart/2005/8/layout/pList2"/>
    <dgm:cxn modelId="{98FB7B3B-BFB0-4099-97C6-9D8BB4CDDFF9}" type="presParOf" srcId="{A2319EE2-A3CA-46B6-BD37-6F61F7F09A41}" destId="{0250BBA4-0771-466B-9ECF-BB64264B7DE1}" srcOrd="5" destOrd="0" presId="urn:microsoft.com/office/officeart/2005/8/layout/pList2"/>
    <dgm:cxn modelId="{8DFCF49F-D39B-4ED6-8121-2AAD90F8A948}" type="presParOf" srcId="{A2319EE2-A3CA-46B6-BD37-6F61F7F09A41}" destId="{69AF8E81-BFE9-4F37-AAAF-6C266192FA87}" srcOrd="6" destOrd="0" presId="urn:microsoft.com/office/officeart/2005/8/layout/pList2"/>
    <dgm:cxn modelId="{7D3A86F0-7209-43AC-AFDC-5EEA33C06509}" type="presParOf" srcId="{69AF8E81-BFE9-4F37-AAAF-6C266192FA87}" destId="{B3C358F4-142D-451D-83CA-4A868003B80D}" srcOrd="0" destOrd="0" presId="urn:microsoft.com/office/officeart/2005/8/layout/pList2"/>
    <dgm:cxn modelId="{3F38B545-0539-4092-B10D-B9A814F4F878}" type="presParOf" srcId="{69AF8E81-BFE9-4F37-AAAF-6C266192FA87}" destId="{FC1DF77C-EFE3-4639-9637-B048F45E311D}" srcOrd="1" destOrd="0" presId="urn:microsoft.com/office/officeart/2005/8/layout/pList2"/>
    <dgm:cxn modelId="{44066121-7756-473A-89C3-16AFB4B5F910}" type="presParOf" srcId="{69AF8E81-BFE9-4F37-AAAF-6C266192FA87}" destId="{C61E9F1F-41A7-4E59-8CE5-52F37FAF8CD9}" srcOrd="2" destOrd="0" presId="urn:microsoft.com/office/officeart/2005/8/layout/pList2"/>
    <dgm:cxn modelId="{E9B18928-AD77-46A2-9CF9-B833EDFD0DAA}" type="presParOf" srcId="{A2319EE2-A3CA-46B6-BD37-6F61F7F09A41}" destId="{93A1036B-1029-45E6-BAF4-A1E9CFF47E61}" srcOrd="7" destOrd="0" presId="urn:microsoft.com/office/officeart/2005/8/layout/pList2"/>
    <dgm:cxn modelId="{50600F97-DA89-4CC4-9F5D-A357AF72EE8A}" type="presParOf" srcId="{A2319EE2-A3CA-46B6-BD37-6F61F7F09A41}" destId="{FBBD8026-D111-40FF-9A71-C744DD689F30}" srcOrd="8" destOrd="0" presId="urn:microsoft.com/office/officeart/2005/8/layout/pList2"/>
    <dgm:cxn modelId="{F7E2D10E-61CB-4967-AA06-F690AF04260F}" type="presParOf" srcId="{FBBD8026-D111-40FF-9A71-C744DD689F30}" destId="{27E20520-359E-4721-9027-A53FFC6D9B26}" srcOrd="0" destOrd="0" presId="urn:microsoft.com/office/officeart/2005/8/layout/pList2"/>
    <dgm:cxn modelId="{5E0FEF87-D986-41C2-8B32-C5E6C57C4E97}" type="presParOf" srcId="{FBBD8026-D111-40FF-9A71-C744DD689F30}" destId="{B92520BA-192A-4204-BAA3-D3BD5E9A7235}" srcOrd="1" destOrd="0" presId="urn:microsoft.com/office/officeart/2005/8/layout/pList2"/>
    <dgm:cxn modelId="{C86EE77E-AD44-4A96-8EBC-647796ACBBB8}" type="presParOf" srcId="{FBBD8026-D111-40FF-9A71-C744DD689F30}" destId="{0DA4E226-E17E-4331-995B-74863C21516A}" srcOrd="2" destOrd="0" presId="urn:microsoft.com/office/officeart/2005/8/layout/pList2"/>
    <dgm:cxn modelId="{7B35DC82-8503-44FB-A634-00A4957F1369}" type="presParOf" srcId="{A2319EE2-A3CA-46B6-BD37-6F61F7F09A41}" destId="{BE6A3199-D25B-4427-95AF-0ACB6021C9C3}" srcOrd="9" destOrd="0" presId="urn:microsoft.com/office/officeart/2005/8/layout/pList2"/>
    <dgm:cxn modelId="{0C33E9E9-F8DB-48D1-89A3-817A2DE969C4}" type="presParOf" srcId="{A2319EE2-A3CA-46B6-BD37-6F61F7F09A41}" destId="{20292515-3668-49E8-8A87-B30185DF9285}" srcOrd="10" destOrd="0" presId="urn:microsoft.com/office/officeart/2005/8/layout/pList2"/>
    <dgm:cxn modelId="{3870128C-F882-4A2A-B12C-F40E1131D2ED}" type="presParOf" srcId="{20292515-3668-49E8-8A87-B30185DF9285}" destId="{C595D6AF-4898-44F7-9F6E-2A014ABE1AB0}" srcOrd="0" destOrd="0" presId="urn:microsoft.com/office/officeart/2005/8/layout/pList2"/>
    <dgm:cxn modelId="{D159E14C-36B7-4D8E-9BD1-8C1A6AB44F8B}" type="presParOf" srcId="{20292515-3668-49E8-8A87-B30185DF9285}" destId="{26834786-89BA-417D-8802-2748BD00835E}" srcOrd="1" destOrd="0" presId="urn:microsoft.com/office/officeart/2005/8/layout/pList2"/>
    <dgm:cxn modelId="{45EAF888-44F7-4A99-B2E7-799D30921E1E}" type="presParOf" srcId="{20292515-3668-49E8-8A87-B30185DF9285}" destId="{F87B1565-4ADF-4661-B05F-192060782D90}"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3753FD-74B4-4D60-8DBE-D7A55446CA2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0698DE5-FFC3-4BCD-B6F3-54EFEDD4B8BD}">
      <dgm:prSet phldrT="[Text]"/>
      <dgm:spPr>
        <a:solidFill>
          <a:srgbClr val="CDD7DD"/>
        </a:solidFill>
      </dgm:spPr>
      <dgm:t>
        <a:bodyPr/>
        <a:lstStyle/>
        <a:p>
          <a:r>
            <a:rPr lang="en-GB" dirty="0">
              <a:solidFill>
                <a:schemeClr val="tx1"/>
              </a:solidFill>
            </a:rPr>
            <a:t>Tommy McDonnell - </a:t>
          </a:r>
          <a:r>
            <a:rPr lang="en-GB" dirty="0">
              <a:solidFill>
                <a:schemeClr val="tx1"/>
              </a:solidFill>
              <a:hlinkClick xmlns:r="http://schemas.openxmlformats.org/officeDocument/2006/relationships" r:id="rId1"/>
            </a:rPr>
            <a:t>LinkedIn</a:t>
          </a:r>
          <a:endParaRPr lang="en-GB" dirty="0">
            <a:solidFill>
              <a:schemeClr val="tx1"/>
            </a:solidFill>
          </a:endParaRPr>
        </a:p>
      </dgm:t>
    </dgm:pt>
    <dgm:pt modelId="{8D854B26-E008-4F15-92AD-BC3CB6C672F2}" type="parTrans" cxnId="{5281A852-82D2-4849-BCD4-1B9F0E361B06}">
      <dgm:prSet/>
      <dgm:spPr/>
      <dgm:t>
        <a:bodyPr/>
        <a:lstStyle/>
        <a:p>
          <a:endParaRPr lang="en-GB">
            <a:solidFill>
              <a:schemeClr val="tx1"/>
            </a:solidFill>
          </a:endParaRPr>
        </a:p>
      </dgm:t>
    </dgm:pt>
    <dgm:pt modelId="{DA26F06C-AE4B-42AF-A540-2ADFDDEA9EB5}" type="sibTrans" cxnId="{5281A852-82D2-4849-BCD4-1B9F0E361B06}">
      <dgm:prSet/>
      <dgm:spPr/>
      <dgm:t>
        <a:bodyPr/>
        <a:lstStyle/>
        <a:p>
          <a:endParaRPr lang="en-GB">
            <a:solidFill>
              <a:schemeClr val="tx1"/>
            </a:solidFill>
          </a:endParaRPr>
        </a:p>
      </dgm:t>
    </dgm:pt>
    <dgm:pt modelId="{B6DDD581-8074-42A2-A307-831EA4E1EF94}">
      <dgm:prSet phldrT="[Text]"/>
      <dgm:spPr>
        <a:solidFill>
          <a:srgbClr val="CDD7DD"/>
        </a:solidFill>
      </dgm:spPr>
      <dgm:t>
        <a:bodyPr/>
        <a:lstStyle/>
        <a:p>
          <a:r>
            <a:rPr lang="en-GB" dirty="0">
              <a:solidFill>
                <a:schemeClr val="tx1"/>
              </a:solidFill>
            </a:rPr>
            <a:t>Learning and Development Representative – Birmingham and Solihull</a:t>
          </a:r>
        </a:p>
      </dgm:t>
    </dgm:pt>
    <dgm:pt modelId="{844CC8D4-D3AF-436B-BAE0-3AC468474C90}" type="parTrans" cxnId="{2A2F4863-47A7-4F56-8DE7-A57C6BBA59FA}">
      <dgm:prSet/>
      <dgm:spPr/>
      <dgm:t>
        <a:bodyPr/>
        <a:lstStyle/>
        <a:p>
          <a:endParaRPr lang="en-GB">
            <a:solidFill>
              <a:schemeClr val="tx1"/>
            </a:solidFill>
          </a:endParaRPr>
        </a:p>
      </dgm:t>
    </dgm:pt>
    <dgm:pt modelId="{BF68A887-944C-4BB6-9CCA-EB2963336A39}" type="sibTrans" cxnId="{2A2F4863-47A7-4F56-8DE7-A57C6BBA59FA}">
      <dgm:prSet/>
      <dgm:spPr/>
      <dgm:t>
        <a:bodyPr/>
        <a:lstStyle/>
        <a:p>
          <a:endParaRPr lang="en-GB">
            <a:solidFill>
              <a:schemeClr val="tx1"/>
            </a:solidFill>
          </a:endParaRPr>
        </a:p>
      </dgm:t>
    </dgm:pt>
    <dgm:pt modelId="{81D3386E-A7AE-41EE-B755-274A59567FA3}">
      <dgm:prSet phldrT="[Text]"/>
      <dgm:spPr>
        <a:solidFill>
          <a:srgbClr val="CDD7DD"/>
        </a:solidFill>
      </dgm:spPr>
      <dgm:t>
        <a:bodyPr/>
        <a:lstStyle/>
        <a:p>
          <a:r>
            <a:rPr lang="en-GB" dirty="0">
              <a:solidFill>
                <a:schemeClr val="tx1"/>
              </a:solidFill>
              <a:hlinkClick xmlns:r="http://schemas.openxmlformats.org/officeDocument/2006/relationships" r:id="rId2"/>
            </a:rPr>
            <a:t>tommy.mcdonnell@tdm.co.uk</a:t>
          </a:r>
          <a:r>
            <a:rPr lang="en-GB" dirty="0">
              <a:solidFill>
                <a:schemeClr val="tx1"/>
              </a:solidFill>
            </a:rPr>
            <a:t> 07398 251558</a:t>
          </a:r>
        </a:p>
      </dgm:t>
    </dgm:pt>
    <dgm:pt modelId="{6891962A-D93D-4356-88A7-75CFD3A7F809}" type="parTrans" cxnId="{8E1E35FA-10F4-4629-A12C-4F3DFC0EAD69}">
      <dgm:prSet/>
      <dgm:spPr/>
      <dgm:t>
        <a:bodyPr/>
        <a:lstStyle/>
        <a:p>
          <a:endParaRPr lang="en-GB">
            <a:solidFill>
              <a:schemeClr val="tx1"/>
            </a:solidFill>
          </a:endParaRPr>
        </a:p>
      </dgm:t>
    </dgm:pt>
    <dgm:pt modelId="{3C0DF337-A70E-473C-A3FB-5DC90968F3F6}" type="sibTrans" cxnId="{8E1E35FA-10F4-4629-A12C-4F3DFC0EAD69}">
      <dgm:prSet/>
      <dgm:spPr/>
      <dgm:t>
        <a:bodyPr/>
        <a:lstStyle/>
        <a:p>
          <a:endParaRPr lang="en-GB">
            <a:solidFill>
              <a:schemeClr val="tx1"/>
            </a:solidFill>
          </a:endParaRPr>
        </a:p>
      </dgm:t>
    </dgm:pt>
    <dgm:pt modelId="{7B7EDCC9-2B7F-4875-9D45-1C7390B76431}">
      <dgm:prSet phldrT="[Text]"/>
      <dgm:spPr>
        <a:solidFill>
          <a:srgbClr val="CDD7DD"/>
        </a:solidFill>
      </dgm:spPr>
      <dgm:t>
        <a:bodyPr/>
        <a:lstStyle/>
        <a:p>
          <a:r>
            <a:rPr lang="en-GB" dirty="0">
              <a:solidFill>
                <a:schemeClr val="tx1"/>
              </a:solidFill>
            </a:rPr>
            <a:t>Beth Newton - </a:t>
          </a:r>
          <a:r>
            <a:rPr lang="en-GB" dirty="0">
              <a:solidFill>
                <a:schemeClr val="tx1"/>
              </a:solidFill>
              <a:hlinkClick xmlns:r="http://schemas.openxmlformats.org/officeDocument/2006/relationships" r:id="rId3"/>
            </a:rPr>
            <a:t>LinkedIn</a:t>
          </a:r>
          <a:endParaRPr lang="en-GB" dirty="0">
            <a:solidFill>
              <a:schemeClr val="tx1"/>
            </a:solidFill>
          </a:endParaRPr>
        </a:p>
      </dgm:t>
    </dgm:pt>
    <dgm:pt modelId="{707CAA52-5009-4FE3-9C8D-FE5C21462484}" type="parTrans" cxnId="{4638C7C7-5F56-49E4-9400-BACBFB43DF58}">
      <dgm:prSet/>
      <dgm:spPr/>
      <dgm:t>
        <a:bodyPr/>
        <a:lstStyle/>
        <a:p>
          <a:endParaRPr lang="en-GB">
            <a:solidFill>
              <a:schemeClr val="tx1"/>
            </a:solidFill>
          </a:endParaRPr>
        </a:p>
      </dgm:t>
    </dgm:pt>
    <dgm:pt modelId="{4291EE33-4BE8-4609-AC5D-63F7C6A08F14}" type="sibTrans" cxnId="{4638C7C7-5F56-49E4-9400-BACBFB43DF58}">
      <dgm:prSet/>
      <dgm:spPr/>
      <dgm:t>
        <a:bodyPr/>
        <a:lstStyle/>
        <a:p>
          <a:endParaRPr lang="en-GB">
            <a:solidFill>
              <a:schemeClr val="tx1"/>
            </a:solidFill>
          </a:endParaRPr>
        </a:p>
      </dgm:t>
    </dgm:pt>
    <dgm:pt modelId="{455E3E1B-8433-49E6-A08A-0E52AE667EBB}">
      <dgm:prSet phldrT="[Text]"/>
      <dgm:spPr>
        <a:solidFill>
          <a:srgbClr val="CDD7DD"/>
        </a:solidFill>
      </dgm:spPr>
      <dgm:t>
        <a:bodyPr/>
        <a:lstStyle/>
        <a:p>
          <a:r>
            <a:rPr lang="en-GB" dirty="0">
              <a:solidFill>
                <a:schemeClr val="tx1"/>
              </a:solidFill>
            </a:rPr>
            <a:t>Learning and Development Representative – North Worcestershire</a:t>
          </a:r>
        </a:p>
      </dgm:t>
    </dgm:pt>
    <dgm:pt modelId="{609BFA12-DD87-424C-8CB3-40E4F164FCF1}" type="parTrans" cxnId="{1A6456A9-4ECB-4850-A210-E2B51E40E584}">
      <dgm:prSet/>
      <dgm:spPr/>
      <dgm:t>
        <a:bodyPr/>
        <a:lstStyle/>
        <a:p>
          <a:endParaRPr lang="en-GB">
            <a:solidFill>
              <a:schemeClr val="tx1"/>
            </a:solidFill>
          </a:endParaRPr>
        </a:p>
      </dgm:t>
    </dgm:pt>
    <dgm:pt modelId="{E2156958-BC80-4D17-9B49-02285B619ECA}" type="sibTrans" cxnId="{1A6456A9-4ECB-4850-A210-E2B51E40E584}">
      <dgm:prSet/>
      <dgm:spPr/>
      <dgm:t>
        <a:bodyPr/>
        <a:lstStyle/>
        <a:p>
          <a:endParaRPr lang="en-GB">
            <a:solidFill>
              <a:schemeClr val="tx1"/>
            </a:solidFill>
          </a:endParaRPr>
        </a:p>
      </dgm:t>
    </dgm:pt>
    <dgm:pt modelId="{14588EB0-9FE0-4C3E-8141-455D705D7898}">
      <dgm:prSet phldrT="[Text]"/>
      <dgm:spPr>
        <a:solidFill>
          <a:srgbClr val="CDD7DD"/>
        </a:solidFill>
      </dgm:spPr>
      <dgm:t>
        <a:bodyPr/>
        <a:lstStyle/>
        <a:p>
          <a:r>
            <a:rPr lang="en-GB" dirty="0">
              <a:solidFill>
                <a:schemeClr val="tx1"/>
              </a:solidFill>
              <a:hlinkClick xmlns:r="http://schemas.openxmlformats.org/officeDocument/2006/relationships" r:id="rId4"/>
            </a:rPr>
            <a:t>beth.newton@tdm.co.uk</a:t>
          </a:r>
          <a:r>
            <a:rPr lang="en-GB" dirty="0">
              <a:solidFill>
                <a:schemeClr val="tx1"/>
              </a:solidFill>
            </a:rPr>
            <a:t> 07939 530517</a:t>
          </a:r>
        </a:p>
      </dgm:t>
    </dgm:pt>
    <dgm:pt modelId="{E20A7AA8-8F20-4B07-BE3E-781B4A619B39}" type="parTrans" cxnId="{2C374C64-E994-434D-96A6-35E0CD6CAC0F}">
      <dgm:prSet/>
      <dgm:spPr/>
      <dgm:t>
        <a:bodyPr/>
        <a:lstStyle/>
        <a:p>
          <a:endParaRPr lang="en-GB">
            <a:solidFill>
              <a:schemeClr val="tx1"/>
            </a:solidFill>
          </a:endParaRPr>
        </a:p>
      </dgm:t>
    </dgm:pt>
    <dgm:pt modelId="{D84BE34E-9078-4AE0-A855-25CBC8A99C1E}" type="sibTrans" cxnId="{2C374C64-E994-434D-96A6-35E0CD6CAC0F}">
      <dgm:prSet/>
      <dgm:spPr/>
      <dgm:t>
        <a:bodyPr/>
        <a:lstStyle/>
        <a:p>
          <a:endParaRPr lang="en-GB">
            <a:solidFill>
              <a:schemeClr val="tx1"/>
            </a:solidFill>
          </a:endParaRPr>
        </a:p>
      </dgm:t>
    </dgm:pt>
    <dgm:pt modelId="{A7D8659F-6D57-4C8E-BFCB-7AEACB2B9B25}">
      <dgm:prSet phldrT="[Text]"/>
      <dgm:spPr>
        <a:solidFill>
          <a:srgbClr val="CDD7DD"/>
        </a:solidFill>
      </dgm:spPr>
      <dgm:t>
        <a:bodyPr/>
        <a:lstStyle/>
        <a:p>
          <a:r>
            <a:rPr lang="en-GB" dirty="0">
              <a:solidFill>
                <a:schemeClr val="tx1"/>
              </a:solidFill>
            </a:rPr>
            <a:t>Louise Bullock - </a:t>
          </a:r>
          <a:r>
            <a:rPr lang="en-GB" dirty="0">
              <a:solidFill>
                <a:schemeClr val="tx1"/>
              </a:solidFill>
              <a:hlinkClick xmlns:r="http://schemas.openxmlformats.org/officeDocument/2006/relationships" r:id="rId5"/>
            </a:rPr>
            <a:t>LinkedIn</a:t>
          </a:r>
          <a:endParaRPr lang="en-GB" dirty="0">
            <a:solidFill>
              <a:schemeClr val="tx1"/>
            </a:solidFill>
          </a:endParaRPr>
        </a:p>
      </dgm:t>
    </dgm:pt>
    <dgm:pt modelId="{93FEED99-AB47-46BE-A595-5DEBC1E1DBA9}" type="parTrans" cxnId="{3BBA0647-6852-49E7-8236-D98D66A27D4C}">
      <dgm:prSet/>
      <dgm:spPr/>
      <dgm:t>
        <a:bodyPr/>
        <a:lstStyle/>
        <a:p>
          <a:endParaRPr lang="en-GB">
            <a:solidFill>
              <a:schemeClr val="tx1"/>
            </a:solidFill>
          </a:endParaRPr>
        </a:p>
      </dgm:t>
    </dgm:pt>
    <dgm:pt modelId="{02D204E9-9F0C-44B6-8275-36B4FC2F4804}" type="sibTrans" cxnId="{3BBA0647-6852-49E7-8236-D98D66A27D4C}">
      <dgm:prSet/>
      <dgm:spPr/>
      <dgm:t>
        <a:bodyPr/>
        <a:lstStyle/>
        <a:p>
          <a:endParaRPr lang="en-GB">
            <a:solidFill>
              <a:schemeClr val="tx1"/>
            </a:solidFill>
          </a:endParaRPr>
        </a:p>
      </dgm:t>
    </dgm:pt>
    <dgm:pt modelId="{489C2BAD-45B0-4202-80EC-A35AA357E116}">
      <dgm:prSet phldrT="[Text]"/>
      <dgm:spPr>
        <a:solidFill>
          <a:srgbClr val="CDD7DD"/>
        </a:solidFill>
      </dgm:spPr>
      <dgm:t>
        <a:bodyPr/>
        <a:lstStyle/>
        <a:p>
          <a:r>
            <a:rPr lang="en-GB" dirty="0">
              <a:solidFill>
                <a:schemeClr val="tx1"/>
              </a:solidFill>
            </a:rPr>
            <a:t>Engagement Manager</a:t>
          </a:r>
        </a:p>
      </dgm:t>
    </dgm:pt>
    <dgm:pt modelId="{7B7B2529-E9CE-4E86-A560-9258077D2A6B}" type="parTrans" cxnId="{E65E93A8-6552-465B-8D30-7C9D12D3C29A}">
      <dgm:prSet/>
      <dgm:spPr/>
      <dgm:t>
        <a:bodyPr/>
        <a:lstStyle/>
        <a:p>
          <a:endParaRPr lang="en-GB">
            <a:solidFill>
              <a:schemeClr val="tx1"/>
            </a:solidFill>
          </a:endParaRPr>
        </a:p>
      </dgm:t>
    </dgm:pt>
    <dgm:pt modelId="{37186B08-67CE-4589-AD1F-4C4E0783D96C}" type="sibTrans" cxnId="{E65E93A8-6552-465B-8D30-7C9D12D3C29A}">
      <dgm:prSet/>
      <dgm:spPr/>
      <dgm:t>
        <a:bodyPr/>
        <a:lstStyle/>
        <a:p>
          <a:endParaRPr lang="en-GB">
            <a:solidFill>
              <a:schemeClr val="tx1"/>
            </a:solidFill>
          </a:endParaRPr>
        </a:p>
      </dgm:t>
    </dgm:pt>
    <dgm:pt modelId="{440EE64F-DDB0-43AE-BF06-8F40C5C4E57A}">
      <dgm:prSet phldrT="[Text]"/>
      <dgm:spPr>
        <a:solidFill>
          <a:srgbClr val="CDD7DD"/>
        </a:solidFill>
      </dgm:spPr>
      <dgm:t>
        <a:bodyPr/>
        <a:lstStyle/>
        <a:p>
          <a:r>
            <a:rPr lang="en-GB" dirty="0">
              <a:solidFill>
                <a:schemeClr val="tx1"/>
              </a:solidFill>
              <a:hlinkClick xmlns:r="http://schemas.openxmlformats.org/officeDocument/2006/relationships" r:id="rId6"/>
            </a:rPr>
            <a:t>louise.bullock@tdm.co.uk</a:t>
          </a:r>
          <a:r>
            <a:rPr lang="en-GB" dirty="0">
              <a:solidFill>
                <a:schemeClr val="tx1"/>
              </a:solidFill>
            </a:rPr>
            <a:t>  07534 189339  </a:t>
          </a:r>
        </a:p>
      </dgm:t>
    </dgm:pt>
    <dgm:pt modelId="{9D0BFCF5-659D-453D-82B2-7C50364FF38D}" type="parTrans" cxnId="{DACA0A23-247E-45C9-9005-7E67D09AD7AE}">
      <dgm:prSet/>
      <dgm:spPr/>
      <dgm:t>
        <a:bodyPr/>
        <a:lstStyle/>
        <a:p>
          <a:endParaRPr lang="en-GB">
            <a:solidFill>
              <a:schemeClr val="tx1"/>
            </a:solidFill>
          </a:endParaRPr>
        </a:p>
      </dgm:t>
    </dgm:pt>
    <dgm:pt modelId="{7139A34D-AEE9-4CAC-9855-642E3265B718}" type="sibTrans" cxnId="{DACA0A23-247E-45C9-9005-7E67D09AD7AE}">
      <dgm:prSet/>
      <dgm:spPr/>
      <dgm:t>
        <a:bodyPr/>
        <a:lstStyle/>
        <a:p>
          <a:endParaRPr lang="en-GB">
            <a:solidFill>
              <a:schemeClr val="tx1"/>
            </a:solidFill>
          </a:endParaRPr>
        </a:p>
      </dgm:t>
    </dgm:pt>
    <dgm:pt modelId="{C8005AFF-4F04-4636-92EF-CC9EE50997F3}" type="pres">
      <dgm:prSet presAssocID="{DD3753FD-74B4-4D60-8DBE-D7A55446CA28}" presName="linear" presStyleCnt="0">
        <dgm:presLayoutVars>
          <dgm:dir/>
          <dgm:resizeHandles val="exact"/>
        </dgm:presLayoutVars>
      </dgm:prSet>
      <dgm:spPr/>
    </dgm:pt>
    <dgm:pt modelId="{6C7C0E13-4745-4AA8-BFB9-2AEF6C033354}" type="pres">
      <dgm:prSet presAssocID="{00698DE5-FFC3-4BCD-B6F3-54EFEDD4B8BD}" presName="comp" presStyleCnt="0"/>
      <dgm:spPr/>
    </dgm:pt>
    <dgm:pt modelId="{ABAFE446-BA35-4FED-941A-A2A46F34A7F4}" type="pres">
      <dgm:prSet presAssocID="{00698DE5-FFC3-4BCD-B6F3-54EFEDD4B8BD}" presName="box" presStyleLbl="node1" presStyleIdx="0" presStyleCnt="3"/>
      <dgm:spPr/>
    </dgm:pt>
    <dgm:pt modelId="{895996E8-0CAB-420C-9DAD-0BC8DA1097EC}" type="pres">
      <dgm:prSet presAssocID="{00698DE5-FFC3-4BCD-B6F3-54EFEDD4B8BD}" presName="img" presStyleLbl="fgImgPlace1" presStyleIdx="0" presStyleCnt="3"/>
      <dgm:spPr>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pt>
    <dgm:pt modelId="{3575DA9D-80B8-426B-B3B5-B239DF0FE5A7}" type="pres">
      <dgm:prSet presAssocID="{00698DE5-FFC3-4BCD-B6F3-54EFEDD4B8BD}" presName="text" presStyleLbl="node1" presStyleIdx="0" presStyleCnt="3">
        <dgm:presLayoutVars>
          <dgm:bulletEnabled val="1"/>
        </dgm:presLayoutVars>
      </dgm:prSet>
      <dgm:spPr/>
    </dgm:pt>
    <dgm:pt modelId="{DBE93676-278C-4456-B7C4-B1833C3C46F1}" type="pres">
      <dgm:prSet presAssocID="{DA26F06C-AE4B-42AF-A540-2ADFDDEA9EB5}" presName="spacer" presStyleCnt="0"/>
      <dgm:spPr/>
    </dgm:pt>
    <dgm:pt modelId="{DC221FC9-9385-4241-9069-00BBB716AF18}" type="pres">
      <dgm:prSet presAssocID="{7B7EDCC9-2B7F-4875-9D45-1C7390B76431}" presName="comp" presStyleCnt="0"/>
      <dgm:spPr/>
    </dgm:pt>
    <dgm:pt modelId="{E89CF4DE-7D78-4131-811F-BB853159088E}" type="pres">
      <dgm:prSet presAssocID="{7B7EDCC9-2B7F-4875-9D45-1C7390B76431}" presName="box" presStyleLbl="node1" presStyleIdx="1" presStyleCnt="3"/>
      <dgm:spPr/>
    </dgm:pt>
    <dgm:pt modelId="{DABC04AF-B7A6-4474-B41E-FF6EA48BC063}" type="pres">
      <dgm:prSet presAssocID="{7B7EDCC9-2B7F-4875-9D45-1C7390B76431}" presName="img" presStyleLbl="fgImgPlace1" presStyleIdx="1" presStyleCnt="3"/>
      <dgm:spPr>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dgm:spPr>
    </dgm:pt>
    <dgm:pt modelId="{5EEC96D4-A8AC-48BE-B88C-4FAAA832EEC5}" type="pres">
      <dgm:prSet presAssocID="{7B7EDCC9-2B7F-4875-9D45-1C7390B76431}" presName="text" presStyleLbl="node1" presStyleIdx="1" presStyleCnt="3">
        <dgm:presLayoutVars>
          <dgm:bulletEnabled val="1"/>
        </dgm:presLayoutVars>
      </dgm:prSet>
      <dgm:spPr/>
    </dgm:pt>
    <dgm:pt modelId="{9F8B5430-0B12-46BA-9548-2766BFF7DF62}" type="pres">
      <dgm:prSet presAssocID="{4291EE33-4BE8-4609-AC5D-63F7C6A08F14}" presName="spacer" presStyleCnt="0"/>
      <dgm:spPr/>
    </dgm:pt>
    <dgm:pt modelId="{3244F123-5A7A-4D5D-AC12-ED6EC28A1A60}" type="pres">
      <dgm:prSet presAssocID="{A7D8659F-6D57-4C8E-BFCB-7AEACB2B9B25}" presName="comp" presStyleCnt="0"/>
      <dgm:spPr/>
    </dgm:pt>
    <dgm:pt modelId="{ABA4901E-A4C2-4B4C-B87C-7ACB1DDF207C}" type="pres">
      <dgm:prSet presAssocID="{A7D8659F-6D57-4C8E-BFCB-7AEACB2B9B25}" presName="box" presStyleLbl="node1" presStyleIdx="2" presStyleCnt="3"/>
      <dgm:spPr/>
    </dgm:pt>
    <dgm:pt modelId="{AC08A8C1-7F48-4130-8F80-5D0DFEC5AA37}" type="pres">
      <dgm:prSet presAssocID="{A7D8659F-6D57-4C8E-BFCB-7AEACB2B9B25}" presName="img" presStyleLbl="fgImgPlace1" presStyleIdx="2" presStyleCnt="3"/>
      <dgm:spPr>
        <a:blipFill dpi="0" rotWithShape="1">
          <a:blip xmlns:r="http://schemas.openxmlformats.org/officeDocument/2006/relationships" r:embed="rId9" cstate="print">
            <a:extLst>
              <a:ext uri="{28A0092B-C50C-407E-A947-70E740481C1C}">
                <a14:useLocalDpi xmlns:a14="http://schemas.microsoft.com/office/drawing/2010/main"/>
              </a:ext>
            </a:extLst>
          </a:blip>
          <a:srcRect/>
          <a:tile tx="0" ty="-120650" sx="100000" sy="100000" flip="none" algn="tl"/>
        </a:blipFill>
      </dgm:spPr>
    </dgm:pt>
    <dgm:pt modelId="{323F3BC1-AC5E-494D-ABFB-2EA9FFE1BC88}" type="pres">
      <dgm:prSet presAssocID="{A7D8659F-6D57-4C8E-BFCB-7AEACB2B9B25}" presName="text" presStyleLbl="node1" presStyleIdx="2" presStyleCnt="3">
        <dgm:presLayoutVars>
          <dgm:bulletEnabled val="1"/>
        </dgm:presLayoutVars>
      </dgm:prSet>
      <dgm:spPr/>
    </dgm:pt>
  </dgm:ptLst>
  <dgm:cxnLst>
    <dgm:cxn modelId="{DACA0A23-247E-45C9-9005-7E67D09AD7AE}" srcId="{A7D8659F-6D57-4C8E-BFCB-7AEACB2B9B25}" destId="{440EE64F-DDB0-43AE-BF06-8F40C5C4E57A}" srcOrd="1" destOrd="0" parTransId="{9D0BFCF5-659D-453D-82B2-7C50364FF38D}" sibTransId="{7139A34D-AEE9-4CAC-9855-642E3265B718}"/>
    <dgm:cxn modelId="{D7CDFD23-5EBA-48F9-9CD7-663DCD7790CD}" type="presOf" srcId="{81D3386E-A7AE-41EE-B755-274A59567FA3}" destId="{3575DA9D-80B8-426B-B3B5-B239DF0FE5A7}" srcOrd="1" destOrd="2" presId="urn:microsoft.com/office/officeart/2005/8/layout/vList4"/>
    <dgm:cxn modelId="{58F0713C-20B7-4EC8-BF0F-9BB9D8C75F20}" type="presOf" srcId="{DD3753FD-74B4-4D60-8DBE-D7A55446CA28}" destId="{C8005AFF-4F04-4636-92EF-CC9EE50997F3}" srcOrd="0" destOrd="0" presId="urn:microsoft.com/office/officeart/2005/8/layout/vList4"/>
    <dgm:cxn modelId="{EB628E3C-E729-40EA-8AF3-D1B41E5763DE}" type="presOf" srcId="{7B7EDCC9-2B7F-4875-9D45-1C7390B76431}" destId="{5EEC96D4-A8AC-48BE-B88C-4FAAA832EEC5}" srcOrd="1" destOrd="0" presId="urn:microsoft.com/office/officeart/2005/8/layout/vList4"/>
    <dgm:cxn modelId="{933BC340-4059-4F42-B446-4BA19227E265}" type="presOf" srcId="{7B7EDCC9-2B7F-4875-9D45-1C7390B76431}" destId="{E89CF4DE-7D78-4131-811F-BB853159088E}" srcOrd="0" destOrd="0" presId="urn:microsoft.com/office/officeart/2005/8/layout/vList4"/>
    <dgm:cxn modelId="{55428F42-5AF1-4B80-B3C3-79038675BA7D}" type="presOf" srcId="{B6DDD581-8074-42A2-A307-831EA4E1EF94}" destId="{3575DA9D-80B8-426B-B3B5-B239DF0FE5A7}" srcOrd="1" destOrd="1" presId="urn:microsoft.com/office/officeart/2005/8/layout/vList4"/>
    <dgm:cxn modelId="{2A2F4863-47A7-4F56-8DE7-A57C6BBA59FA}" srcId="{00698DE5-FFC3-4BCD-B6F3-54EFEDD4B8BD}" destId="{B6DDD581-8074-42A2-A307-831EA4E1EF94}" srcOrd="0" destOrd="0" parTransId="{844CC8D4-D3AF-436B-BAE0-3AC468474C90}" sibTransId="{BF68A887-944C-4BB6-9CCA-EB2963336A39}"/>
    <dgm:cxn modelId="{2C374C64-E994-434D-96A6-35E0CD6CAC0F}" srcId="{7B7EDCC9-2B7F-4875-9D45-1C7390B76431}" destId="{14588EB0-9FE0-4C3E-8141-455D705D7898}" srcOrd="1" destOrd="0" parTransId="{E20A7AA8-8F20-4B07-BE3E-781B4A619B39}" sibTransId="{D84BE34E-9078-4AE0-A855-25CBC8A99C1E}"/>
    <dgm:cxn modelId="{3BBA0647-6852-49E7-8236-D98D66A27D4C}" srcId="{DD3753FD-74B4-4D60-8DBE-D7A55446CA28}" destId="{A7D8659F-6D57-4C8E-BFCB-7AEACB2B9B25}" srcOrd="2" destOrd="0" parTransId="{93FEED99-AB47-46BE-A595-5DEBC1E1DBA9}" sibTransId="{02D204E9-9F0C-44B6-8275-36B4FC2F4804}"/>
    <dgm:cxn modelId="{6C75D34B-E304-49AC-B8A4-9E80346A46D0}" type="presOf" srcId="{489C2BAD-45B0-4202-80EC-A35AA357E116}" destId="{323F3BC1-AC5E-494D-ABFB-2EA9FFE1BC88}" srcOrd="1" destOrd="1" presId="urn:microsoft.com/office/officeart/2005/8/layout/vList4"/>
    <dgm:cxn modelId="{16FD704D-0D15-4F77-B52E-348133CC95D5}" type="presOf" srcId="{81D3386E-A7AE-41EE-B755-274A59567FA3}" destId="{ABAFE446-BA35-4FED-941A-A2A46F34A7F4}" srcOrd="0" destOrd="2" presId="urn:microsoft.com/office/officeart/2005/8/layout/vList4"/>
    <dgm:cxn modelId="{FC06294F-F4CD-4B79-9B7E-6C6350A3F36C}" type="presOf" srcId="{455E3E1B-8433-49E6-A08A-0E52AE667EBB}" destId="{E89CF4DE-7D78-4131-811F-BB853159088E}" srcOrd="0" destOrd="1" presId="urn:microsoft.com/office/officeart/2005/8/layout/vList4"/>
    <dgm:cxn modelId="{5281A852-82D2-4849-BCD4-1B9F0E361B06}" srcId="{DD3753FD-74B4-4D60-8DBE-D7A55446CA28}" destId="{00698DE5-FFC3-4BCD-B6F3-54EFEDD4B8BD}" srcOrd="0" destOrd="0" parTransId="{8D854B26-E008-4F15-92AD-BC3CB6C672F2}" sibTransId="{DA26F06C-AE4B-42AF-A540-2ADFDDEA9EB5}"/>
    <dgm:cxn modelId="{2F8E6777-75B1-41B7-9654-9E1B4C9800C1}" type="presOf" srcId="{00698DE5-FFC3-4BCD-B6F3-54EFEDD4B8BD}" destId="{3575DA9D-80B8-426B-B3B5-B239DF0FE5A7}" srcOrd="1" destOrd="0" presId="urn:microsoft.com/office/officeart/2005/8/layout/vList4"/>
    <dgm:cxn modelId="{09B53A8A-6E6B-4381-8037-84BD66161141}" type="presOf" srcId="{00698DE5-FFC3-4BCD-B6F3-54EFEDD4B8BD}" destId="{ABAFE446-BA35-4FED-941A-A2A46F34A7F4}" srcOrd="0" destOrd="0" presId="urn:microsoft.com/office/officeart/2005/8/layout/vList4"/>
    <dgm:cxn modelId="{CF5D2A8E-F71C-495E-99D8-3802604B3A32}" type="presOf" srcId="{440EE64F-DDB0-43AE-BF06-8F40C5C4E57A}" destId="{323F3BC1-AC5E-494D-ABFB-2EA9FFE1BC88}" srcOrd="1" destOrd="2" presId="urn:microsoft.com/office/officeart/2005/8/layout/vList4"/>
    <dgm:cxn modelId="{E65E93A8-6552-465B-8D30-7C9D12D3C29A}" srcId="{A7D8659F-6D57-4C8E-BFCB-7AEACB2B9B25}" destId="{489C2BAD-45B0-4202-80EC-A35AA357E116}" srcOrd="0" destOrd="0" parTransId="{7B7B2529-E9CE-4E86-A560-9258077D2A6B}" sibTransId="{37186B08-67CE-4589-AD1F-4C4E0783D96C}"/>
    <dgm:cxn modelId="{1A6456A9-4ECB-4850-A210-E2B51E40E584}" srcId="{7B7EDCC9-2B7F-4875-9D45-1C7390B76431}" destId="{455E3E1B-8433-49E6-A08A-0E52AE667EBB}" srcOrd="0" destOrd="0" parTransId="{609BFA12-DD87-424C-8CB3-40E4F164FCF1}" sibTransId="{E2156958-BC80-4D17-9B49-02285B619ECA}"/>
    <dgm:cxn modelId="{A8FEB7B1-3CFD-4026-A21E-8C40A1EE3662}" type="presOf" srcId="{B6DDD581-8074-42A2-A307-831EA4E1EF94}" destId="{ABAFE446-BA35-4FED-941A-A2A46F34A7F4}" srcOrd="0" destOrd="1" presId="urn:microsoft.com/office/officeart/2005/8/layout/vList4"/>
    <dgm:cxn modelId="{91665BBB-0E02-47D1-8A1F-17A75BE90460}" type="presOf" srcId="{489C2BAD-45B0-4202-80EC-A35AA357E116}" destId="{ABA4901E-A4C2-4B4C-B87C-7ACB1DDF207C}" srcOrd="0" destOrd="1" presId="urn:microsoft.com/office/officeart/2005/8/layout/vList4"/>
    <dgm:cxn modelId="{8CC2CAC5-214E-4652-A26B-083FF361F61E}" type="presOf" srcId="{14588EB0-9FE0-4C3E-8141-455D705D7898}" destId="{5EEC96D4-A8AC-48BE-B88C-4FAAA832EEC5}" srcOrd="1" destOrd="2" presId="urn:microsoft.com/office/officeart/2005/8/layout/vList4"/>
    <dgm:cxn modelId="{4638C7C7-5F56-49E4-9400-BACBFB43DF58}" srcId="{DD3753FD-74B4-4D60-8DBE-D7A55446CA28}" destId="{7B7EDCC9-2B7F-4875-9D45-1C7390B76431}" srcOrd="1" destOrd="0" parTransId="{707CAA52-5009-4FE3-9C8D-FE5C21462484}" sibTransId="{4291EE33-4BE8-4609-AC5D-63F7C6A08F14}"/>
    <dgm:cxn modelId="{0682EEC9-6BE0-4A10-A725-779FE69A12E5}" type="presOf" srcId="{440EE64F-DDB0-43AE-BF06-8F40C5C4E57A}" destId="{ABA4901E-A4C2-4B4C-B87C-7ACB1DDF207C}" srcOrd="0" destOrd="2" presId="urn:microsoft.com/office/officeart/2005/8/layout/vList4"/>
    <dgm:cxn modelId="{B48CF0CB-5CEF-4B47-88CA-80B6DB2E5396}" type="presOf" srcId="{14588EB0-9FE0-4C3E-8141-455D705D7898}" destId="{E89CF4DE-7D78-4131-811F-BB853159088E}" srcOrd="0" destOrd="2" presId="urn:microsoft.com/office/officeart/2005/8/layout/vList4"/>
    <dgm:cxn modelId="{BDF9D3CF-F412-405B-BDC5-685C7984EE2A}" type="presOf" srcId="{A7D8659F-6D57-4C8E-BFCB-7AEACB2B9B25}" destId="{ABA4901E-A4C2-4B4C-B87C-7ACB1DDF207C}" srcOrd="0" destOrd="0" presId="urn:microsoft.com/office/officeart/2005/8/layout/vList4"/>
    <dgm:cxn modelId="{4D47E5D7-EE89-4BA8-95E9-DEB046911115}" type="presOf" srcId="{455E3E1B-8433-49E6-A08A-0E52AE667EBB}" destId="{5EEC96D4-A8AC-48BE-B88C-4FAAA832EEC5}" srcOrd="1" destOrd="1" presId="urn:microsoft.com/office/officeart/2005/8/layout/vList4"/>
    <dgm:cxn modelId="{CD557AEB-4F64-4AC6-B64C-6CFC563132F2}" type="presOf" srcId="{A7D8659F-6D57-4C8E-BFCB-7AEACB2B9B25}" destId="{323F3BC1-AC5E-494D-ABFB-2EA9FFE1BC88}" srcOrd="1" destOrd="0" presId="urn:microsoft.com/office/officeart/2005/8/layout/vList4"/>
    <dgm:cxn modelId="{8E1E35FA-10F4-4629-A12C-4F3DFC0EAD69}" srcId="{00698DE5-FFC3-4BCD-B6F3-54EFEDD4B8BD}" destId="{81D3386E-A7AE-41EE-B755-274A59567FA3}" srcOrd="1" destOrd="0" parTransId="{6891962A-D93D-4356-88A7-75CFD3A7F809}" sibTransId="{3C0DF337-A70E-473C-A3FB-5DC90968F3F6}"/>
    <dgm:cxn modelId="{9E4D8A93-9255-402C-83AA-89BE21F9C6CE}" type="presParOf" srcId="{C8005AFF-4F04-4636-92EF-CC9EE50997F3}" destId="{6C7C0E13-4745-4AA8-BFB9-2AEF6C033354}" srcOrd="0" destOrd="0" presId="urn:microsoft.com/office/officeart/2005/8/layout/vList4"/>
    <dgm:cxn modelId="{FF5EFAD1-C48E-4437-822E-A9F37C7B9838}" type="presParOf" srcId="{6C7C0E13-4745-4AA8-BFB9-2AEF6C033354}" destId="{ABAFE446-BA35-4FED-941A-A2A46F34A7F4}" srcOrd="0" destOrd="0" presId="urn:microsoft.com/office/officeart/2005/8/layout/vList4"/>
    <dgm:cxn modelId="{F96B5654-5913-4B09-8EC9-02C70BFAFFF5}" type="presParOf" srcId="{6C7C0E13-4745-4AA8-BFB9-2AEF6C033354}" destId="{895996E8-0CAB-420C-9DAD-0BC8DA1097EC}" srcOrd="1" destOrd="0" presId="urn:microsoft.com/office/officeart/2005/8/layout/vList4"/>
    <dgm:cxn modelId="{B7F65E8D-F259-464C-B2CC-080DF866DBAE}" type="presParOf" srcId="{6C7C0E13-4745-4AA8-BFB9-2AEF6C033354}" destId="{3575DA9D-80B8-426B-B3B5-B239DF0FE5A7}" srcOrd="2" destOrd="0" presId="urn:microsoft.com/office/officeart/2005/8/layout/vList4"/>
    <dgm:cxn modelId="{FC1AB76D-EDF7-44DD-B77F-7C0CDCD66027}" type="presParOf" srcId="{C8005AFF-4F04-4636-92EF-CC9EE50997F3}" destId="{DBE93676-278C-4456-B7C4-B1833C3C46F1}" srcOrd="1" destOrd="0" presId="urn:microsoft.com/office/officeart/2005/8/layout/vList4"/>
    <dgm:cxn modelId="{95CD4DB2-923E-45EC-8620-CEABEB9671F0}" type="presParOf" srcId="{C8005AFF-4F04-4636-92EF-CC9EE50997F3}" destId="{DC221FC9-9385-4241-9069-00BBB716AF18}" srcOrd="2" destOrd="0" presId="urn:microsoft.com/office/officeart/2005/8/layout/vList4"/>
    <dgm:cxn modelId="{F46B2B0F-079B-4B38-A66F-CFCE974E8963}" type="presParOf" srcId="{DC221FC9-9385-4241-9069-00BBB716AF18}" destId="{E89CF4DE-7D78-4131-811F-BB853159088E}" srcOrd="0" destOrd="0" presId="urn:microsoft.com/office/officeart/2005/8/layout/vList4"/>
    <dgm:cxn modelId="{52FAE94B-4FBD-4003-A724-7611C2CB56E2}" type="presParOf" srcId="{DC221FC9-9385-4241-9069-00BBB716AF18}" destId="{DABC04AF-B7A6-4474-B41E-FF6EA48BC063}" srcOrd="1" destOrd="0" presId="urn:microsoft.com/office/officeart/2005/8/layout/vList4"/>
    <dgm:cxn modelId="{F154C7F0-F638-40F0-A687-6B5B3E2C516C}" type="presParOf" srcId="{DC221FC9-9385-4241-9069-00BBB716AF18}" destId="{5EEC96D4-A8AC-48BE-B88C-4FAAA832EEC5}" srcOrd="2" destOrd="0" presId="urn:microsoft.com/office/officeart/2005/8/layout/vList4"/>
    <dgm:cxn modelId="{82A07E81-5ABE-400A-8466-990F39AC08DF}" type="presParOf" srcId="{C8005AFF-4F04-4636-92EF-CC9EE50997F3}" destId="{9F8B5430-0B12-46BA-9548-2766BFF7DF62}" srcOrd="3" destOrd="0" presId="urn:microsoft.com/office/officeart/2005/8/layout/vList4"/>
    <dgm:cxn modelId="{EB3E04BD-3BC3-4003-BFBF-034D23BEA689}" type="presParOf" srcId="{C8005AFF-4F04-4636-92EF-CC9EE50997F3}" destId="{3244F123-5A7A-4D5D-AC12-ED6EC28A1A60}" srcOrd="4" destOrd="0" presId="urn:microsoft.com/office/officeart/2005/8/layout/vList4"/>
    <dgm:cxn modelId="{AD068BA8-C6EA-4A2A-9108-F15DF3F4ECAB}" type="presParOf" srcId="{3244F123-5A7A-4D5D-AC12-ED6EC28A1A60}" destId="{ABA4901E-A4C2-4B4C-B87C-7ACB1DDF207C}" srcOrd="0" destOrd="0" presId="urn:microsoft.com/office/officeart/2005/8/layout/vList4"/>
    <dgm:cxn modelId="{0DC23348-8DD5-4C8A-8DF6-A95559CDF377}" type="presParOf" srcId="{3244F123-5A7A-4D5D-AC12-ED6EC28A1A60}" destId="{AC08A8C1-7F48-4130-8F80-5D0DFEC5AA37}" srcOrd="1" destOrd="0" presId="urn:microsoft.com/office/officeart/2005/8/layout/vList4"/>
    <dgm:cxn modelId="{24DDA2BC-9CE4-4080-8DA6-32FBBBF320B1}" type="presParOf" srcId="{3244F123-5A7A-4D5D-AC12-ED6EC28A1A60}" destId="{323F3BC1-AC5E-494D-ABFB-2EA9FFE1BC88}"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E3A29-2830-4A1F-BEA9-EDF0AE505675}">
      <dsp:nvSpPr>
        <dsp:cNvPr id="0" name=""/>
        <dsp:cNvSpPr/>
      </dsp:nvSpPr>
      <dsp:spPr>
        <a:xfrm>
          <a:off x="-4332974" y="-664674"/>
          <a:ext cx="5162337" cy="5162337"/>
        </a:xfrm>
        <a:prstGeom prst="blockArc">
          <a:avLst>
            <a:gd name="adj1" fmla="val 18900000"/>
            <a:gd name="adj2" fmla="val 2700000"/>
            <a:gd name="adj3" fmla="val 418"/>
          </a:avLst>
        </a:prstGeom>
        <a:noFill/>
        <a:ln w="25400" cap="flat" cmpd="sng" algn="ctr">
          <a:solidFill>
            <a:srgbClr val="3D4F5B"/>
          </a:solidFill>
          <a:prstDash val="solid"/>
        </a:ln>
        <a:effectLst/>
      </dsp:spPr>
      <dsp:style>
        <a:lnRef idx="2">
          <a:scrgbClr r="0" g="0" b="0"/>
        </a:lnRef>
        <a:fillRef idx="0">
          <a:scrgbClr r="0" g="0" b="0"/>
        </a:fillRef>
        <a:effectRef idx="0">
          <a:scrgbClr r="0" g="0" b="0"/>
        </a:effectRef>
        <a:fontRef idx="minor"/>
      </dsp:style>
    </dsp:sp>
    <dsp:sp modelId="{F1CA5448-E8E8-4C71-99E1-74A3C96CD108}">
      <dsp:nvSpPr>
        <dsp:cNvPr id="0" name=""/>
        <dsp:cNvSpPr/>
      </dsp:nvSpPr>
      <dsp:spPr>
        <a:xfrm>
          <a:off x="309912" y="201845"/>
          <a:ext cx="5259478" cy="403537"/>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308"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t>The workforce in 2030 be vastly the same as though employed today – people are living longer and staying in employment</a:t>
          </a:r>
          <a:endParaRPr lang="en-GB" sz="1100" kern="1200" dirty="0"/>
        </a:p>
      </dsp:txBody>
      <dsp:txXfrm>
        <a:off x="309912" y="201845"/>
        <a:ext cx="5259478" cy="403537"/>
      </dsp:txXfrm>
    </dsp:sp>
    <dsp:sp modelId="{F1ED8AFD-DEDD-4859-AE74-3919452E30C7}">
      <dsp:nvSpPr>
        <dsp:cNvPr id="0" name=""/>
        <dsp:cNvSpPr/>
      </dsp:nvSpPr>
      <dsp:spPr>
        <a:xfrm>
          <a:off x="57702" y="151403"/>
          <a:ext cx="504421" cy="504421"/>
        </a:xfrm>
        <a:prstGeom prst="ellipse">
          <a:avLst/>
        </a:prstGeom>
        <a:solidFill>
          <a:schemeClr val="lt1">
            <a:hueOff val="0"/>
            <a:satOff val="0"/>
            <a:lumOff val="0"/>
            <a:alphaOff val="0"/>
          </a:schemeClr>
        </a:solidFill>
        <a:ln w="25400" cap="flat" cmpd="sng" algn="ctr">
          <a:solidFill>
            <a:srgbClr val="3D4F5B"/>
          </a:solidFill>
          <a:prstDash val="solid"/>
        </a:ln>
        <a:effectLst/>
      </dsp:spPr>
      <dsp:style>
        <a:lnRef idx="2">
          <a:scrgbClr r="0" g="0" b="0"/>
        </a:lnRef>
        <a:fillRef idx="1">
          <a:scrgbClr r="0" g="0" b="0"/>
        </a:fillRef>
        <a:effectRef idx="0">
          <a:scrgbClr r="0" g="0" b="0"/>
        </a:effectRef>
        <a:fontRef idx="minor"/>
      </dsp:style>
    </dsp:sp>
    <dsp:sp modelId="{F05EAB01-79DF-44CC-A515-85A480F1C37B}">
      <dsp:nvSpPr>
        <dsp:cNvPr id="0" name=""/>
        <dsp:cNvSpPr/>
      </dsp:nvSpPr>
      <dsp:spPr>
        <a:xfrm>
          <a:off x="641849" y="807074"/>
          <a:ext cx="4927541" cy="403537"/>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308"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t>7 million workers will be </a:t>
          </a:r>
          <a:r>
            <a:rPr lang="en-US" sz="1100" kern="1200" dirty="0" err="1"/>
            <a:t>underskilled</a:t>
          </a:r>
          <a:r>
            <a:rPr lang="en-US" sz="1100" kern="1200" dirty="0"/>
            <a:t> by 2030 and the most acute lack of skills will be in digital </a:t>
          </a:r>
          <a:endParaRPr lang="en-GB" sz="1100" kern="1200" dirty="0"/>
        </a:p>
      </dsp:txBody>
      <dsp:txXfrm>
        <a:off x="641849" y="807074"/>
        <a:ext cx="4927541" cy="403537"/>
      </dsp:txXfrm>
    </dsp:sp>
    <dsp:sp modelId="{6811480A-ED3E-465F-AA59-0CECC7F04146}">
      <dsp:nvSpPr>
        <dsp:cNvPr id="0" name=""/>
        <dsp:cNvSpPr/>
      </dsp:nvSpPr>
      <dsp:spPr>
        <a:xfrm>
          <a:off x="389639" y="756632"/>
          <a:ext cx="504421" cy="504421"/>
        </a:xfrm>
        <a:prstGeom prst="ellipse">
          <a:avLst/>
        </a:prstGeom>
        <a:solidFill>
          <a:schemeClr val="lt1">
            <a:hueOff val="0"/>
            <a:satOff val="0"/>
            <a:lumOff val="0"/>
            <a:alphaOff val="0"/>
          </a:schemeClr>
        </a:solidFill>
        <a:ln w="25400" cap="flat" cmpd="sng" algn="ctr">
          <a:solidFill>
            <a:srgbClr val="3D4F5B"/>
          </a:solidFill>
          <a:prstDash val="solid"/>
        </a:ln>
        <a:effectLst/>
      </dsp:spPr>
      <dsp:style>
        <a:lnRef idx="2">
          <a:scrgbClr r="0" g="0" b="0"/>
        </a:lnRef>
        <a:fillRef idx="1">
          <a:scrgbClr r="0" g="0" b="0"/>
        </a:fillRef>
        <a:effectRef idx="0">
          <a:scrgbClr r="0" g="0" b="0"/>
        </a:effectRef>
        <a:fontRef idx="minor"/>
      </dsp:style>
    </dsp:sp>
    <dsp:sp modelId="{D2DE5483-54B9-40AB-9485-D13F1C515C4D}">
      <dsp:nvSpPr>
        <dsp:cNvPr id="0" name=""/>
        <dsp:cNvSpPr/>
      </dsp:nvSpPr>
      <dsp:spPr>
        <a:xfrm>
          <a:off x="793636" y="1412303"/>
          <a:ext cx="4775754" cy="403537"/>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308"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t>90% of jobs will require reskilling by 2030</a:t>
          </a:r>
          <a:endParaRPr lang="en-GB" sz="1100" kern="1200" dirty="0"/>
        </a:p>
      </dsp:txBody>
      <dsp:txXfrm>
        <a:off x="793636" y="1412303"/>
        <a:ext cx="4775754" cy="403537"/>
      </dsp:txXfrm>
    </dsp:sp>
    <dsp:sp modelId="{B12D0248-808F-40B6-B218-3C453645B216}">
      <dsp:nvSpPr>
        <dsp:cNvPr id="0" name=""/>
        <dsp:cNvSpPr/>
      </dsp:nvSpPr>
      <dsp:spPr>
        <a:xfrm>
          <a:off x="541425" y="1361860"/>
          <a:ext cx="504421" cy="504421"/>
        </a:xfrm>
        <a:prstGeom prst="ellipse">
          <a:avLst/>
        </a:prstGeom>
        <a:solidFill>
          <a:schemeClr val="lt1">
            <a:hueOff val="0"/>
            <a:satOff val="0"/>
            <a:lumOff val="0"/>
            <a:alphaOff val="0"/>
          </a:schemeClr>
        </a:solidFill>
        <a:ln w="25400" cap="flat" cmpd="sng" algn="ctr">
          <a:solidFill>
            <a:srgbClr val="3D4F5B"/>
          </a:solidFill>
          <a:prstDash val="solid"/>
        </a:ln>
        <a:effectLst/>
      </dsp:spPr>
      <dsp:style>
        <a:lnRef idx="2">
          <a:scrgbClr r="0" g="0" b="0"/>
        </a:lnRef>
        <a:fillRef idx="1">
          <a:scrgbClr r="0" g="0" b="0"/>
        </a:fillRef>
        <a:effectRef idx="0">
          <a:scrgbClr r="0" g="0" b="0"/>
        </a:effectRef>
        <a:fontRef idx="minor"/>
      </dsp:style>
    </dsp:sp>
    <dsp:sp modelId="{DB86DEDD-FA98-4C49-A524-15597857F62A}">
      <dsp:nvSpPr>
        <dsp:cNvPr id="0" name=""/>
        <dsp:cNvSpPr/>
      </dsp:nvSpPr>
      <dsp:spPr>
        <a:xfrm>
          <a:off x="793636" y="2017148"/>
          <a:ext cx="4775754" cy="403537"/>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308"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t>80% of jobs </a:t>
          </a:r>
          <a:r>
            <a:rPr lang="en-US" sz="1100" b="1" kern="1200" dirty="0"/>
            <a:t>now </a:t>
          </a:r>
          <a:r>
            <a:rPr lang="en-US" sz="1100" b="0" i="1" kern="1200" dirty="0"/>
            <a:t>already</a:t>
          </a:r>
          <a:r>
            <a:rPr lang="en-US" sz="1100" b="1" i="1" kern="1200" dirty="0"/>
            <a:t> </a:t>
          </a:r>
          <a:r>
            <a:rPr lang="en-US" sz="1100" b="0" i="0" kern="1200" dirty="0"/>
            <a:t>require digital skills</a:t>
          </a:r>
          <a:endParaRPr lang="en-GB" sz="1100" kern="1200" dirty="0"/>
        </a:p>
      </dsp:txBody>
      <dsp:txXfrm>
        <a:off x="793636" y="2017148"/>
        <a:ext cx="4775754" cy="403537"/>
      </dsp:txXfrm>
    </dsp:sp>
    <dsp:sp modelId="{BE02EBA4-0551-457E-950A-96F22D865395}">
      <dsp:nvSpPr>
        <dsp:cNvPr id="0" name=""/>
        <dsp:cNvSpPr/>
      </dsp:nvSpPr>
      <dsp:spPr>
        <a:xfrm>
          <a:off x="541425" y="1966706"/>
          <a:ext cx="504421" cy="504421"/>
        </a:xfrm>
        <a:prstGeom prst="ellipse">
          <a:avLst/>
        </a:prstGeom>
        <a:solidFill>
          <a:schemeClr val="lt1">
            <a:hueOff val="0"/>
            <a:satOff val="0"/>
            <a:lumOff val="0"/>
            <a:alphaOff val="0"/>
          </a:schemeClr>
        </a:solidFill>
        <a:ln w="25400" cap="flat" cmpd="sng" algn="ctr">
          <a:solidFill>
            <a:srgbClr val="3D4F5B"/>
          </a:solidFill>
          <a:prstDash val="solid"/>
        </a:ln>
        <a:effectLst/>
      </dsp:spPr>
      <dsp:style>
        <a:lnRef idx="2">
          <a:scrgbClr r="0" g="0" b="0"/>
        </a:lnRef>
        <a:fillRef idx="1">
          <a:scrgbClr r="0" g="0" b="0"/>
        </a:fillRef>
        <a:effectRef idx="0">
          <a:scrgbClr r="0" g="0" b="0"/>
        </a:effectRef>
        <a:fontRef idx="minor"/>
      </dsp:style>
    </dsp:sp>
    <dsp:sp modelId="{6D160088-734D-4900-AE2F-330E8BCDAAFF}">
      <dsp:nvSpPr>
        <dsp:cNvPr id="0" name=""/>
        <dsp:cNvSpPr/>
      </dsp:nvSpPr>
      <dsp:spPr>
        <a:xfrm>
          <a:off x="641849" y="2622377"/>
          <a:ext cx="4927541" cy="403537"/>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308"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t>4</a:t>
          </a:r>
          <a:r>
            <a:rPr lang="en-US" sz="1100" kern="1200" baseline="30000" dirty="0"/>
            <a:t>th</a:t>
          </a:r>
          <a:r>
            <a:rPr lang="en-US" sz="1100" kern="1200" dirty="0"/>
            <a:t> Industrial revolution technologies poised to create the same seismic changes as the adoption of PCs and widespread broadband access</a:t>
          </a:r>
        </a:p>
      </dsp:txBody>
      <dsp:txXfrm>
        <a:off x="641849" y="2622377"/>
        <a:ext cx="4927541" cy="403537"/>
      </dsp:txXfrm>
    </dsp:sp>
    <dsp:sp modelId="{79CDE3F2-8CF4-442B-8D36-38658681F404}">
      <dsp:nvSpPr>
        <dsp:cNvPr id="0" name=""/>
        <dsp:cNvSpPr/>
      </dsp:nvSpPr>
      <dsp:spPr>
        <a:xfrm>
          <a:off x="389639" y="2571935"/>
          <a:ext cx="504421" cy="504421"/>
        </a:xfrm>
        <a:prstGeom prst="ellipse">
          <a:avLst/>
        </a:prstGeom>
        <a:solidFill>
          <a:schemeClr val="lt1">
            <a:hueOff val="0"/>
            <a:satOff val="0"/>
            <a:lumOff val="0"/>
            <a:alphaOff val="0"/>
          </a:schemeClr>
        </a:solidFill>
        <a:ln w="25400" cap="flat" cmpd="sng" algn="ctr">
          <a:solidFill>
            <a:srgbClr val="3D4F5B"/>
          </a:solidFill>
          <a:prstDash val="solid"/>
        </a:ln>
        <a:effectLst/>
      </dsp:spPr>
      <dsp:style>
        <a:lnRef idx="2">
          <a:scrgbClr r="0" g="0" b="0"/>
        </a:lnRef>
        <a:fillRef idx="1">
          <a:scrgbClr r="0" g="0" b="0"/>
        </a:fillRef>
        <a:effectRef idx="0">
          <a:scrgbClr r="0" g="0" b="0"/>
        </a:effectRef>
        <a:fontRef idx="minor"/>
      </dsp:style>
    </dsp:sp>
    <dsp:sp modelId="{B193A5D8-A266-4498-80AE-76EAA558C6F6}">
      <dsp:nvSpPr>
        <dsp:cNvPr id="0" name=""/>
        <dsp:cNvSpPr/>
      </dsp:nvSpPr>
      <dsp:spPr>
        <a:xfrm>
          <a:off x="309912" y="3227606"/>
          <a:ext cx="5259478" cy="403537"/>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308"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t>Current recruitment challenges in the wake of the Pandemic</a:t>
          </a:r>
        </a:p>
      </dsp:txBody>
      <dsp:txXfrm>
        <a:off x="309912" y="3227606"/>
        <a:ext cx="5259478" cy="403537"/>
      </dsp:txXfrm>
    </dsp:sp>
    <dsp:sp modelId="{84A03BCC-04DF-4125-8CDE-DA011F7184B0}">
      <dsp:nvSpPr>
        <dsp:cNvPr id="0" name=""/>
        <dsp:cNvSpPr/>
      </dsp:nvSpPr>
      <dsp:spPr>
        <a:xfrm>
          <a:off x="57702" y="3177164"/>
          <a:ext cx="504421" cy="504421"/>
        </a:xfrm>
        <a:prstGeom prst="ellipse">
          <a:avLst/>
        </a:prstGeom>
        <a:solidFill>
          <a:schemeClr val="lt1">
            <a:hueOff val="0"/>
            <a:satOff val="0"/>
            <a:lumOff val="0"/>
            <a:alphaOff val="0"/>
          </a:schemeClr>
        </a:solidFill>
        <a:ln w="25400" cap="flat" cmpd="sng" algn="ctr">
          <a:solidFill>
            <a:srgbClr val="3D4F5B"/>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4BE11-3A2C-4412-AE73-1F91499F8221}">
      <dsp:nvSpPr>
        <dsp:cNvPr id="0" name=""/>
        <dsp:cNvSpPr/>
      </dsp:nvSpPr>
      <dsp:spPr>
        <a:xfrm>
          <a:off x="1360996" y="796"/>
          <a:ext cx="2520266" cy="1512160"/>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t>Adopting digital marketing</a:t>
          </a:r>
        </a:p>
        <a:p>
          <a:pPr marL="57150" lvl="1" indent="-57150" algn="l" defTabSz="466725">
            <a:lnSpc>
              <a:spcPct val="90000"/>
            </a:lnSpc>
            <a:spcBef>
              <a:spcPct val="0"/>
            </a:spcBef>
            <a:spcAft>
              <a:spcPct val="15000"/>
            </a:spcAft>
            <a:buChar char="•"/>
          </a:pPr>
          <a:r>
            <a:rPr lang="en-GB" sz="1050" kern="1200" dirty="0"/>
            <a:t>Making sure your organisation has a presence on all relevant online platforms</a:t>
          </a:r>
        </a:p>
        <a:p>
          <a:pPr marL="57150" lvl="1" indent="-57150" algn="l" defTabSz="466725">
            <a:lnSpc>
              <a:spcPct val="90000"/>
            </a:lnSpc>
            <a:spcBef>
              <a:spcPct val="0"/>
            </a:spcBef>
            <a:spcAft>
              <a:spcPct val="15000"/>
            </a:spcAft>
            <a:buChar char="•"/>
          </a:pPr>
          <a:r>
            <a:rPr lang="en-GB" sz="1050" kern="1200" dirty="0"/>
            <a:t>Ensuring your business appears in the top search engine rankings</a:t>
          </a:r>
        </a:p>
      </dsp:txBody>
      <dsp:txXfrm>
        <a:off x="1360996" y="796"/>
        <a:ext cx="2520266" cy="1512160"/>
      </dsp:txXfrm>
    </dsp:sp>
    <dsp:sp modelId="{8799FFC7-45C3-4208-AE14-A1E77B7D6618}">
      <dsp:nvSpPr>
        <dsp:cNvPr id="0" name=""/>
        <dsp:cNvSpPr/>
      </dsp:nvSpPr>
      <dsp:spPr>
        <a:xfrm>
          <a:off x="4133290" y="796"/>
          <a:ext cx="2520266" cy="1512160"/>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t>Moving from spreadsheets to software solutions and databases</a:t>
          </a:r>
        </a:p>
        <a:p>
          <a:pPr marL="57150" lvl="1" indent="-57150" algn="l" defTabSz="466725">
            <a:lnSpc>
              <a:spcPct val="90000"/>
            </a:lnSpc>
            <a:spcBef>
              <a:spcPct val="0"/>
            </a:spcBef>
            <a:spcAft>
              <a:spcPct val="15000"/>
            </a:spcAft>
            <a:buChar char="•"/>
          </a:pPr>
          <a:r>
            <a:rPr lang="en-GB" sz="1050" kern="1200" dirty="0"/>
            <a:t>E.g. adopting a CRM system</a:t>
          </a:r>
        </a:p>
        <a:p>
          <a:pPr marL="57150" lvl="1" indent="-57150" algn="l" defTabSz="466725">
            <a:lnSpc>
              <a:spcPct val="90000"/>
            </a:lnSpc>
            <a:spcBef>
              <a:spcPct val="0"/>
            </a:spcBef>
            <a:spcAft>
              <a:spcPct val="15000"/>
            </a:spcAft>
            <a:buChar char="•"/>
          </a:pPr>
          <a:r>
            <a:rPr lang="en-GB" sz="1050" kern="1200" dirty="0"/>
            <a:t>Cleansing the data ready for a database</a:t>
          </a:r>
        </a:p>
      </dsp:txBody>
      <dsp:txXfrm>
        <a:off x="4133290" y="796"/>
        <a:ext cx="2520266" cy="1512160"/>
      </dsp:txXfrm>
    </dsp:sp>
    <dsp:sp modelId="{E8B4D971-37F8-4C41-A3C6-15450E980EE3}">
      <dsp:nvSpPr>
        <dsp:cNvPr id="0" name=""/>
        <dsp:cNvSpPr/>
      </dsp:nvSpPr>
      <dsp:spPr>
        <a:xfrm>
          <a:off x="6905583" y="796"/>
          <a:ext cx="2520266" cy="1512160"/>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t>Automating data entry</a:t>
          </a:r>
        </a:p>
        <a:p>
          <a:pPr marL="57150" lvl="1" indent="-57150" algn="l" defTabSz="466725">
            <a:lnSpc>
              <a:spcPct val="90000"/>
            </a:lnSpc>
            <a:spcBef>
              <a:spcPct val="0"/>
            </a:spcBef>
            <a:spcAft>
              <a:spcPct val="15000"/>
            </a:spcAft>
            <a:buChar char="•"/>
          </a:pPr>
          <a:r>
            <a:rPr lang="en-GB" sz="1050" kern="1200" dirty="0"/>
            <a:t>E.g. forms capture data and API links transfer data from one system to another, such as from a website to a CRM or database</a:t>
          </a:r>
        </a:p>
        <a:p>
          <a:pPr marL="57150" lvl="1" indent="-57150" algn="l" defTabSz="466725">
            <a:lnSpc>
              <a:spcPct val="90000"/>
            </a:lnSpc>
            <a:spcBef>
              <a:spcPct val="0"/>
            </a:spcBef>
            <a:spcAft>
              <a:spcPct val="15000"/>
            </a:spcAft>
            <a:buChar char="•"/>
          </a:pPr>
          <a:r>
            <a:rPr lang="en-GB" sz="1050" kern="1200" dirty="0"/>
            <a:t>Increase efficiencies, reduce double data entry and inaccuracies</a:t>
          </a:r>
        </a:p>
      </dsp:txBody>
      <dsp:txXfrm>
        <a:off x="6905583" y="796"/>
        <a:ext cx="2520266" cy="1512160"/>
      </dsp:txXfrm>
    </dsp:sp>
    <dsp:sp modelId="{699B114E-3C5F-4975-BC2D-7D00C615FF77}">
      <dsp:nvSpPr>
        <dsp:cNvPr id="0" name=""/>
        <dsp:cNvSpPr/>
      </dsp:nvSpPr>
      <dsp:spPr>
        <a:xfrm>
          <a:off x="1360996" y="1764982"/>
          <a:ext cx="2520266" cy="1512160"/>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t>Utilising data</a:t>
          </a:r>
        </a:p>
        <a:p>
          <a:pPr marL="57150" lvl="1" indent="-57150" algn="l" defTabSz="466725">
            <a:lnSpc>
              <a:spcPct val="90000"/>
            </a:lnSpc>
            <a:spcBef>
              <a:spcPct val="0"/>
            </a:spcBef>
            <a:spcAft>
              <a:spcPct val="15000"/>
            </a:spcAft>
            <a:buChar char="•"/>
          </a:pPr>
          <a:r>
            <a:rPr lang="en-GB" sz="1050" kern="1200" dirty="0"/>
            <a:t>Using a reporting system to present critical data to internal and external stakeholders and customers</a:t>
          </a:r>
        </a:p>
        <a:p>
          <a:pPr marL="57150" lvl="1" indent="-57150" algn="l" defTabSz="466725">
            <a:lnSpc>
              <a:spcPct val="90000"/>
            </a:lnSpc>
            <a:spcBef>
              <a:spcPct val="0"/>
            </a:spcBef>
            <a:spcAft>
              <a:spcPct val="15000"/>
            </a:spcAft>
            <a:buChar char="•"/>
          </a:pPr>
          <a:r>
            <a:rPr lang="en-GB" sz="1050" kern="1200" dirty="0"/>
            <a:t>E.g. sales and marketing performance, customer insights, delivery effectiveness </a:t>
          </a:r>
        </a:p>
      </dsp:txBody>
      <dsp:txXfrm>
        <a:off x="1360996" y="1764982"/>
        <a:ext cx="2520266" cy="1512160"/>
      </dsp:txXfrm>
    </dsp:sp>
    <dsp:sp modelId="{60C74BFA-3A38-4D9E-9E38-97C11AC14C41}">
      <dsp:nvSpPr>
        <dsp:cNvPr id="0" name=""/>
        <dsp:cNvSpPr/>
      </dsp:nvSpPr>
      <dsp:spPr>
        <a:xfrm>
          <a:off x="4133290" y="1764982"/>
          <a:ext cx="2520266" cy="1512160"/>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t>Moving from physical infrastructure to the cloud</a:t>
          </a:r>
        </a:p>
        <a:p>
          <a:pPr marL="57150" lvl="1" indent="-57150" algn="l" defTabSz="466725">
            <a:lnSpc>
              <a:spcPct val="90000"/>
            </a:lnSpc>
            <a:spcBef>
              <a:spcPct val="0"/>
            </a:spcBef>
            <a:spcAft>
              <a:spcPct val="15000"/>
            </a:spcAft>
            <a:buChar char="•"/>
          </a:pPr>
          <a:r>
            <a:rPr lang="en-GB" sz="1050" kern="1200" dirty="0"/>
            <a:t>Reducing the need for onsite hardware</a:t>
          </a:r>
        </a:p>
        <a:p>
          <a:pPr marL="57150" lvl="1" indent="-57150" algn="l" defTabSz="466725">
            <a:lnSpc>
              <a:spcPct val="90000"/>
            </a:lnSpc>
            <a:spcBef>
              <a:spcPct val="0"/>
            </a:spcBef>
            <a:spcAft>
              <a:spcPct val="15000"/>
            </a:spcAft>
            <a:buChar char="•"/>
          </a:pPr>
          <a:r>
            <a:rPr lang="en-GB" sz="1050" kern="1200" dirty="0"/>
            <a:t>Seeking greener credentials as an organisation</a:t>
          </a:r>
        </a:p>
        <a:p>
          <a:pPr marL="57150" lvl="1" indent="-57150" algn="l" defTabSz="466725">
            <a:lnSpc>
              <a:spcPct val="90000"/>
            </a:lnSpc>
            <a:spcBef>
              <a:spcPct val="0"/>
            </a:spcBef>
            <a:spcAft>
              <a:spcPct val="15000"/>
            </a:spcAft>
            <a:buChar char="•"/>
          </a:pPr>
          <a:r>
            <a:rPr lang="en-GB" sz="1050" kern="1200" dirty="0"/>
            <a:t>Reduce the need for physical office space if employees work from home</a:t>
          </a:r>
        </a:p>
      </dsp:txBody>
      <dsp:txXfrm>
        <a:off x="4133290" y="1764982"/>
        <a:ext cx="2520266" cy="1512160"/>
      </dsp:txXfrm>
    </dsp:sp>
    <dsp:sp modelId="{49D1EA09-0913-46E5-BD18-1612435DD4FA}">
      <dsp:nvSpPr>
        <dsp:cNvPr id="0" name=""/>
        <dsp:cNvSpPr/>
      </dsp:nvSpPr>
      <dsp:spPr>
        <a:xfrm>
          <a:off x="6905583" y="1764982"/>
          <a:ext cx="2520266" cy="1512160"/>
        </a:xfrm>
        <a:prstGeom prst="rect">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t>Making full use of productivity tools and essential software</a:t>
          </a:r>
        </a:p>
        <a:p>
          <a:pPr marL="57150" lvl="1" indent="-57150" algn="l" defTabSz="466725">
            <a:lnSpc>
              <a:spcPct val="90000"/>
            </a:lnSpc>
            <a:spcBef>
              <a:spcPct val="0"/>
            </a:spcBef>
            <a:spcAft>
              <a:spcPct val="15000"/>
            </a:spcAft>
            <a:buChar char="•"/>
          </a:pPr>
          <a:r>
            <a:rPr lang="en-GB" sz="1050" kern="1200" dirty="0"/>
            <a:t>Platforms like Microsoft Teams are powerful tools to help manage workloads and facilitate project management</a:t>
          </a:r>
        </a:p>
        <a:p>
          <a:pPr marL="57150" lvl="1" indent="-57150" algn="l" defTabSz="466725">
            <a:lnSpc>
              <a:spcPct val="90000"/>
            </a:lnSpc>
            <a:spcBef>
              <a:spcPct val="0"/>
            </a:spcBef>
            <a:spcAft>
              <a:spcPct val="15000"/>
            </a:spcAft>
            <a:buChar char="•"/>
          </a:pPr>
          <a:r>
            <a:rPr lang="en-GB" sz="1050" kern="1200" dirty="0"/>
            <a:t>The success or failure of implementing these systems depends on staff engagement</a:t>
          </a:r>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endParaRPr lang="en-GB" sz="1050" kern="1200" dirty="0"/>
        </a:p>
      </dsp:txBody>
      <dsp:txXfrm>
        <a:off x="6905583" y="1764982"/>
        <a:ext cx="2520266" cy="1512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544C7-C088-4246-89BF-F87C6FAB0FAE}">
      <dsp:nvSpPr>
        <dsp:cNvPr id="0" name=""/>
        <dsp:cNvSpPr/>
      </dsp:nvSpPr>
      <dsp:spPr>
        <a:xfrm>
          <a:off x="0" y="0"/>
          <a:ext cx="8526380" cy="168648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F33CF-6107-4EE1-AB98-86704A454892}">
      <dsp:nvSpPr>
        <dsp:cNvPr id="0" name=""/>
        <dsp:cNvSpPr/>
      </dsp:nvSpPr>
      <dsp:spPr>
        <a:xfrm>
          <a:off x="255791" y="224864"/>
          <a:ext cx="2504624" cy="1236754"/>
        </a:xfrm>
        <a:prstGeom prst="roundRect">
          <a:avLst>
            <a:gd name="adj" fmla="val 10000"/>
          </a:avLst>
        </a:prstGeom>
        <a:blipFill>
          <a:blip xmlns:r="http://schemas.openxmlformats.org/officeDocument/2006/relationships" r:embed="rId1"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1015E-1C2C-4C0D-B2E2-87765E684A04}">
      <dsp:nvSpPr>
        <dsp:cNvPr id="0" name=""/>
        <dsp:cNvSpPr/>
      </dsp:nvSpPr>
      <dsp:spPr>
        <a:xfrm rot="10800000">
          <a:off x="255791" y="1686483"/>
          <a:ext cx="2504624" cy="2061257"/>
        </a:xfrm>
        <a:prstGeom prst="round2SameRect">
          <a:avLst>
            <a:gd name="adj1" fmla="val 10500"/>
            <a:gd name="adj2" fmla="val 0"/>
          </a:avLst>
        </a:prstGeom>
        <a:solidFill>
          <a:srgbClr val="3D4F5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GB" sz="1600" b="1" kern="1200" dirty="0"/>
            <a:t>Train recruits</a:t>
          </a:r>
        </a:p>
        <a:p>
          <a:pPr marL="57150" lvl="1" indent="-57150" algn="l" defTabSz="488950">
            <a:lnSpc>
              <a:spcPct val="90000"/>
            </a:lnSpc>
            <a:spcBef>
              <a:spcPct val="0"/>
            </a:spcBef>
            <a:spcAft>
              <a:spcPct val="15000"/>
            </a:spcAft>
            <a:buChar char="•"/>
          </a:pPr>
          <a:r>
            <a:rPr lang="en-GB" sz="1100" kern="1200" dirty="0"/>
            <a:t>Develop your pipeline of apprentice recruits</a:t>
          </a:r>
        </a:p>
        <a:p>
          <a:pPr marL="57150" lvl="1" indent="-57150" algn="l" defTabSz="488950">
            <a:lnSpc>
              <a:spcPct val="90000"/>
            </a:lnSpc>
            <a:spcBef>
              <a:spcPct val="0"/>
            </a:spcBef>
            <a:spcAft>
              <a:spcPct val="15000"/>
            </a:spcAft>
            <a:buChar char="•"/>
          </a:pPr>
          <a:r>
            <a:rPr lang="en-GB" sz="1100" kern="1200" dirty="0"/>
            <a:t>Use TDM to train recruits with the skills and to use technologies you need and soft workplace skills</a:t>
          </a:r>
        </a:p>
        <a:p>
          <a:pPr marL="57150" lvl="1" indent="-57150" algn="l" defTabSz="488950">
            <a:lnSpc>
              <a:spcPct val="90000"/>
            </a:lnSpc>
            <a:spcBef>
              <a:spcPct val="0"/>
            </a:spcBef>
            <a:spcAft>
              <a:spcPct val="15000"/>
            </a:spcAft>
            <a:buChar char="•"/>
          </a:pPr>
          <a:r>
            <a:rPr lang="en-GB" sz="1100" kern="1200" dirty="0"/>
            <a:t>Guarantee interview for Apprentice recruits </a:t>
          </a:r>
        </a:p>
      </dsp:txBody>
      <dsp:txXfrm rot="10800000">
        <a:off x="319182" y="1686483"/>
        <a:ext cx="2377842" cy="1997866"/>
      </dsp:txXfrm>
    </dsp:sp>
    <dsp:sp modelId="{960A2BAC-2D0B-47B6-8BAC-D8F9B578036A}">
      <dsp:nvSpPr>
        <dsp:cNvPr id="0" name=""/>
        <dsp:cNvSpPr/>
      </dsp:nvSpPr>
      <dsp:spPr>
        <a:xfrm>
          <a:off x="3010877" y="224864"/>
          <a:ext cx="2504624" cy="1236754"/>
        </a:xfrm>
        <a:prstGeom prst="roundRect">
          <a:avLst>
            <a:gd name="adj" fmla="val 10000"/>
          </a:avLst>
        </a:prstGeom>
        <a:blipFill>
          <a:blip xmlns:r="http://schemas.openxmlformats.org/officeDocument/2006/relationships" r:embed="rId2"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42663-019C-4FCE-8FAF-14DE702D7F50}">
      <dsp:nvSpPr>
        <dsp:cNvPr id="0" name=""/>
        <dsp:cNvSpPr/>
      </dsp:nvSpPr>
      <dsp:spPr>
        <a:xfrm rot="10800000">
          <a:off x="3010877" y="1686483"/>
          <a:ext cx="2504624" cy="2061257"/>
        </a:xfrm>
        <a:prstGeom prst="round2SameRect">
          <a:avLst>
            <a:gd name="adj1" fmla="val 10500"/>
            <a:gd name="adj2" fmla="val 0"/>
          </a:avLst>
        </a:prstGeom>
        <a:solidFill>
          <a:srgbClr val="3D4F5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GB" sz="1600" b="1" kern="1200" dirty="0"/>
            <a:t>Hire apprentices now</a:t>
          </a:r>
        </a:p>
        <a:p>
          <a:pPr marL="57150" lvl="1" indent="-57150" algn="l" defTabSz="488950">
            <a:lnSpc>
              <a:spcPct val="90000"/>
            </a:lnSpc>
            <a:spcBef>
              <a:spcPct val="0"/>
            </a:spcBef>
            <a:spcAft>
              <a:spcPct val="15000"/>
            </a:spcAft>
            <a:buChar char="•"/>
          </a:pPr>
          <a:r>
            <a:rPr lang="en-GB" sz="1100" kern="1200" dirty="0"/>
            <a:t>Hire Apprentices who have already been trained by TDM’s Ofsted Outstanding Adult Education</a:t>
          </a:r>
        </a:p>
        <a:p>
          <a:pPr marL="57150" lvl="1" indent="-57150" algn="l" defTabSz="488950">
            <a:lnSpc>
              <a:spcPct val="90000"/>
            </a:lnSpc>
            <a:spcBef>
              <a:spcPct val="0"/>
            </a:spcBef>
            <a:spcAft>
              <a:spcPct val="15000"/>
            </a:spcAft>
            <a:buChar char="•"/>
          </a:pPr>
          <a:r>
            <a:rPr lang="en-GB" sz="1100" kern="1200" dirty="0"/>
            <a:t>We have candidates across the region eager to start their Tech careers with you </a:t>
          </a:r>
          <a:r>
            <a:rPr lang="en-GB" sz="1100" b="1" kern="1200" dirty="0"/>
            <a:t>now</a:t>
          </a:r>
          <a:endParaRPr lang="en-GB" sz="1100" kern="1200" dirty="0"/>
        </a:p>
        <a:p>
          <a:pPr marL="57150" lvl="1" indent="-57150" algn="l" defTabSz="488950">
            <a:lnSpc>
              <a:spcPct val="90000"/>
            </a:lnSpc>
            <a:spcBef>
              <a:spcPct val="0"/>
            </a:spcBef>
            <a:spcAft>
              <a:spcPct val="15000"/>
            </a:spcAft>
            <a:buChar char="•"/>
          </a:pPr>
          <a:r>
            <a:rPr lang="en-GB" sz="1100" b="0" kern="1200" dirty="0"/>
            <a:t>Showcase e-portfolios demonstrate skills development relevant to organisations</a:t>
          </a:r>
        </a:p>
      </dsp:txBody>
      <dsp:txXfrm rot="10800000">
        <a:off x="3074268" y="1686483"/>
        <a:ext cx="2377842" cy="1997866"/>
      </dsp:txXfrm>
    </dsp:sp>
    <dsp:sp modelId="{499D4D38-8A63-4FC2-B949-DB1FF57FB9C4}">
      <dsp:nvSpPr>
        <dsp:cNvPr id="0" name=""/>
        <dsp:cNvSpPr/>
      </dsp:nvSpPr>
      <dsp:spPr>
        <a:xfrm>
          <a:off x="5765964" y="224864"/>
          <a:ext cx="2504624" cy="1236754"/>
        </a:xfrm>
        <a:prstGeom prst="roundRect">
          <a:avLst>
            <a:gd name="adj" fmla="val 10000"/>
          </a:avLst>
        </a:prstGeom>
        <a:blipFill>
          <a:blip xmlns:r="http://schemas.openxmlformats.org/officeDocument/2006/relationships" r:embed="rId3"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A4C55-4AB2-4966-9B63-78A66C8F359A}">
      <dsp:nvSpPr>
        <dsp:cNvPr id="0" name=""/>
        <dsp:cNvSpPr/>
      </dsp:nvSpPr>
      <dsp:spPr>
        <a:xfrm rot="10800000">
          <a:off x="5765964" y="1686483"/>
          <a:ext cx="2504624" cy="2061257"/>
        </a:xfrm>
        <a:prstGeom prst="round2SameRect">
          <a:avLst>
            <a:gd name="adj1" fmla="val 10500"/>
            <a:gd name="adj2" fmla="val 0"/>
          </a:avLst>
        </a:prstGeom>
        <a:solidFill>
          <a:srgbClr val="3D4F5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GB" sz="1600" b="1" kern="1200" dirty="0"/>
            <a:t>Upskill your team</a:t>
          </a:r>
        </a:p>
        <a:p>
          <a:pPr marL="57150" lvl="1" indent="-57150" algn="l" defTabSz="488950">
            <a:lnSpc>
              <a:spcPct val="90000"/>
            </a:lnSpc>
            <a:spcBef>
              <a:spcPct val="0"/>
            </a:spcBef>
            <a:spcAft>
              <a:spcPct val="15000"/>
            </a:spcAft>
            <a:buChar char="•"/>
          </a:pPr>
          <a:r>
            <a:rPr lang="en-GB" sz="1100" kern="1200" dirty="0"/>
            <a:t>Retain existing talent and prevent churn of staff</a:t>
          </a:r>
        </a:p>
        <a:p>
          <a:pPr marL="57150" lvl="1" indent="-57150" algn="l" defTabSz="488950">
            <a:lnSpc>
              <a:spcPct val="90000"/>
            </a:lnSpc>
            <a:spcBef>
              <a:spcPct val="0"/>
            </a:spcBef>
            <a:spcAft>
              <a:spcPct val="15000"/>
            </a:spcAft>
            <a:buChar char="•"/>
          </a:pPr>
          <a:r>
            <a:rPr lang="en-GB" sz="1100" kern="1200" dirty="0"/>
            <a:t>Upskill current staff to fully utilise technologies in your organisation</a:t>
          </a:r>
        </a:p>
        <a:p>
          <a:pPr marL="57150" lvl="1" indent="-57150" algn="l" defTabSz="488950">
            <a:lnSpc>
              <a:spcPct val="90000"/>
            </a:lnSpc>
            <a:spcBef>
              <a:spcPct val="0"/>
            </a:spcBef>
            <a:spcAft>
              <a:spcPct val="15000"/>
            </a:spcAft>
            <a:buChar char="•"/>
          </a:pPr>
          <a:r>
            <a:rPr lang="en-GB" sz="1100" kern="1200" dirty="0"/>
            <a:t>Access funding for staff training rather than pay commercially</a:t>
          </a:r>
        </a:p>
        <a:p>
          <a:pPr marL="57150" lvl="1" indent="-57150" algn="l" defTabSz="488950">
            <a:lnSpc>
              <a:spcPct val="90000"/>
            </a:lnSpc>
            <a:spcBef>
              <a:spcPct val="0"/>
            </a:spcBef>
            <a:spcAft>
              <a:spcPct val="15000"/>
            </a:spcAft>
            <a:buChar char="•"/>
          </a:pPr>
          <a:r>
            <a:rPr lang="en-GB" sz="1100" kern="1200" dirty="0"/>
            <a:t>Assess commitment of your staff for further, longer-term training</a:t>
          </a:r>
        </a:p>
        <a:p>
          <a:pPr marL="57150" lvl="1" indent="-57150" algn="l" defTabSz="488950">
            <a:lnSpc>
              <a:spcPct val="90000"/>
            </a:lnSpc>
            <a:spcBef>
              <a:spcPct val="0"/>
            </a:spcBef>
            <a:spcAft>
              <a:spcPct val="15000"/>
            </a:spcAft>
            <a:buChar char="•"/>
          </a:pPr>
          <a:endParaRPr lang="en-GB" sz="1100" kern="1200" dirty="0"/>
        </a:p>
        <a:p>
          <a:pPr marL="57150" lvl="1" indent="-57150" algn="l" defTabSz="488950">
            <a:lnSpc>
              <a:spcPct val="90000"/>
            </a:lnSpc>
            <a:spcBef>
              <a:spcPct val="0"/>
            </a:spcBef>
            <a:spcAft>
              <a:spcPct val="15000"/>
            </a:spcAft>
            <a:buChar char="•"/>
          </a:pPr>
          <a:endParaRPr lang="en-GB" sz="1100" kern="1200" dirty="0"/>
        </a:p>
      </dsp:txBody>
      <dsp:txXfrm rot="10800000">
        <a:off x="5829355" y="1686483"/>
        <a:ext cx="2377842" cy="1997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54DC-2B89-41D2-9693-588E08152248}">
      <dsp:nvSpPr>
        <dsp:cNvPr id="0" name=""/>
        <dsp:cNvSpPr/>
      </dsp:nvSpPr>
      <dsp:spPr>
        <a:xfrm>
          <a:off x="0" y="0"/>
          <a:ext cx="8653571" cy="1648969"/>
        </a:xfrm>
        <a:prstGeom prst="roundRect">
          <a:avLst>
            <a:gd name="adj" fmla="val 10000"/>
          </a:avLst>
        </a:prstGeom>
        <a:solidFill>
          <a:srgbClr val="CDD7DD">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F04D58-7E49-4BD5-8EA9-F81E39C12E15}">
      <dsp:nvSpPr>
        <dsp:cNvPr id="0" name=""/>
        <dsp:cNvSpPr/>
      </dsp:nvSpPr>
      <dsp:spPr>
        <a:xfrm>
          <a:off x="260600" y="219862"/>
          <a:ext cx="1251133" cy="120924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tile tx="-29845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1DA43F-B745-485A-8818-3ADBB3614AE4}">
      <dsp:nvSpPr>
        <dsp:cNvPr id="0" name=""/>
        <dsp:cNvSpPr/>
      </dsp:nvSpPr>
      <dsp:spPr>
        <a:xfrm rot="10800000">
          <a:off x="260600" y="1648969"/>
          <a:ext cx="1251133" cy="2015406"/>
        </a:xfrm>
        <a:prstGeom prst="round2SameRect">
          <a:avLst>
            <a:gd name="adj1" fmla="val 10500"/>
            <a:gd name="adj2" fmla="val 0"/>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t>Coding</a:t>
          </a:r>
          <a:endParaRPr lang="en-GB" sz="1400" kern="1200" dirty="0"/>
        </a:p>
        <a:p>
          <a:pPr marL="57150" lvl="1" indent="-57150" algn="l" defTabSz="488950">
            <a:lnSpc>
              <a:spcPct val="90000"/>
            </a:lnSpc>
            <a:spcBef>
              <a:spcPct val="0"/>
            </a:spcBef>
            <a:spcAft>
              <a:spcPct val="15000"/>
            </a:spcAft>
            <a:buChar char="•"/>
          </a:pPr>
          <a:r>
            <a:rPr lang="en-US" sz="1100" kern="1200" dirty="0"/>
            <a:t>Using a variety of coding languages and methodologies to develop software, apps, websites, link databases etc. </a:t>
          </a:r>
          <a:endParaRPr lang="en-GB" sz="1100" kern="1200" dirty="0"/>
        </a:p>
      </dsp:txBody>
      <dsp:txXfrm rot="10800000">
        <a:off x="299077" y="1648969"/>
        <a:ext cx="1174179" cy="1976929"/>
      </dsp:txXfrm>
    </dsp:sp>
    <dsp:sp modelId="{2FD057F4-DAE4-4BF1-B7AB-9BAB3464A966}">
      <dsp:nvSpPr>
        <dsp:cNvPr id="0" name=""/>
        <dsp:cNvSpPr/>
      </dsp:nvSpPr>
      <dsp:spPr>
        <a:xfrm>
          <a:off x="1636847" y="219862"/>
          <a:ext cx="1251133" cy="1209244"/>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tile tx="-552450" ty="-21590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B9665D-CCBD-4552-A06A-B41E7075A1C9}">
      <dsp:nvSpPr>
        <dsp:cNvPr id="0" name=""/>
        <dsp:cNvSpPr/>
      </dsp:nvSpPr>
      <dsp:spPr>
        <a:xfrm rot="10800000">
          <a:off x="1636847" y="1648969"/>
          <a:ext cx="1251133" cy="2015406"/>
        </a:xfrm>
        <a:prstGeom prst="round2SameRect">
          <a:avLst>
            <a:gd name="adj1" fmla="val 10500"/>
            <a:gd name="adj2" fmla="val 0"/>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t>Digital Marketing</a:t>
          </a:r>
          <a:endParaRPr lang="en-GB" sz="1400" kern="1200" dirty="0"/>
        </a:p>
        <a:p>
          <a:pPr marL="57150" lvl="1" indent="-57150" algn="l" defTabSz="488950">
            <a:lnSpc>
              <a:spcPct val="90000"/>
            </a:lnSpc>
            <a:spcBef>
              <a:spcPct val="0"/>
            </a:spcBef>
            <a:spcAft>
              <a:spcPct val="15000"/>
            </a:spcAft>
            <a:buChar char="•"/>
          </a:pPr>
          <a:r>
            <a:rPr lang="en-US" sz="1100" kern="1200" dirty="0"/>
            <a:t>Engaging Customers online via Social Media, websites, company listings, ads and marketing campaigns</a:t>
          </a:r>
          <a:endParaRPr lang="en-GB" sz="1100" kern="1200" dirty="0"/>
        </a:p>
      </dsp:txBody>
      <dsp:txXfrm rot="10800000">
        <a:off x="1675324" y="1648969"/>
        <a:ext cx="1174179" cy="1976929"/>
      </dsp:txXfrm>
    </dsp:sp>
    <dsp:sp modelId="{4974F1A8-D11F-4869-BCE2-BB2DCFA04704}">
      <dsp:nvSpPr>
        <dsp:cNvPr id="0" name=""/>
        <dsp:cNvSpPr/>
      </dsp:nvSpPr>
      <dsp:spPr>
        <a:xfrm>
          <a:off x="3013094" y="219862"/>
          <a:ext cx="1251133" cy="1209244"/>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tile tx="-349250" ty="12700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EBB698-0F07-4A55-AB07-9514326FAD60}">
      <dsp:nvSpPr>
        <dsp:cNvPr id="0" name=""/>
        <dsp:cNvSpPr/>
      </dsp:nvSpPr>
      <dsp:spPr>
        <a:xfrm rot="10800000">
          <a:off x="3013094" y="1648969"/>
          <a:ext cx="1251133" cy="2015406"/>
        </a:xfrm>
        <a:prstGeom prst="round2SameRect">
          <a:avLst>
            <a:gd name="adj1" fmla="val 10500"/>
            <a:gd name="adj2" fmla="val 0"/>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t>Cyber</a:t>
          </a:r>
          <a:endParaRPr lang="en-GB" sz="1400" kern="1200" dirty="0"/>
        </a:p>
        <a:p>
          <a:pPr marL="57150" lvl="1" indent="-57150" algn="l" defTabSz="488950">
            <a:lnSpc>
              <a:spcPct val="90000"/>
            </a:lnSpc>
            <a:spcBef>
              <a:spcPct val="0"/>
            </a:spcBef>
            <a:spcAft>
              <a:spcPct val="15000"/>
            </a:spcAft>
            <a:buChar char="•"/>
          </a:pPr>
          <a:r>
            <a:rPr lang="en-US" sz="1100" kern="1200" dirty="0"/>
            <a:t>Keeping an </a:t>
          </a:r>
          <a:r>
            <a:rPr lang="en-US" sz="1100" kern="1200" dirty="0" err="1"/>
            <a:t>organisation</a:t>
          </a:r>
          <a:r>
            <a:rPr lang="en-US" sz="1100" kern="1200" dirty="0"/>
            <a:t> safe from the variety of threats that can compromise systems and data digitally</a:t>
          </a:r>
          <a:endParaRPr lang="en-GB" sz="1100" kern="1200" dirty="0"/>
        </a:p>
      </dsp:txBody>
      <dsp:txXfrm rot="10800000">
        <a:off x="3051571" y="1648969"/>
        <a:ext cx="1174179" cy="1976929"/>
      </dsp:txXfrm>
    </dsp:sp>
    <dsp:sp modelId="{C61E9F1F-41A7-4E59-8CE5-52F37FAF8CD9}">
      <dsp:nvSpPr>
        <dsp:cNvPr id="0" name=""/>
        <dsp:cNvSpPr/>
      </dsp:nvSpPr>
      <dsp:spPr>
        <a:xfrm>
          <a:off x="4389342" y="219862"/>
          <a:ext cx="1251133" cy="120924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358F4-142D-451D-83CA-4A868003B80D}">
      <dsp:nvSpPr>
        <dsp:cNvPr id="0" name=""/>
        <dsp:cNvSpPr/>
      </dsp:nvSpPr>
      <dsp:spPr>
        <a:xfrm rot="10800000">
          <a:off x="4389342" y="1648969"/>
          <a:ext cx="1251133" cy="2015406"/>
        </a:xfrm>
        <a:prstGeom prst="round2SameRect">
          <a:avLst>
            <a:gd name="adj1" fmla="val 10500"/>
            <a:gd name="adj2" fmla="val 0"/>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t>Tech and Networking</a:t>
          </a:r>
          <a:endParaRPr lang="en-GB" sz="1400" kern="1200" dirty="0"/>
        </a:p>
        <a:p>
          <a:pPr marL="57150" lvl="1" indent="-57150" algn="l" defTabSz="488950">
            <a:lnSpc>
              <a:spcPct val="90000"/>
            </a:lnSpc>
            <a:spcBef>
              <a:spcPct val="0"/>
            </a:spcBef>
            <a:spcAft>
              <a:spcPct val="15000"/>
            </a:spcAft>
            <a:buChar char="•"/>
          </a:pPr>
          <a:r>
            <a:rPr lang="en-US" sz="1100" kern="1200" dirty="0"/>
            <a:t>Maintaining the tech infrastructure e.g. devices and servers and providing helpdesk support to customers</a:t>
          </a:r>
          <a:endParaRPr lang="en-GB" sz="1100" kern="1200" dirty="0"/>
        </a:p>
      </dsp:txBody>
      <dsp:txXfrm rot="10800000">
        <a:off x="4427819" y="1648969"/>
        <a:ext cx="1174179" cy="1976929"/>
      </dsp:txXfrm>
    </dsp:sp>
    <dsp:sp modelId="{0DA4E226-E17E-4331-995B-74863C21516A}">
      <dsp:nvSpPr>
        <dsp:cNvPr id="0" name=""/>
        <dsp:cNvSpPr/>
      </dsp:nvSpPr>
      <dsp:spPr>
        <a:xfrm>
          <a:off x="5765589" y="219862"/>
          <a:ext cx="1251133" cy="1209244"/>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20520-359E-4721-9027-A53FFC6D9B26}">
      <dsp:nvSpPr>
        <dsp:cNvPr id="0" name=""/>
        <dsp:cNvSpPr/>
      </dsp:nvSpPr>
      <dsp:spPr>
        <a:xfrm rot="10800000">
          <a:off x="5765589" y="1648969"/>
          <a:ext cx="1251133" cy="2015406"/>
        </a:xfrm>
        <a:prstGeom prst="round2SameRect">
          <a:avLst>
            <a:gd name="adj1" fmla="val 10500"/>
            <a:gd name="adj2" fmla="val 0"/>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t>Digital Support</a:t>
          </a:r>
          <a:endParaRPr lang="en-GB" sz="1400" kern="1200" dirty="0"/>
        </a:p>
        <a:p>
          <a:pPr marL="57150" lvl="1" indent="-57150" algn="l" defTabSz="488950">
            <a:lnSpc>
              <a:spcPct val="90000"/>
            </a:lnSpc>
            <a:spcBef>
              <a:spcPct val="0"/>
            </a:spcBef>
            <a:spcAft>
              <a:spcPct val="15000"/>
            </a:spcAft>
            <a:buChar char="•"/>
          </a:pPr>
          <a:r>
            <a:rPr lang="en-US" sz="1100" kern="1200" dirty="0"/>
            <a:t>Supporting internal and external customers use productivity tools e.g. CRMs or MS Teams</a:t>
          </a:r>
          <a:endParaRPr lang="en-GB" sz="1100" kern="1200" dirty="0"/>
        </a:p>
      </dsp:txBody>
      <dsp:txXfrm rot="10800000">
        <a:off x="5804066" y="1648969"/>
        <a:ext cx="1174179" cy="1976929"/>
      </dsp:txXfrm>
    </dsp:sp>
    <dsp:sp modelId="{F87B1565-4ADF-4661-B05F-192060782D90}">
      <dsp:nvSpPr>
        <dsp:cNvPr id="0" name=""/>
        <dsp:cNvSpPr/>
      </dsp:nvSpPr>
      <dsp:spPr>
        <a:xfrm>
          <a:off x="7141836" y="219862"/>
          <a:ext cx="1251133" cy="1209244"/>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95D6AF-4898-44F7-9F6E-2A014ABE1AB0}">
      <dsp:nvSpPr>
        <dsp:cNvPr id="0" name=""/>
        <dsp:cNvSpPr/>
      </dsp:nvSpPr>
      <dsp:spPr>
        <a:xfrm rot="10800000">
          <a:off x="7141836" y="1648969"/>
          <a:ext cx="1251133" cy="2015406"/>
        </a:xfrm>
        <a:prstGeom prst="round2SameRect">
          <a:avLst>
            <a:gd name="adj1" fmla="val 10500"/>
            <a:gd name="adj2" fmla="val 0"/>
          </a:avLst>
        </a:prstGeom>
        <a:solidFill>
          <a:srgbClr val="3D4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t>Data</a:t>
          </a:r>
          <a:endParaRPr lang="en-GB" sz="1400" kern="1200" dirty="0"/>
        </a:p>
        <a:p>
          <a:pPr marL="57150" lvl="1" indent="-57150" algn="l" defTabSz="488950">
            <a:lnSpc>
              <a:spcPct val="90000"/>
            </a:lnSpc>
            <a:spcBef>
              <a:spcPct val="0"/>
            </a:spcBef>
            <a:spcAft>
              <a:spcPct val="15000"/>
            </a:spcAft>
            <a:buChar char="•"/>
          </a:pPr>
          <a:r>
            <a:rPr lang="en-US" sz="1100" kern="1200" dirty="0"/>
            <a:t>Effectively collating, cleansing and processing data to provide insights and inform better </a:t>
          </a:r>
          <a:r>
            <a:rPr lang="en-US" sz="1100" kern="1200" dirty="0" err="1"/>
            <a:t>organisational</a:t>
          </a:r>
          <a:r>
            <a:rPr lang="en-US" sz="1100" kern="1200" dirty="0"/>
            <a:t> decisions</a:t>
          </a:r>
          <a:endParaRPr lang="en-GB" sz="1100" kern="1200" dirty="0"/>
        </a:p>
      </dsp:txBody>
      <dsp:txXfrm rot="10800000">
        <a:off x="7180313" y="1648969"/>
        <a:ext cx="1174179" cy="1976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FE446-BA35-4FED-941A-A2A46F34A7F4}">
      <dsp:nvSpPr>
        <dsp:cNvPr id="0" name=""/>
        <dsp:cNvSpPr/>
      </dsp:nvSpPr>
      <dsp:spPr>
        <a:xfrm>
          <a:off x="0" y="0"/>
          <a:ext cx="6181869" cy="1135766"/>
        </a:xfrm>
        <a:prstGeom prst="roundRect">
          <a:avLst>
            <a:gd name="adj" fmla="val 10000"/>
          </a:avLst>
        </a:prstGeom>
        <a:solidFill>
          <a:srgbClr val="CDD7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Tommy McDonnell - </a:t>
          </a:r>
          <a:r>
            <a:rPr lang="en-GB" sz="1900" kern="1200" dirty="0">
              <a:solidFill>
                <a:schemeClr val="tx1"/>
              </a:solidFill>
              <a:hlinkClick xmlns:r="http://schemas.openxmlformats.org/officeDocument/2006/relationships" r:id="rId1"/>
            </a:rPr>
            <a:t>LinkedIn</a:t>
          </a:r>
          <a:endParaRPr lang="en-GB" sz="19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Learning and Development Representative – Birmingham and Solihull</a:t>
          </a:r>
        </a:p>
        <a:p>
          <a:pPr marL="114300" lvl="1" indent="-114300" algn="l" defTabSz="666750">
            <a:lnSpc>
              <a:spcPct val="90000"/>
            </a:lnSpc>
            <a:spcBef>
              <a:spcPct val="0"/>
            </a:spcBef>
            <a:spcAft>
              <a:spcPct val="15000"/>
            </a:spcAft>
            <a:buChar char="•"/>
          </a:pPr>
          <a:r>
            <a:rPr lang="en-GB" sz="1500" kern="1200" dirty="0">
              <a:solidFill>
                <a:schemeClr val="tx1"/>
              </a:solidFill>
              <a:hlinkClick xmlns:r="http://schemas.openxmlformats.org/officeDocument/2006/relationships" r:id="rId2"/>
            </a:rPr>
            <a:t>tommy.mcdonnell@tdm.co.uk</a:t>
          </a:r>
          <a:r>
            <a:rPr lang="en-GB" sz="1500" kern="1200" dirty="0">
              <a:solidFill>
                <a:schemeClr val="tx1"/>
              </a:solidFill>
            </a:rPr>
            <a:t> 07398 251558</a:t>
          </a:r>
        </a:p>
      </dsp:txBody>
      <dsp:txXfrm>
        <a:off x="1349950" y="0"/>
        <a:ext cx="4831918" cy="1135766"/>
      </dsp:txXfrm>
    </dsp:sp>
    <dsp:sp modelId="{895996E8-0CAB-420C-9DAD-0BC8DA1097EC}">
      <dsp:nvSpPr>
        <dsp:cNvPr id="0" name=""/>
        <dsp:cNvSpPr/>
      </dsp:nvSpPr>
      <dsp:spPr>
        <a:xfrm>
          <a:off x="113576" y="113576"/>
          <a:ext cx="1236373" cy="90861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9CF4DE-7D78-4131-811F-BB853159088E}">
      <dsp:nvSpPr>
        <dsp:cNvPr id="0" name=""/>
        <dsp:cNvSpPr/>
      </dsp:nvSpPr>
      <dsp:spPr>
        <a:xfrm>
          <a:off x="0" y="1249343"/>
          <a:ext cx="6181869" cy="1135766"/>
        </a:xfrm>
        <a:prstGeom prst="roundRect">
          <a:avLst>
            <a:gd name="adj" fmla="val 10000"/>
          </a:avLst>
        </a:prstGeom>
        <a:solidFill>
          <a:srgbClr val="CDD7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Beth Newton - </a:t>
          </a:r>
          <a:r>
            <a:rPr lang="en-GB" sz="1900" kern="1200" dirty="0">
              <a:solidFill>
                <a:schemeClr val="tx1"/>
              </a:solidFill>
              <a:hlinkClick xmlns:r="http://schemas.openxmlformats.org/officeDocument/2006/relationships" r:id="rId4"/>
            </a:rPr>
            <a:t>LinkedIn</a:t>
          </a:r>
          <a:endParaRPr lang="en-GB" sz="19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Learning and Development Representative – North Worcestershire</a:t>
          </a:r>
        </a:p>
        <a:p>
          <a:pPr marL="114300" lvl="1" indent="-114300" algn="l" defTabSz="666750">
            <a:lnSpc>
              <a:spcPct val="90000"/>
            </a:lnSpc>
            <a:spcBef>
              <a:spcPct val="0"/>
            </a:spcBef>
            <a:spcAft>
              <a:spcPct val="15000"/>
            </a:spcAft>
            <a:buChar char="•"/>
          </a:pPr>
          <a:r>
            <a:rPr lang="en-GB" sz="1500" kern="1200" dirty="0">
              <a:solidFill>
                <a:schemeClr val="tx1"/>
              </a:solidFill>
              <a:hlinkClick xmlns:r="http://schemas.openxmlformats.org/officeDocument/2006/relationships" r:id="rId5"/>
            </a:rPr>
            <a:t>beth.newton@tdm.co.uk</a:t>
          </a:r>
          <a:r>
            <a:rPr lang="en-GB" sz="1500" kern="1200" dirty="0">
              <a:solidFill>
                <a:schemeClr val="tx1"/>
              </a:solidFill>
            </a:rPr>
            <a:t> 07939 530517</a:t>
          </a:r>
        </a:p>
      </dsp:txBody>
      <dsp:txXfrm>
        <a:off x="1349950" y="1249343"/>
        <a:ext cx="4831918" cy="1135766"/>
      </dsp:txXfrm>
    </dsp:sp>
    <dsp:sp modelId="{DABC04AF-B7A6-4474-B41E-FF6EA48BC063}">
      <dsp:nvSpPr>
        <dsp:cNvPr id="0" name=""/>
        <dsp:cNvSpPr/>
      </dsp:nvSpPr>
      <dsp:spPr>
        <a:xfrm>
          <a:off x="113576" y="1362920"/>
          <a:ext cx="1236373" cy="908613"/>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A4901E-A4C2-4B4C-B87C-7ACB1DDF207C}">
      <dsp:nvSpPr>
        <dsp:cNvPr id="0" name=""/>
        <dsp:cNvSpPr/>
      </dsp:nvSpPr>
      <dsp:spPr>
        <a:xfrm>
          <a:off x="0" y="2498687"/>
          <a:ext cx="6181869" cy="1135766"/>
        </a:xfrm>
        <a:prstGeom prst="roundRect">
          <a:avLst>
            <a:gd name="adj" fmla="val 10000"/>
          </a:avLst>
        </a:prstGeom>
        <a:solidFill>
          <a:srgbClr val="CDD7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Louise Bullock - </a:t>
          </a:r>
          <a:r>
            <a:rPr lang="en-GB" sz="1900" kern="1200" dirty="0">
              <a:solidFill>
                <a:schemeClr val="tx1"/>
              </a:solidFill>
              <a:hlinkClick xmlns:r="http://schemas.openxmlformats.org/officeDocument/2006/relationships" r:id="rId7"/>
            </a:rPr>
            <a:t>LinkedIn</a:t>
          </a:r>
          <a:endParaRPr lang="en-GB" sz="19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rPr>
            <a:t>Engagement Manager</a:t>
          </a:r>
        </a:p>
        <a:p>
          <a:pPr marL="114300" lvl="1" indent="-114300" algn="l" defTabSz="666750">
            <a:lnSpc>
              <a:spcPct val="90000"/>
            </a:lnSpc>
            <a:spcBef>
              <a:spcPct val="0"/>
            </a:spcBef>
            <a:spcAft>
              <a:spcPct val="15000"/>
            </a:spcAft>
            <a:buChar char="•"/>
          </a:pPr>
          <a:r>
            <a:rPr lang="en-GB" sz="1500" kern="1200" dirty="0">
              <a:solidFill>
                <a:schemeClr val="tx1"/>
              </a:solidFill>
              <a:hlinkClick xmlns:r="http://schemas.openxmlformats.org/officeDocument/2006/relationships" r:id="rId8"/>
            </a:rPr>
            <a:t>louise.bullock@tdm.co.uk</a:t>
          </a:r>
          <a:r>
            <a:rPr lang="en-GB" sz="1500" kern="1200" dirty="0">
              <a:solidFill>
                <a:schemeClr val="tx1"/>
              </a:solidFill>
            </a:rPr>
            <a:t>  07534 189339  </a:t>
          </a:r>
        </a:p>
      </dsp:txBody>
      <dsp:txXfrm>
        <a:off x="1349950" y="2498687"/>
        <a:ext cx="4831918" cy="1135766"/>
      </dsp:txXfrm>
    </dsp:sp>
    <dsp:sp modelId="{AC08A8C1-7F48-4130-8F80-5D0DFEC5AA37}">
      <dsp:nvSpPr>
        <dsp:cNvPr id="0" name=""/>
        <dsp:cNvSpPr/>
      </dsp:nvSpPr>
      <dsp:spPr>
        <a:xfrm>
          <a:off x="113576" y="2612263"/>
          <a:ext cx="1236373" cy="908613"/>
        </a:xfrm>
        <a:prstGeom prst="roundRect">
          <a:avLst>
            <a:gd name="adj" fmla="val 10000"/>
          </a:avLst>
        </a:prstGeom>
        <a:blipFill dpi="0" rotWithShape="1">
          <a:blip xmlns:r="http://schemas.openxmlformats.org/officeDocument/2006/relationships" r:embed="rId9" cstate="print">
            <a:extLst>
              <a:ext uri="{28A0092B-C50C-407E-A947-70E740481C1C}">
                <a14:useLocalDpi xmlns:a14="http://schemas.microsoft.com/office/drawing/2010/main"/>
              </a:ext>
            </a:extLst>
          </a:blip>
          <a:srcRect/>
          <a:tile tx="0" ty="-12065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237" name="Google Shape;2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243161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24261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4" name="Google Shape;25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163697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285600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65" name="Google Shape;26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extLst>
      <p:ext uri="{BB962C8B-B14F-4D97-AF65-F5344CB8AC3E}">
        <p14:creationId xmlns:p14="http://schemas.microsoft.com/office/powerpoint/2010/main" val="54342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30730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4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9" name="Google Shape;99;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4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5" name="Google Shape;105;p4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4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1" name="Google Shape;111;p4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2" name="Google Shape;112;p4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p4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p49"/>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0" name="Google Shape;120;p49"/>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1" name="Google Shape;121;p4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5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5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5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6" name="Google Shape;136;p5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7" name="Google Shape;137;p5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5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3"/>
          <p:cNvSpPr>
            <a:spLocks noGrp="1"/>
          </p:cNvSpPr>
          <p:nvPr>
            <p:ph type="pic" idx="2"/>
          </p:nvPr>
        </p:nvSpPr>
        <p:spPr>
          <a:xfrm>
            <a:off x="1792288" y="459581"/>
            <a:ext cx="5486400" cy="3086100"/>
          </a:xfrm>
          <a:prstGeom prst="rect">
            <a:avLst/>
          </a:prstGeom>
          <a:noFill/>
          <a:ln>
            <a:noFill/>
          </a:ln>
        </p:spPr>
      </p:sp>
      <p:sp>
        <p:nvSpPr>
          <p:cNvPr id="143" name="Google Shape;143;p5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4" name="Google Shape;144;p5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5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5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5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5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5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5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5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4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4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4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459581"/>
            <a:ext cx="5486400" cy="3086100"/>
          </a:xfrm>
          <a:prstGeom prst="rect">
            <a:avLst/>
          </a:prstGeom>
          <a:noFill/>
          <a:ln>
            <a:noFill/>
          </a:ln>
        </p:spPr>
      </p:sp>
      <p:sp>
        <p:nvSpPr>
          <p:cNvPr id="68" name="Google Shape;68;p4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hyperlink" Target="https://thedevelopmentmanager.com/programmes/british-computer-society/digital-marketer/" TargetMode="External"/><Relationship Id="rId13" Type="http://schemas.openxmlformats.org/officeDocument/2006/relationships/hyperlink" Target="https://thedevelopmentmanager.com/business-systems-analysts/" TargetMode="External"/><Relationship Id="rId3" Type="http://schemas.openxmlformats.org/officeDocument/2006/relationships/hyperlink" Target="https://thedevelopmentmanager.com/programmes/british-computer-society/information-communications-technician/" TargetMode="External"/><Relationship Id="rId7" Type="http://schemas.openxmlformats.org/officeDocument/2006/relationships/hyperlink" Target="https://thedevelopmentmanager.com/cyber-security-specialists/" TargetMode="External"/><Relationship Id="rId12" Type="http://schemas.openxmlformats.org/officeDocument/2006/relationships/hyperlink" Target="https://thedevelopmentmanager.com/data-analyst/" TargetMode="External"/><Relationship Id="rId2" Type="http://schemas.openxmlformats.org/officeDocument/2006/relationships/notesSlide" Target="../notesSlides/notesSlide9.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thedevelopmentmanager.com/programmes/british-computer-society/software-developer/" TargetMode="External"/><Relationship Id="rId11" Type="http://schemas.openxmlformats.org/officeDocument/2006/relationships/hyperlink" Target="https://thedevelopmentmanager.com/bsc-hons-digital-and-technology-solutions-professional/software-engineering/" TargetMode="External"/><Relationship Id="rId5" Type="http://schemas.openxmlformats.org/officeDocument/2006/relationships/hyperlink" Target="https://thedevelopmentmanager.com/programmes/british-computer-society/digital-support-technician/" TargetMode="External"/><Relationship Id="rId15" Type="http://schemas.openxmlformats.org/officeDocument/2006/relationships/hyperlink" Target="https://thedevelopmentmanager.com/bsc-hons-digital-marketing-integrated-degree/" TargetMode="External"/><Relationship Id="rId10" Type="http://schemas.openxmlformats.org/officeDocument/2006/relationships/hyperlink" Target="https://thedevelopmentmanager.com/programmes/british-computer-society/data-technician/" TargetMode="External"/><Relationship Id="rId4" Type="http://schemas.openxmlformats.org/officeDocument/2006/relationships/hyperlink" Target="https://thedevelopmentmanager.com/bsc-hons-digital-and-technology-solutions-professional/" TargetMode="External"/><Relationship Id="rId9" Type="http://schemas.openxmlformats.org/officeDocument/2006/relationships/hyperlink" Target="https://thedevelopmentmanager.com/bsc-hons-digital-and-technology-solutions-professional/network-engineering/" TargetMode="External"/><Relationship Id="rId14" Type="http://schemas.openxmlformats.org/officeDocument/2006/relationships/hyperlink" Target="https://thedevelopmentmanager.com/it-consultanc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earndigital.withgoogle.com/digitalgarage/course/digital-marketing" TargetMode="External"/><Relationship Id="rId3" Type="http://schemas.openxmlformats.org/officeDocument/2006/relationships/hyperlink" Target="https://certiport.pearsonvue.com/fc/ITS/networking" TargetMode="External"/><Relationship Id="rId7" Type="http://schemas.openxmlformats.org/officeDocument/2006/relationships/hyperlink" Target="https://support.microsoft.com/en-us/topic/earn-a-microsoft-office-specialist-mos-certification-0885c944-167c-51ea-1cdc-8f65952bd1b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ertiport.pearsonvue.com/fc/ITS/htmlappdevelopment" TargetMode="External"/><Relationship Id="rId5" Type="http://schemas.openxmlformats.org/officeDocument/2006/relationships/hyperlink" Target="https://certiport.pearsonvue.com/fc/ITS/softwaredevelopment" TargetMode="External"/><Relationship Id="rId10" Type="http://schemas.openxmlformats.org/officeDocument/2006/relationships/image" Target="../media/image8.png"/><Relationship Id="rId4" Type="http://schemas.openxmlformats.org/officeDocument/2006/relationships/hyperlink" Target="https://certiport.pearsonvue.com/fc/ITS/networksecurity"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hyperlink" Target="https://thedevelopmentmanager.com/contact-us/" TargetMode="External"/><Relationship Id="rId5" Type="http://schemas.openxmlformats.org/officeDocument/2006/relationships/diagramData" Target="../diagrams/data5.xml"/><Relationship Id="rId10" Type="http://schemas.openxmlformats.org/officeDocument/2006/relationships/hyperlink" Target="mailto:enquiries@tdm.co.uk" TargetMode="External"/><Relationship Id="rId4" Type="http://schemas.openxmlformats.org/officeDocument/2006/relationships/image" Target="../media/image8.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jpg"/><Relationship Id="rId7" Type="http://schemas.openxmlformats.org/officeDocument/2006/relationships/image" Target="../media/image33.png"/><Relationship Id="rId12"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8.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www.oreilly.com/online-learning/" TargetMode="External"/><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8.png"/><Relationship Id="rId4" Type="http://schemas.openxmlformats.org/officeDocument/2006/relationships/slide" Target="slide8.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iles.ofsted.gov.uk/v1/file/50182072"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5" name="Picture 4" descr="A person working on a computer&#10;&#10;Description automatically generated with low confidence">
            <a:extLst>
              <a:ext uri="{FF2B5EF4-FFF2-40B4-BE49-F238E27FC236}">
                <a16:creationId xmlns:a16="http://schemas.microsoft.com/office/drawing/2014/main" id="{2A7F2A07-1F94-5AFF-1F88-87E666516E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64491"/>
            <a:ext cx="9144000" cy="4579009"/>
          </a:xfrm>
          <a:prstGeom prst="rect">
            <a:avLst/>
          </a:prstGeom>
        </p:spPr>
      </p:pic>
      <p:sp>
        <p:nvSpPr>
          <p:cNvPr id="243" name="Google Shape;243;p2"/>
          <p:cNvSpPr/>
          <p:nvPr/>
        </p:nvSpPr>
        <p:spPr>
          <a:xfrm>
            <a:off x="0" y="0"/>
            <a:ext cx="9144000" cy="5143500"/>
          </a:xfrm>
          <a:prstGeom prst="rect">
            <a:avLst/>
          </a:prstGeom>
          <a:solidFill>
            <a:schemeClr val="dk1">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4F5B"/>
              </a:solidFill>
              <a:latin typeface="Calibri"/>
              <a:ea typeface="Calibri"/>
              <a:cs typeface="Calibri"/>
              <a:sym typeface="Calibri"/>
            </a:endParaRPr>
          </a:p>
        </p:txBody>
      </p:sp>
      <p:sp>
        <p:nvSpPr>
          <p:cNvPr id="244" name="Google Shape;244;p2"/>
          <p:cNvSpPr/>
          <p:nvPr/>
        </p:nvSpPr>
        <p:spPr>
          <a:xfrm>
            <a:off x="-7620" y="-10254"/>
            <a:ext cx="9151620" cy="76726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7620" y="2824886"/>
            <a:ext cx="6049694" cy="1723518"/>
          </a:xfrm>
          <a:prstGeom prst="rect">
            <a:avLst/>
          </a:prstGeom>
          <a:solidFill>
            <a:srgbClr val="3D4F5B">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6" name="Google Shape;246;p2"/>
          <p:cNvSpPr txBox="1"/>
          <p:nvPr/>
        </p:nvSpPr>
        <p:spPr>
          <a:xfrm>
            <a:off x="-7620" y="2768998"/>
            <a:ext cx="5993423" cy="172351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dirty="0">
                <a:solidFill>
                  <a:schemeClr val="lt1"/>
                </a:solidFill>
                <a:latin typeface="Gudea"/>
                <a:ea typeface="Gudea"/>
                <a:cs typeface="Gudea"/>
                <a:sym typeface="Gudea"/>
              </a:rPr>
              <a:t>Digital Skills Bootcamps and further funded support</a:t>
            </a:r>
            <a:endParaRPr sz="3000" b="1" i="0" u="none" strike="noStrike" cap="none" dirty="0">
              <a:solidFill>
                <a:schemeClr val="lt1"/>
              </a:solidFill>
              <a:latin typeface="Gudea"/>
              <a:ea typeface="Gudea"/>
              <a:cs typeface="Gudea"/>
              <a:sym typeface="Gudea"/>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lt1"/>
                </a:solidFill>
                <a:latin typeface="Gudea"/>
                <a:ea typeface="Gudea"/>
                <a:cs typeface="Gudea"/>
                <a:sym typeface="Gudea"/>
              </a:rPr>
              <a:t>Tech, Digital and Coding Pathways to reskill your current workforce and recruit Apprentices, trained to your skills needs</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lt1"/>
                </a:solidFill>
                <a:latin typeface="Gudea"/>
                <a:ea typeface="Gudea"/>
                <a:cs typeface="Gudea"/>
                <a:sym typeface="Gudea"/>
              </a:rPr>
              <a:t>Outstanding Coaching Support and Employability with </a:t>
            </a:r>
            <a:r>
              <a:rPr lang="en-GB" sz="1200" b="1" i="0" u="none" strike="noStrike" cap="none" dirty="0">
                <a:solidFill>
                  <a:schemeClr val="lt1"/>
                </a:solidFill>
                <a:latin typeface="Gudea"/>
                <a:ea typeface="Gudea"/>
                <a:cs typeface="Gudea"/>
                <a:sym typeface="Gudea"/>
              </a:rPr>
              <a:t>The Development Manager</a:t>
            </a:r>
            <a:r>
              <a:rPr lang="en-GB" sz="1200" b="0" i="0" u="none" strike="noStrike" cap="none" dirty="0">
                <a:solidFill>
                  <a:schemeClr val="lt1"/>
                </a:solidFill>
                <a:latin typeface="Gudea"/>
                <a:ea typeface="Gudea"/>
                <a:cs typeface="Gudea"/>
                <a:sym typeface="Gudea"/>
              </a:rPr>
              <a:t>.</a:t>
            </a:r>
            <a:endParaRPr sz="1200" b="0" i="0" u="none" strike="noStrike" cap="none" dirty="0">
              <a:solidFill>
                <a:schemeClr val="lt1"/>
              </a:solidFill>
              <a:latin typeface="Gudea"/>
              <a:ea typeface="Gudea"/>
              <a:cs typeface="Gudea"/>
              <a:sym typeface="Gudea"/>
            </a:endParaRPr>
          </a:p>
        </p:txBody>
      </p:sp>
      <p:pic>
        <p:nvPicPr>
          <p:cNvPr id="247" name="Google Shape;247;p2" descr="G:\My Drive\Marketing and Engagement Team\Collateral\Artwork files etc\Logos\TDM Logo-01.png"/>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900860" y="189376"/>
            <a:ext cx="2069264" cy="385663"/>
          </a:xfrm>
          <a:prstGeom prst="rect">
            <a:avLst/>
          </a:prstGeom>
          <a:noFill/>
          <a:ln>
            <a:noFill/>
          </a:ln>
        </p:spPr>
      </p:pic>
      <p:pic>
        <p:nvPicPr>
          <p:cNvPr id="249" name="Google Shape;249;p2"/>
          <p:cNvPicPr preferRelativeResize="0"/>
          <p:nvPr/>
        </p:nvPicPr>
        <p:blipFill rotWithShape="1">
          <a:blip r:embed="rId5">
            <a:alphaModFix/>
          </a:blip>
          <a:srcRect/>
          <a:stretch/>
        </p:blipFill>
        <p:spPr>
          <a:xfrm>
            <a:off x="3538839" y="182265"/>
            <a:ext cx="1698787" cy="382227"/>
          </a:xfrm>
          <a:prstGeom prst="rect">
            <a:avLst/>
          </a:prstGeom>
          <a:noFill/>
          <a:ln>
            <a:noFill/>
          </a:ln>
        </p:spPr>
      </p:pic>
      <p:pic>
        <p:nvPicPr>
          <p:cNvPr id="250" name="Google Shape;250;p2" descr="Department for Education - Wikipedia"/>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228723" y="90585"/>
            <a:ext cx="955914" cy="5655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descr="G:\My Drive\Marketing and Engagement Team\Collateral\Artwork files etc\Logos\TDM Logo-01.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sp>
        <p:nvSpPr>
          <p:cNvPr id="257" name="Google Shape;257;p26"/>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6"/>
          <p:cNvSpPr txBox="1"/>
          <p:nvPr/>
        </p:nvSpPr>
        <p:spPr>
          <a:xfrm>
            <a:off x="152400" y="234342"/>
            <a:ext cx="739139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3D4F5B"/>
                </a:solidFill>
                <a:latin typeface="Gudea"/>
                <a:ea typeface="Gudea"/>
                <a:cs typeface="Gudea"/>
                <a:sym typeface="Gudea"/>
              </a:rPr>
              <a:t>Tech and Digital Skills Development with TDM</a:t>
            </a:r>
            <a:endParaRPr sz="1400" b="0" i="0" u="none" strike="noStrike" cap="none" dirty="0">
              <a:solidFill>
                <a:srgbClr val="000000"/>
              </a:solidFill>
              <a:latin typeface="Gudea"/>
              <a:ea typeface="Gudea"/>
              <a:cs typeface="Gudea"/>
              <a:sym typeface="Gudea"/>
            </a:endParaRPr>
          </a:p>
        </p:txBody>
      </p:sp>
      <p:sp>
        <p:nvSpPr>
          <p:cNvPr id="259" name="Google Shape;259;p26"/>
          <p:cNvSpPr txBox="1"/>
          <p:nvPr/>
        </p:nvSpPr>
        <p:spPr>
          <a:xfrm>
            <a:off x="247506" y="838773"/>
            <a:ext cx="6091417"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400"/>
            </a:pP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Picture 2" descr="Shape&#10;&#10;Description automatically generated with medium confidence">
            <a:extLst>
              <a:ext uri="{FF2B5EF4-FFF2-40B4-BE49-F238E27FC236}">
                <a16:creationId xmlns:a16="http://schemas.microsoft.com/office/drawing/2014/main" id="{F2B9CC1C-DBD6-74D7-5DA9-9863C6316F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graphicFrame>
        <p:nvGraphicFramePr>
          <p:cNvPr id="2" name="Diagram 1">
            <a:extLst>
              <a:ext uri="{FF2B5EF4-FFF2-40B4-BE49-F238E27FC236}">
                <a16:creationId xmlns:a16="http://schemas.microsoft.com/office/drawing/2014/main" id="{EFE3A6F9-D603-FC5F-48B1-03BB8476F5C6}"/>
              </a:ext>
            </a:extLst>
          </p:cNvPr>
          <p:cNvGraphicFramePr/>
          <p:nvPr>
            <p:extLst>
              <p:ext uri="{D42A27DB-BD31-4B8C-83A1-F6EECF244321}">
                <p14:modId xmlns:p14="http://schemas.microsoft.com/office/powerpoint/2010/main" val="3913911478"/>
              </p:ext>
            </p:extLst>
          </p:nvPr>
        </p:nvGraphicFramePr>
        <p:xfrm>
          <a:off x="242922" y="841283"/>
          <a:ext cx="8653571" cy="3664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31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p:nvPr/>
        </p:nvSpPr>
        <p:spPr>
          <a:xfrm>
            <a:off x="0" y="123478"/>
            <a:ext cx="9159000" cy="54900"/>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15"/>
          <p:cNvSpPr txBox="1"/>
          <p:nvPr/>
        </p:nvSpPr>
        <p:spPr>
          <a:xfrm>
            <a:off x="161819" y="318190"/>
            <a:ext cx="7391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3D4F5B"/>
                </a:solidFill>
                <a:latin typeface="Gudea"/>
                <a:ea typeface="Gudea"/>
                <a:cs typeface="Gudea"/>
                <a:sym typeface="Gudea"/>
              </a:rPr>
              <a:t>TDM’s range of Government-funded programmes</a:t>
            </a:r>
            <a:endParaRPr sz="1400" b="0" i="0" u="none" strike="noStrike" cap="none" dirty="0">
              <a:solidFill>
                <a:srgbClr val="000000"/>
              </a:solidFill>
              <a:latin typeface="Gudea"/>
              <a:ea typeface="Gudea"/>
              <a:cs typeface="Gudea"/>
              <a:sym typeface="Gudea"/>
            </a:endParaRPr>
          </a:p>
        </p:txBody>
      </p:sp>
      <p:graphicFrame>
        <p:nvGraphicFramePr>
          <p:cNvPr id="335" name="Google Shape;335;p15"/>
          <p:cNvGraphicFramePr/>
          <p:nvPr>
            <p:extLst>
              <p:ext uri="{D42A27DB-BD31-4B8C-83A1-F6EECF244321}">
                <p14:modId xmlns:p14="http://schemas.microsoft.com/office/powerpoint/2010/main" val="1503733336"/>
              </p:ext>
            </p:extLst>
          </p:nvPr>
        </p:nvGraphicFramePr>
        <p:xfrm>
          <a:off x="194507" y="891841"/>
          <a:ext cx="8717350" cy="4095960"/>
        </p:xfrm>
        <a:graphic>
          <a:graphicData uri="http://schemas.openxmlformats.org/drawingml/2006/table">
            <a:tbl>
              <a:tblPr firstRow="1" bandRow="1">
                <a:noFill/>
                <a:tableStyleId>{6171FA72-817E-4182-8508-E068FFFB9AA5}</a:tableStyleId>
              </a:tblPr>
              <a:tblGrid>
                <a:gridCol w="1272650">
                  <a:extLst>
                    <a:ext uri="{9D8B030D-6E8A-4147-A177-3AD203B41FA5}">
                      <a16:colId xmlns:a16="http://schemas.microsoft.com/office/drawing/2014/main" val="20000"/>
                    </a:ext>
                  </a:extLst>
                </a:gridCol>
                <a:gridCol w="208300">
                  <a:extLst>
                    <a:ext uri="{9D8B030D-6E8A-4147-A177-3AD203B41FA5}">
                      <a16:colId xmlns:a16="http://schemas.microsoft.com/office/drawing/2014/main" val="20001"/>
                    </a:ext>
                  </a:extLst>
                </a:gridCol>
                <a:gridCol w="1376675">
                  <a:extLst>
                    <a:ext uri="{9D8B030D-6E8A-4147-A177-3AD203B41FA5}">
                      <a16:colId xmlns:a16="http://schemas.microsoft.com/office/drawing/2014/main" val="20002"/>
                    </a:ext>
                  </a:extLst>
                </a:gridCol>
                <a:gridCol w="208300">
                  <a:extLst>
                    <a:ext uri="{9D8B030D-6E8A-4147-A177-3AD203B41FA5}">
                      <a16:colId xmlns:a16="http://schemas.microsoft.com/office/drawing/2014/main" val="20003"/>
                    </a:ext>
                  </a:extLst>
                </a:gridCol>
                <a:gridCol w="1651000">
                  <a:extLst>
                    <a:ext uri="{9D8B030D-6E8A-4147-A177-3AD203B41FA5}">
                      <a16:colId xmlns:a16="http://schemas.microsoft.com/office/drawing/2014/main" val="20004"/>
                    </a:ext>
                  </a:extLst>
                </a:gridCol>
                <a:gridCol w="208300">
                  <a:extLst>
                    <a:ext uri="{9D8B030D-6E8A-4147-A177-3AD203B41FA5}">
                      <a16:colId xmlns:a16="http://schemas.microsoft.com/office/drawing/2014/main" val="20005"/>
                    </a:ext>
                  </a:extLst>
                </a:gridCol>
                <a:gridCol w="1757675">
                  <a:extLst>
                    <a:ext uri="{9D8B030D-6E8A-4147-A177-3AD203B41FA5}">
                      <a16:colId xmlns:a16="http://schemas.microsoft.com/office/drawing/2014/main" val="20006"/>
                    </a:ext>
                  </a:extLst>
                </a:gridCol>
                <a:gridCol w="208300">
                  <a:extLst>
                    <a:ext uri="{9D8B030D-6E8A-4147-A177-3AD203B41FA5}">
                      <a16:colId xmlns:a16="http://schemas.microsoft.com/office/drawing/2014/main" val="20007"/>
                    </a:ext>
                  </a:extLst>
                </a:gridCol>
                <a:gridCol w="1826150">
                  <a:extLst>
                    <a:ext uri="{9D8B030D-6E8A-4147-A177-3AD203B41FA5}">
                      <a16:colId xmlns:a16="http://schemas.microsoft.com/office/drawing/2014/main" val="20008"/>
                    </a:ext>
                  </a:extLst>
                </a:gridCol>
              </a:tblGrid>
              <a:tr h="393450">
                <a:tc>
                  <a:txBody>
                    <a:bodyPr/>
                    <a:lstStyle/>
                    <a:p>
                      <a:pPr marL="0" marR="0" lvl="0" indent="0" algn="l" rtl="0">
                        <a:lnSpc>
                          <a:spcPct val="100000"/>
                        </a:lnSpc>
                        <a:spcBef>
                          <a:spcPts val="0"/>
                        </a:spcBef>
                        <a:spcAft>
                          <a:spcPts val="0"/>
                        </a:spcAft>
                        <a:buNone/>
                      </a:pPr>
                      <a:r>
                        <a:rPr lang="en-GB" sz="900" b="1" u="none" strike="noStrike" cap="none" dirty="0">
                          <a:solidFill>
                            <a:schemeClr val="lt1"/>
                          </a:solidFill>
                        </a:rPr>
                        <a:t>Adult Qualifications at Level 2 and 3*</a:t>
                      </a:r>
                      <a:endParaRPr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D4F5B"/>
                    </a:solidFill>
                  </a:tcPr>
                </a:tc>
                <a:tc>
                  <a:txBody>
                    <a:bodyPr/>
                    <a:lstStyle/>
                    <a:p>
                      <a:pPr marL="0" marR="0" lvl="0" indent="0" algn="l" rtl="0">
                        <a:lnSpc>
                          <a:spcPct val="100000"/>
                        </a:lnSpc>
                        <a:spcBef>
                          <a:spcPts val="0"/>
                        </a:spcBef>
                        <a:spcAft>
                          <a:spcPts val="0"/>
                        </a:spcAft>
                        <a:buNone/>
                      </a:pPr>
                      <a:endParaRPr sz="900" b="1" u="none" strike="noStrike" cap="none">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1000" b="1" u="none" strike="noStrike" cap="none" dirty="0">
                          <a:solidFill>
                            <a:schemeClr val="lt1"/>
                          </a:solidFill>
                        </a:rPr>
                        <a:t>Skills Bootcamps</a:t>
                      </a:r>
                      <a:endParaRPr sz="1000" dirty="0"/>
                    </a:p>
                    <a:p>
                      <a:pPr marL="0" marR="0" lvl="0" indent="0" algn="l" rtl="0">
                        <a:lnSpc>
                          <a:spcPct val="100000"/>
                        </a:lnSpc>
                        <a:spcBef>
                          <a:spcPts val="0"/>
                        </a:spcBef>
                        <a:spcAft>
                          <a:spcPts val="0"/>
                        </a:spcAft>
                        <a:buNone/>
                      </a:pPr>
                      <a:endParaRPr sz="900" b="1" i="1" u="none" strike="noStrike" cap="none" dirty="0">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D4F5B"/>
                    </a:solidFill>
                  </a:tcPr>
                </a:tc>
                <a:tc>
                  <a:txBody>
                    <a:bodyPr/>
                    <a:lstStyle/>
                    <a:p>
                      <a:pPr marL="0" marR="0" lvl="0" indent="0" algn="l" rtl="0">
                        <a:lnSpc>
                          <a:spcPct val="100000"/>
                        </a:lnSpc>
                        <a:spcBef>
                          <a:spcPts val="0"/>
                        </a:spcBef>
                        <a:spcAft>
                          <a:spcPts val="0"/>
                        </a:spcAft>
                        <a:buNone/>
                      </a:pPr>
                      <a:endParaRPr sz="900" b="1" u="none" strike="noStrike" cap="none">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b="1" u="none" strike="noStrike" cap="none">
                          <a:solidFill>
                            <a:schemeClr val="lt1"/>
                          </a:solidFill>
                        </a:rPr>
                        <a:t>Level 3 Apprenticeships</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D4F5B"/>
                    </a:solidFill>
                  </a:tcPr>
                </a:tc>
                <a:tc>
                  <a:txBody>
                    <a:bodyPr/>
                    <a:lstStyle/>
                    <a:p>
                      <a:pPr marL="0" marR="0" lvl="0" indent="0" algn="l" rtl="0">
                        <a:lnSpc>
                          <a:spcPct val="100000"/>
                        </a:lnSpc>
                        <a:spcBef>
                          <a:spcPts val="0"/>
                        </a:spcBef>
                        <a:spcAft>
                          <a:spcPts val="0"/>
                        </a:spcAft>
                        <a:buNone/>
                      </a:pPr>
                      <a:endParaRPr sz="900" b="1" u="none" strike="noStrike" cap="none">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b="1" u="none" strike="noStrike" cap="none">
                          <a:solidFill>
                            <a:schemeClr val="lt1"/>
                          </a:solidFill>
                        </a:rPr>
                        <a:t>Level 4 Apprenticeships</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D4F5B"/>
                    </a:solidFill>
                  </a:tcPr>
                </a:tc>
                <a:tc>
                  <a:txBody>
                    <a:bodyPr/>
                    <a:lstStyle/>
                    <a:p>
                      <a:pPr marL="0" marR="0" lvl="0" indent="0" algn="l" rtl="0">
                        <a:lnSpc>
                          <a:spcPct val="100000"/>
                        </a:lnSpc>
                        <a:spcBef>
                          <a:spcPts val="0"/>
                        </a:spcBef>
                        <a:spcAft>
                          <a:spcPts val="0"/>
                        </a:spcAft>
                        <a:buNone/>
                      </a:pPr>
                      <a:endParaRPr sz="900" b="1" u="none" strike="noStrike" cap="none">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b="1" u="none" strike="noStrike" cap="none">
                          <a:solidFill>
                            <a:schemeClr val="lt1"/>
                          </a:solidFill>
                        </a:rPr>
                        <a:t>Level 6 Integrated BSc (Hons) Degree Apprenticeships</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3D4F5B"/>
                    </a:solidFill>
                  </a:tcPr>
                </a:tc>
                <a:extLst>
                  <a:ext uri="{0D108BD9-81ED-4DB2-BD59-A6C34878D82A}">
                    <a16:rowId xmlns:a16="http://schemas.microsoft.com/office/drawing/2014/main" val="10000"/>
                  </a:ext>
                </a:extLst>
              </a:tr>
              <a:tr h="393450">
                <a:tc>
                  <a:txBody>
                    <a:bodyPr/>
                    <a:lstStyle/>
                    <a:p>
                      <a:pPr marL="0" marR="0" lvl="0" indent="0" algn="l" rtl="0">
                        <a:lnSpc>
                          <a:spcPct val="100000"/>
                        </a:lnSpc>
                        <a:spcBef>
                          <a:spcPts val="0"/>
                        </a:spcBef>
                        <a:spcAft>
                          <a:spcPts val="0"/>
                        </a:spcAft>
                        <a:buNone/>
                      </a:pPr>
                      <a:r>
                        <a:rPr lang="en-GB" sz="800" b="1" i="1" u="none" strike="noStrike" cap="none" dirty="0">
                          <a:solidFill>
                            <a:schemeClr val="lt1"/>
                          </a:solidFill>
                        </a:rPr>
                        <a:t>Learning about Tech and gaining a qualification</a:t>
                      </a:r>
                      <a:endParaRPr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38093"/>
                    </a:solidFill>
                  </a:tcPr>
                </a:tc>
                <a:tc>
                  <a:txBody>
                    <a:bodyPr/>
                    <a:lstStyle/>
                    <a:p>
                      <a:pPr marL="0" marR="0" lvl="0" indent="0" algn="l" rtl="0">
                        <a:lnSpc>
                          <a:spcPct val="100000"/>
                        </a:lnSpc>
                        <a:spcBef>
                          <a:spcPts val="0"/>
                        </a:spcBef>
                        <a:spcAft>
                          <a:spcPts val="0"/>
                        </a:spcAft>
                        <a:buNone/>
                      </a:pPr>
                      <a:endParaRPr sz="800" b="1" u="none" strike="noStrike" cap="none">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800" b="1" i="1" u="none" strike="noStrike" cap="none" dirty="0">
                          <a:solidFill>
                            <a:schemeClr val="lt1"/>
                          </a:solidFill>
                        </a:rPr>
                        <a:t>Support to adopt a new Tech and Digital role or into a new career</a:t>
                      </a:r>
                      <a:endParaRPr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38093"/>
                    </a:solidFill>
                  </a:tcPr>
                </a:tc>
                <a:tc>
                  <a:txBody>
                    <a:bodyPr/>
                    <a:lstStyle/>
                    <a:p>
                      <a:pPr marL="0" marR="0" lvl="0" indent="0" algn="l" rtl="0">
                        <a:lnSpc>
                          <a:spcPct val="100000"/>
                        </a:lnSpc>
                        <a:spcBef>
                          <a:spcPts val="0"/>
                        </a:spcBef>
                        <a:spcAft>
                          <a:spcPts val="0"/>
                        </a:spcAft>
                        <a:buNone/>
                      </a:pPr>
                      <a:endParaRPr sz="800" b="1" u="none" strike="noStrike" cap="none">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800" b="1" i="1" u="none" strike="noStrike" cap="none" dirty="0">
                          <a:solidFill>
                            <a:schemeClr val="lt1"/>
                          </a:solidFill>
                        </a:rPr>
                        <a:t>Front-line tech roles, applying skills</a:t>
                      </a:r>
                      <a:endParaRPr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38093"/>
                    </a:solidFill>
                  </a:tcPr>
                </a:tc>
                <a:tc>
                  <a:txBody>
                    <a:bodyPr/>
                    <a:lstStyle/>
                    <a:p>
                      <a:pPr marL="0" marR="0" lvl="0" indent="0" algn="l" rtl="0">
                        <a:lnSpc>
                          <a:spcPct val="100000"/>
                        </a:lnSpc>
                        <a:spcBef>
                          <a:spcPts val="0"/>
                        </a:spcBef>
                        <a:spcAft>
                          <a:spcPts val="0"/>
                        </a:spcAft>
                        <a:buNone/>
                      </a:pPr>
                      <a:endParaRPr sz="800" b="1" u="none" strike="noStrike" cap="none">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800" b="1" i="1" u="none" strike="noStrike" cap="none">
                          <a:solidFill>
                            <a:schemeClr val="lt1"/>
                          </a:solidFill>
                        </a:rPr>
                        <a:t>Technical expert roles, enabling objectives to be met </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38093"/>
                    </a:solidFill>
                  </a:tcPr>
                </a:tc>
                <a:tc>
                  <a:txBody>
                    <a:bodyPr/>
                    <a:lstStyle/>
                    <a:p>
                      <a:pPr marL="0" marR="0" lvl="0" indent="0" algn="l" rtl="0">
                        <a:lnSpc>
                          <a:spcPct val="100000"/>
                        </a:lnSpc>
                        <a:spcBef>
                          <a:spcPts val="0"/>
                        </a:spcBef>
                        <a:spcAft>
                          <a:spcPts val="0"/>
                        </a:spcAft>
                        <a:buNone/>
                      </a:pPr>
                      <a:endParaRPr sz="800" b="1" u="none" strike="noStrike" cap="none">
                        <a:solidFill>
                          <a:schemeClr val="lt1"/>
                        </a:solidFill>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800" b="1" i="1" u="none" strike="noStrike" cap="none">
                          <a:solidFill>
                            <a:schemeClr val="lt1"/>
                          </a:solidFill>
                        </a:rPr>
                        <a:t>Initiating and Influencing Strategic Solutions</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38093"/>
                    </a:solidFill>
                  </a:tcPr>
                </a:tc>
                <a:extLst>
                  <a:ext uri="{0D108BD9-81ED-4DB2-BD59-A6C34878D82A}">
                    <a16:rowId xmlns:a16="http://schemas.microsoft.com/office/drawing/2014/main" val="10001"/>
                  </a:ext>
                </a:extLst>
              </a:tr>
              <a:tr h="319150">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t>Tech and Networking</a:t>
                      </a:r>
                      <a:endParaRPr/>
                    </a:p>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none" strike="noStrike" cap="none"/>
                        <a:t>Tech, Networking and Cyber Security</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sng" strike="noStrike" cap="none">
                          <a:solidFill>
                            <a:schemeClr val="hlink"/>
                          </a:solidFill>
                          <a:hlinkClick r:id="rId3"/>
                        </a:rPr>
                        <a:t>Information Communications Technician</a:t>
                      </a:r>
                      <a:endParaRPr sz="900" u="none" strike="noStrike" cap="none"/>
                    </a:p>
                    <a:p>
                      <a:pPr marL="171450" marR="0" lvl="0" indent="-171450" algn="l" rtl="0">
                        <a:lnSpc>
                          <a:spcPct val="100000"/>
                        </a:lnSpc>
                        <a:spcBef>
                          <a:spcPts val="0"/>
                        </a:spcBef>
                        <a:spcAft>
                          <a:spcPts val="0"/>
                        </a:spcAft>
                        <a:buClr>
                          <a:srgbClr val="000000"/>
                        </a:buClr>
                        <a:buSzPts val="900"/>
                        <a:buFont typeface="Arial"/>
                        <a:buChar char="•"/>
                      </a:pPr>
                      <a:r>
                        <a:rPr lang="en-GB" sz="900" u="none" strike="noStrike" cap="none"/>
                        <a:t>Support Technician</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none" strike="noStrike" cap="none"/>
                        <a:t>Network Engineer**</a:t>
                      </a:r>
                      <a:endParaRPr/>
                    </a:p>
                    <a:p>
                      <a:pPr marL="0" marR="0" lvl="0" indent="0" algn="l" rtl="0">
                        <a:lnSpc>
                          <a:spcPct val="100000"/>
                        </a:lnSpc>
                        <a:spcBef>
                          <a:spcPts val="0"/>
                        </a:spcBef>
                        <a:spcAft>
                          <a:spcPts val="0"/>
                        </a:spcAft>
                        <a:buNone/>
                      </a:pPr>
                      <a:endParaRPr sz="700" i="1" u="none" strike="noStrike" cap="none"/>
                    </a:p>
                    <a:p>
                      <a:pPr marL="0" marR="0" lvl="0" indent="0" algn="l" rtl="0">
                        <a:lnSpc>
                          <a:spcPct val="100000"/>
                        </a:lnSpc>
                        <a:spcBef>
                          <a:spcPts val="0"/>
                        </a:spcBef>
                        <a:spcAft>
                          <a:spcPts val="0"/>
                        </a:spcAft>
                        <a:buNone/>
                      </a:pPr>
                      <a:r>
                        <a:rPr lang="en-GB" sz="700" i="1" u="none" strike="noStrike" cap="none"/>
                        <a:t>**From 2022/23 Academic Year</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sng" strike="noStrike" cap="none">
                          <a:solidFill>
                            <a:schemeClr val="hlink"/>
                          </a:solidFill>
                          <a:hlinkClick r:id="rId4"/>
                        </a:rPr>
                        <a:t>Digital Technology Solutions Professional</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extLst>
                  <a:ext uri="{0D108BD9-81ED-4DB2-BD59-A6C34878D82A}">
                    <a16:rowId xmlns:a16="http://schemas.microsoft.com/office/drawing/2014/main" val="10002"/>
                  </a:ext>
                </a:extLst>
              </a:tr>
              <a:tr h="319150">
                <a:tc>
                  <a:txBody>
                    <a:bodyPr/>
                    <a:lstStyle/>
                    <a:p>
                      <a:pPr marL="0" marR="0" lvl="0" indent="0" algn="l" rtl="0">
                        <a:lnSpc>
                          <a:spcPct val="100000"/>
                        </a:lnSpc>
                        <a:spcBef>
                          <a:spcPts val="0"/>
                        </a:spcBef>
                        <a:spcAft>
                          <a:spcPts val="0"/>
                        </a:spcAft>
                        <a:buNone/>
                      </a:pPr>
                      <a:r>
                        <a:rPr lang="en-GB" sz="900" u="none" strike="noStrike" cap="none"/>
                        <a:t>Cyber Security</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none" strike="noStrike" cap="none"/>
                        <a:t>Coding and Web Design</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sng" strike="noStrike" cap="none">
                          <a:solidFill>
                            <a:schemeClr val="hlink"/>
                          </a:solidFill>
                          <a:hlinkClick r:id="rId5"/>
                        </a:rPr>
                        <a:t>Digital Support Technician</a:t>
                      </a:r>
                      <a:endParaRPr sz="900" u="none" strike="noStrike" cap="none"/>
                    </a:p>
                    <a:p>
                      <a:pPr marL="171450" marR="0" lvl="0" indent="-171450" algn="l" rtl="0">
                        <a:lnSpc>
                          <a:spcPct val="100000"/>
                        </a:lnSpc>
                        <a:spcBef>
                          <a:spcPts val="0"/>
                        </a:spcBef>
                        <a:spcAft>
                          <a:spcPts val="0"/>
                        </a:spcAft>
                        <a:buClr>
                          <a:srgbClr val="000000"/>
                        </a:buClr>
                        <a:buSzPts val="900"/>
                        <a:buFont typeface="Arial"/>
                        <a:buChar char="•"/>
                      </a:pPr>
                      <a:r>
                        <a:rPr lang="en-GB" sz="900" u="none" strike="noStrike" cap="none"/>
                        <a:t>Digital Applications</a:t>
                      </a:r>
                      <a:endParaRPr/>
                    </a:p>
                    <a:p>
                      <a:pPr marL="171450" marR="0" lvl="0" indent="-171450" algn="l" rtl="0">
                        <a:lnSpc>
                          <a:spcPct val="100000"/>
                        </a:lnSpc>
                        <a:spcBef>
                          <a:spcPts val="0"/>
                        </a:spcBef>
                        <a:spcAft>
                          <a:spcPts val="0"/>
                        </a:spcAft>
                        <a:buClr>
                          <a:srgbClr val="000000"/>
                        </a:buClr>
                        <a:buSzPts val="900"/>
                        <a:buFont typeface="Arial"/>
                        <a:buChar char="•"/>
                      </a:pPr>
                      <a:r>
                        <a:rPr lang="en-GB" sz="900" u="none" strike="noStrike" cap="none"/>
                        <a:t>Digital Services</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sng" strike="noStrike" cap="none">
                          <a:solidFill>
                            <a:schemeClr val="hlink"/>
                          </a:solidFill>
                          <a:hlinkClick r:id="rId6"/>
                        </a:rPr>
                        <a:t>Software Developer</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GB" sz="900" u="sng" strike="noStrike" cap="none">
                          <a:solidFill>
                            <a:schemeClr val="hlink"/>
                          </a:solidFill>
                          <a:hlinkClick r:id="rId7"/>
                        </a:rPr>
                        <a:t>Cyber Security</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extLst>
                  <a:ext uri="{0D108BD9-81ED-4DB2-BD59-A6C34878D82A}">
                    <a16:rowId xmlns:a16="http://schemas.microsoft.com/office/drawing/2014/main" val="10003"/>
                  </a:ext>
                </a:extLst>
              </a:tr>
              <a:tr h="319150">
                <a:tc>
                  <a:txBody>
                    <a:bodyPr/>
                    <a:lstStyle/>
                    <a:p>
                      <a:pPr marL="0" marR="0" lvl="0" indent="0" algn="l" rtl="0">
                        <a:lnSpc>
                          <a:spcPct val="100000"/>
                        </a:lnSpc>
                        <a:spcBef>
                          <a:spcPts val="0"/>
                        </a:spcBef>
                        <a:spcAft>
                          <a:spcPts val="0"/>
                        </a:spcAft>
                        <a:buNone/>
                      </a:pPr>
                      <a:r>
                        <a:rPr lang="en-GB" sz="900" u="none" strike="noStrike" cap="none"/>
                        <a:t>Coding</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none" strike="noStrike" cap="none"/>
                        <a:t>Digital Support and Marketing</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sng" strike="noStrike" cap="none">
                          <a:solidFill>
                            <a:schemeClr val="hlink"/>
                          </a:solidFill>
                          <a:hlinkClick r:id="rId8"/>
                        </a:rPr>
                        <a:t>Digital Marketing</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GB" sz="900" u="sng" strike="noStrike" cap="none">
                          <a:solidFill>
                            <a:schemeClr val="hlink"/>
                          </a:solidFill>
                          <a:hlinkClick r:id="rId9"/>
                        </a:rPr>
                        <a:t>Network Engineer</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extLst>
                  <a:ext uri="{0D108BD9-81ED-4DB2-BD59-A6C34878D82A}">
                    <a16:rowId xmlns:a16="http://schemas.microsoft.com/office/drawing/2014/main" val="10004"/>
                  </a:ext>
                </a:extLst>
              </a:tr>
              <a:tr h="319150">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t>UX / UI Design</a:t>
                      </a:r>
                      <a:endParaRPr/>
                    </a:p>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sng" strike="noStrike" cap="none">
                          <a:solidFill>
                            <a:schemeClr val="hlink"/>
                          </a:solidFill>
                          <a:hlinkClick r:id="rId10"/>
                        </a:rPr>
                        <a:t>Data Technician</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GB" sz="900" u="sng" strike="noStrike" cap="none">
                          <a:solidFill>
                            <a:schemeClr val="hlink"/>
                          </a:solidFill>
                          <a:hlinkClick r:id="rId11"/>
                        </a:rPr>
                        <a:t>Software Engineer</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extLst>
                  <a:ext uri="{0D108BD9-81ED-4DB2-BD59-A6C34878D82A}">
                    <a16:rowId xmlns:a16="http://schemas.microsoft.com/office/drawing/2014/main" val="10005"/>
                  </a:ext>
                </a:extLst>
              </a:tr>
              <a:tr h="319150">
                <a:tc>
                  <a:txBody>
                    <a:bodyPr/>
                    <a:lstStyle/>
                    <a:p>
                      <a:pPr marL="0" marR="0" lvl="0" indent="0" algn="l" rtl="0">
                        <a:lnSpc>
                          <a:spcPct val="100000"/>
                        </a:lnSpc>
                        <a:spcBef>
                          <a:spcPts val="0"/>
                        </a:spcBef>
                        <a:spcAft>
                          <a:spcPts val="0"/>
                        </a:spcAft>
                        <a:buNone/>
                      </a:pPr>
                      <a:r>
                        <a:rPr lang="en-GB" sz="900" u="none" strike="noStrike" cap="none"/>
                        <a:t>Digital Support / Marketing</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GB" sz="900" u="sng" strike="noStrike" cap="none">
                          <a:solidFill>
                            <a:schemeClr val="hlink"/>
                          </a:solidFill>
                          <a:hlinkClick r:id="rId12"/>
                        </a:rPr>
                        <a:t>Data Analyst</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extLst>
                  <a:ext uri="{0D108BD9-81ED-4DB2-BD59-A6C34878D82A}">
                    <a16:rowId xmlns:a16="http://schemas.microsoft.com/office/drawing/2014/main" val="10006"/>
                  </a:ext>
                </a:extLst>
              </a:tr>
              <a:tr h="319150">
                <a:tc>
                  <a:txBody>
                    <a:bodyPr/>
                    <a:lstStyle/>
                    <a:p>
                      <a:pPr marL="0" marR="0" lvl="0" indent="0" algn="l" rtl="0">
                        <a:lnSpc>
                          <a:spcPct val="100000"/>
                        </a:lnSpc>
                        <a:spcBef>
                          <a:spcPts val="0"/>
                        </a:spcBef>
                        <a:spcAft>
                          <a:spcPts val="0"/>
                        </a:spcAft>
                        <a:buNone/>
                      </a:pPr>
                      <a:r>
                        <a:rPr lang="en-GB" sz="900" u="none" strike="noStrike" cap="none"/>
                        <a:t>Data</a:t>
                      </a:r>
                      <a:endParaRPr/>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GB" sz="900" u="sng" strike="noStrike" cap="none">
                          <a:solidFill>
                            <a:schemeClr val="hlink"/>
                          </a:solidFill>
                          <a:hlinkClick r:id="rId13"/>
                        </a:rPr>
                        <a:t>Business Analyst</a:t>
                      </a:r>
                      <a:endParaRPr sz="900" u="none" strike="noStrike" cap="none"/>
                    </a:p>
                    <a:p>
                      <a:pPr marL="171450" marR="0" lvl="0" indent="-114300" algn="l" rtl="0">
                        <a:lnSpc>
                          <a:spcPct val="100000"/>
                        </a:lnSpc>
                        <a:spcBef>
                          <a:spcPts val="0"/>
                        </a:spcBef>
                        <a:spcAft>
                          <a:spcPts val="0"/>
                        </a:spcAft>
                        <a:buClr>
                          <a:srgbClr val="000000"/>
                        </a:buClr>
                        <a:buSzPts val="900"/>
                        <a:buFont typeface="Arial"/>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extLst>
                  <a:ext uri="{0D108BD9-81ED-4DB2-BD59-A6C34878D82A}">
                    <a16:rowId xmlns:a16="http://schemas.microsoft.com/office/drawing/2014/main" val="10007"/>
                  </a:ext>
                </a:extLst>
              </a:tr>
              <a:tr h="319150">
                <a:tc>
                  <a:txBody>
                    <a:bodyPr/>
                    <a:lstStyle/>
                    <a:p>
                      <a:pPr marL="0" marR="0" lvl="0" indent="0" algn="l" rtl="0">
                        <a:lnSpc>
                          <a:spcPct val="100000"/>
                        </a:lnSpc>
                        <a:spcBef>
                          <a:spcPts val="0"/>
                        </a:spcBef>
                        <a:spcAft>
                          <a:spcPts val="0"/>
                        </a:spcAft>
                        <a:buNone/>
                      </a:pPr>
                      <a:r>
                        <a:rPr lang="en-GB" sz="800" i="1" u="none" strike="noStrike" cap="none" dirty="0"/>
                        <a:t>* Currently unavailable to learners in the WMCA</a:t>
                      </a:r>
                      <a:endParaRPr sz="800" i="1" u="none" strike="noStrike" cap="none"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900"/>
                        <a:buFont typeface="Arial"/>
                        <a:buChar char="•"/>
                      </a:pPr>
                      <a:r>
                        <a:rPr lang="en-GB" sz="900" u="sng" strike="noStrike" cap="none">
                          <a:solidFill>
                            <a:schemeClr val="hlink"/>
                          </a:solidFill>
                          <a:hlinkClick r:id="rId14"/>
                        </a:rPr>
                        <a:t>IT Consultant</a:t>
                      </a: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extLst>
                  <a:ext uri="{0D108BD9-81ED-4DB2-BD59-A6C34878D82A}">
                    <a16:rowId xmlns:a16="http://schemas.microsoft.com/office/drawing/2014/main" val="10008"/>
                  </a:ext>
                </a:extLst>
              </a:tr>
              <a:tr h="319150">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GB" sz="900" u="sng" strike="noStrike" cap="none" dirty="0">
                          <a:solidFill>
                            <a:schemeClr val="hlink"/>
                          </a:solidFill>
                          <a:hlinkClick r:id="rId15"/>
                        </a:rPr>
                        <a:t>Digital Marketer</a:t>
                      </a:r>
                      <a:endParaRPr sz="900" u="none" strike="noStrike" cap="none" dirty="0"/>
                    </a:p>
                  </a:txBody>
                  <a:tcPr marL="91450" marR="91450" marT="45725" marB="45725">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FE5E9"/>
                    </a:solidFill>
                  </a:tcPr>
                </a:tc>
                <a:extLst>
                  <a:ext uri="{0D108BD9-81ED-4DB2-BD59-A6C34878D82A}">
                    <a16:rowId xmlns:a16="http://schemas.microsoft.com/office/drawing/2014/main" val="10009"/>
                  </a:ext>
                </a:extLst>
              </a:tr>
            </a:tbl>
          </a:graphicData>
        </a:graphic>
      </p:graphicFrame>
      <p:sp>
        <p:nvSpPr>
          <p:cNvPr id="336" name="Google Shape;336;p15"/>
          <p:cNvSpPr/>
          <p:nvPr/>
        </p:nvSpPr>
        <p:spPr>
          <a:xfrm>
            <a:off x="2102968" y="3476655"/>
            <a:ext cx="4632960" cy="361521"/>
          </a:xfrm>
          <a:prstGeom prst="rightArrow">
            <a:avLst>
              <a:gd name="adj1" fmla="val 50000"/>
              <a:gd name="adj2" fmla="val 50000"/>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7" name="Google Shape;337;p15"/>
          <p:cNvSpPr txBox="1"/>
          <p:nvPr/>
        </p:nvSpPr>
        <p:spPr>
          <a:xfrm>
            <a:off x="2021305" y="3867338"/>
            <a:ext cx="4914988" cy="76864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Organisations can access Government funding on this range of </a:t>
            </a:r>
            <a:r>
              <a:rPr lang="en-US" sz="1100" b="0" i="0" u="none" strike="noStrike" cap="none" dirty="0" err="1">
                <a:solidFill>
                  <a:schemeClr val="dk1"/>
                </a:solidFill>
                <a:latin typeface="Arial"/>
                <a:ea typeface="Arial"/>
                <a:cs typeface="Arial"/>
                <a:sym typeface="Arial"/>
              </a:rPr>
              <a:t>programmes</a:t>
            </a:r>
            <a:r>
              <a:rPr lang="en-US" sz="1100" b="0" i="0" u="none" strike="noStrike" cap="none" dirty="0">
                <a:solidFill>
                  <a:schemeClr val="dk1"/>
                </a:solidFill>
                <a:latin typeface="Arial"/>
                <a:ea typeface="Arial"/>
                <a:cs typeface="Arial"/>
                <a:sym typeface="Arial"/>
              </a:rPr>
              <a:t> in a variety of ways to support their Skills Development and Recruitment and Retention Strategies. </a:t>
            </a:r>
            <a:endParaRPr sz="1100" b="0" i="0" u="none" strike="noStrike" cap="none" dirty="0">
              <a:solidFill>
                <a:schemeClr val="dk1"/>
              </a:solidFill>
              <a:latin typeface="Arial"/>
              <a:ea typeface="Arial"/>
              <a:cs typeface="Arial"/>
              <a:sym typeface="Arial"/>
            </a:endParaRPr>
          </a:p>
        </p:txBody>
      </p:sp>
      <p:pic>
        <p:nvPicPr>
          <p:cNvPr id="338" name="Google Shape;338;p15" descr="G:\My Drive\Marketing and Engagement Team\Collateral\Artwork files etc\Logos\TDM Logo-01.png"/>
          <p:cNvPicPr preferRelativeResize="0"/>
          <p:nvPr/>
        </p:nvPicPr>
        <p:blipFill rotWithShape="1">
          <a:blip r:embed="rId16"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aphicFrame>
        <p:nvGraphicFramePr>
          <p:cNvPr id="343" name="Google Shape;343;p10"/>
          <p:cNvGraphicFramePr/>
          <p:nvPr>
            <p:extLst>
              <p:ext uri="{D42A27DB-BD31-4B8C-83A1-F6EECF244321}">
                <p14:modId xmlns:p14="http://schemas.microsoft.com/office/powerpoint/2010/main" val="1935268492"/>
              </p:ext>
            </p:extLst>
          </p:nvPr>
        </p:nvGraphicFramePr>
        <p:xfrm>
          <a:off x="323725" y="887400"/>
          <a:ext cx="8645100" cy="3615840"/>
        </p:xfrm>
        <a:graphic>
          <a:graphicData uri="http://schemas.openxmlformats.org/drawingml/2006/table">
            <a:tbl>
              <a:tblPr>
                <a:noFill/>
                <a:tableStyleId>{59306E9C-EDBD-4B0E-9E06-6A72EEC1D008}</a:tableStyleId>
              </a:tblPr>
              <a:tblGrid>
                <a:gridCol w="2785500">
                  <a:extLst>
                    <a:ext uri="{9D8B030D-6E8A-4147-A177-3AD203B41FA5}">
                      <a16:colId xmlns:a16="http://schemas.microsoft.com/office/drawing/2014/main" val="20000"/>
                    </a:ext>
                  </a:extLst>
                </a:gridCol>
                <a:gridCol w="2785500">
                  <a:extLst>
                    <a:ext uri="{9D8B030D-6E8A-4147-A177-3AD203B41FA5}">
                      <a16:colId xmlns:a16="http://schemas.microsoft.com/office/drawing/2014/main" val="20001"/>
                    </a:ext>
                  </a:extLst>
                </a:gridCol>
                <a:gridCol w="3074100">
                  <a:extLst>
                    <a:ext uri="{9D8B030D-6E8A-4147-A177-3AD203B41FA5}">
                      <a16:colId xmlns:a16="http://schemas.microsoft.com/office/drawing/2014/main" val="20002"/>
                    </a:ext>
                  </a:extLst>
                </a:gridCol>
              </a:tblGrid>
              <a:tr h="644700">
                <a:tc gridSpan="3">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a:t>Coaching with TDM </a:t>
                      </a:r>
                      <a:r>
                        <a:rPr lang="en-GB" sz="1200" b="1" u="none" strike="noStrike" cap="none"/>
                        <a:t>Performance Development Coach</a:t>
                      </a:r>
                      <a:endParaRPr/>
                    </a:p>
                    <a:p>
                      <a:pPr marL="171450" marR="0" lvl="0" indent="-171450" algn="l" rtl="0">
                        <a:lnSpc>
                          <a:spcPct val="100000"/>
                        </a:lnSpc>
                        <a:spcBef>
                          <a:spcPts val="0"/>
                        </a:spcBef>
                        <a:spcAft>
                          <a:spcPts val="0"/>
                        </a:spcAft>
                        <a:buClr>
                          <a:srgbClr val="000000"/>
                        </a:buClr>
                        <a:buSzPts val="1000"/>
                        <a:buFont typeface="Arial"/>
                        <a:buChar char="•"/>
                      </a:pPr>
                      <a:r>
                        <a:rPr lang="en-GB" sz="1200" b="0" u="none" strike="noStrike" cap="none"/>
                        <a:t>Employability support – CV and Interview practice</a:t>
                      </a:r>
                      <a:endParaRPr/>
                    </a:p>
                    <a:p>
                      <a:pPr marL="171450" marR="0" lvl="0" indent="-171450" algn="l" rtl="0">
                        <a:lnSpc>
                          <a:spcPct val="100000"/>
                        </a:lnSpc>
                        <a:spcBef>
                          <a:spcPts val="0"/>
                        </a:spcBef>
                        <a:spcAft>
                          <a:spcPts val="0"/>
                        </a:spcAft>
                        <a:buClr>
                          <a:srgbClr val="000000"/>
                        </a:buClr>
                        <a:buSzPts val="1000"/>
                        <a:buFont typeface="Arial"/>
                        <a:buChar char="•"/>
                      </a:pPr>
                      <a:r>
                        <a:rPr lang="en-GB" sz="1200" b="0" u="none" strike="noStrike" cap="none"/>
                        <a:t>Build Showcase ePortfolio</a:t>
                      </a:r>
                      <a:endParaRPr sz="1200" b="0" u="none" strike="noStrike" cap="none"/>
                    </a:p>
                    <a:p>
                      <a:pPr marL="171450" marR="0" lvl="0" indent="-171450" algn="l" rtl="0">
                        <a:lnSpc>
                          <a:spcPct val="100000"/>
                        </a:lnSpc>
                        <a:spcBef>
                          <a:spcPts val="0"/>
                        </a:spcBef>
                        <a:spcAft>
                          <a:spcPts val="0"/>
                        </a:spcAft>
                        <a:buClr>
                          <a:srgbClr val="000000"/>
                        </a:buClr>
                        <a:buSzPts val="1000"/>
                        <a:buFont typeface="Arial"/>
                        <a:buChar char="•"/>
                      </a:pPr>
                      <a:r>
                        <a:rPr lang="en-GB" sz="1200" b="0" u="none" strike="noStrike" cap="none"/>
                        <a:t>GROW model of </a:t>
                      </a:r>
                      <a:r>
                        <a:rPr lang="en-GB" sz="1200" b="1" u="none" strike="noStrike" cap="none"/>
                        <a:t>G</a:t>
                      </a:r>
                      <a:r>
                        <a:rPr lang="en-GB" sz="1200" b="0" u="none" strike="noStrike" cap="none"/>
                        <a:t>oal Setting, </a:t>
                      </a:r>
                      <a:r>
                        <a:rPr lang="en-GB" sz="1200" b="1" u="none" strike="noStrike" cap="none"/>
                        <a:t>R</a:t>
                      </a:r>
                      <a:r>
                        <a:rPr lang="en-GB" sz="1200" b="0" u="none" strike="noStrike" cap="none"/>
                        <a:t>eality, </a:t>
                      </a:r>
                      <a:r>
                        <a:rPr lang="en-GB" sz="1200" b="1" u="none" strike="noStrike" cap="none"/>
                        <a:t>O</a:t>
                      </a:r>
                      <a:r>
                        <a:rPr lang="en-GB" sz="1200" b="0" u="none" strike="noStrike" cap="none"/>
                        <a:t>bjectives (and Options / Obstacles) and </a:t>
                      </a:r>
                      <a:r>
                        <a:rPr lang="en-GB" sz="1200" b="1" u="none" strike="noStrike" cap="none"/>
                        <a:t>W</a:t>
                      </a:r>
                      <a:r>
                        <a:rPr lang="en-GB" sz="1200" b="0" u="none" strike="noStrike" cap="none"/>
                        <a:t>ay forward (or Will)</a:t>
                      </a:r>
                      <a:endParaRPr/>
                    </a:p>
                    <a:p>
                      <a:pPr marL="171450" marR="0" lvl="0" indent="-171450" algn="l" rtl="0">
                        <a:lnSpc>
                          <a:spcPct val="100000"/>
                        </a:lnSpc>
                        <a:spcBef>
                          <a:spcPts val="0"/>
                        </a:spcBef>
                        <a:spcAft>
                          <a:spcPts val="0"/>
                        </a:spcAft>
                        <a:buClr>
                          <a:srgbClr val="000000"/>
                        </a:buClr>
                        <a:buSzPts val="1000"/>
                        <a:buFont typeface="Arial"/>
                        <a:buChar char="•"/>
                      </a:pPr>
                      <a:r>
                        <a:rPr lang="en-GB" sz="1200" b="0" u="none" strike="noStrike" cap="none"/>
                        <a:t>Identify </a:t>
                      </a:r>
                      <a:r>
                        <a:rPr lang="en-GB" sz="1200" b="0" i="1" u="none" strike="noStrike" cap="none"/>
                        <a:t>actual </a:t>
                      </a:r>
                      <a:r>
                        <a:rPr lang="en-GB" sz="1200" b="0" i="0" u="none" strike="noStrike" cap="none"/>
                        <a:t>local employers and opportunities</a:t>
                      </a:r>
                      <a:endParaRPr sz="1200" b="0" u="none" strike="noStrike" cap="none"/>
                    </a:p>
                    <a:p>
                      <a:pPr marL="0" marR="0" lvl="0" indent="0" algn="l" rtl="0">
                        <a:lnSpc>
                          <a:spcPct val="100000"/>
                        </a:lnSpc>
                        <a:spcBef>
                          <a:spcPts val="0"/>
                        </a:spcBef>
                        <a:spcAft>
                          <a:spcPts val="0"/>
                        </a:spcAft>
                        <a:buClr>
                          <a:srgbClr val="000000"/>
                        </a:buClr>
                        <a:buSzPts val="1000"/>
                        <a:buFont typeface="Arial"/>
                        <a:buNone/>
                      </a:pPr>
                      <a:r>
                        <a:rPr lang="en-GB" sz="1200" b="0" u="none" strike="noStrike" cap="none"/>
                        <a:t>Orientation</a:t>
                      </a:r>
                      <a:endParaRPr/>
                    </a:p>
                    <a:p>
                      <a:pPr marL="0" marR="0" lvl="0" indent="0" algn="l" rtl="0">
                        <a:lnSpc>
                          <a:spcPct val="100000"/>
                        </a:lnSpc>
                        <a:spcBef>
                          <a:spcPts val="0"/>
                        </a:spcBef>
                        <a:spcAft>
                          <a:spcPts val="0"/>
                        </a:spcAft>
                        <a:buClr>
                          <a:srgbClr val="000000"/>
                        </a:buClr>
                        <a:buSzPts val="1000"/>
                        <a:buFont typeface="Arial"/>
                        <a:buNone/>
                      </a:pPr>
                      <a:r>
                        <a:rPr lang="en-GB" sz="1200" b="0" u="none" strike="noStrike" cap="none"/>
                        <a:t>16 weeks</a:t>
                      </a:r>
                      <a:endParaRPr/>
                    </a:p>
                    <a:p>
                      <a:pPr marL="0" marR="0" lvl="0" indent="0" algn="l" rtl="0">
                        <a:lnSpc>
                          <a:spcPct val="100000"/>
                        </a:lnSpc>
                        <a:spcBef>
                          <a:spcPts val="0"/>
                        </a:spcBef>
                        <a:spcAft>
                          <a:spcPts val="0"/>
                        </a:spcAft>
                        <a:buClr>
                          <a:srgbClr val="000000"/>
                        </a:buClr>
                        <a:buSzPts val="1000"/>
                        <a:buFont typeface="Arial"/>
                        <a:buNone/>
                      </a:pPr>
                      <a:r>
                        <a:rPr lang="en-GB" sz="1200" b="0" i="0" u="none" strike="noStrike" cap="none"/>
                        <a:t>60 guided learning hours </a:t>
                      </a:r>
                      <a:endParaRPr/>
                    </a:p>
                    <a:p>
                      <a:pPr marL="0" marR="0" lvl="0" indent="0" algn="l" rtl="0">
                        <a:lnSpc>
                          <a:spcPct val="100000"/>
                        </a:lnSpc>
                        <a:spcBef>
                          <a:spcPts val="0"/>
                        </a:spcBef>
                        <a:spcAft>
                          <a:spcPts val="0"/>
                        </a:spcAft>
                        <a:buClr>
                          <a:srgbClr val="000000"/>
                        </a:buClr>
                        <a:buSzPts val="1000"/>
                        <a:buFont typeface="Arial"/>
                        <a:buNone/>
                      </a:pPr>
                      <a:r>
                        <a:rPr lang="en-GB" sz="1200" b="0" i="1" u="none" strike="noStrike" cap="none"/>
                        <a:t>Guaranteed</a:t>
                      </a:r>
                      <a:r>
                        <a:rPr lang="en-GB" sz="1200" b="0" u="none" strike="noStrike" cap="none"/>
                        <a:t> job interview with support from TDM </a:t>
                      </a:r>
                      <a:r>
                        <a:rPr lang="en-GB" sz="1200" b="1" u="none" strike="noStrike" cap="none"/>
                        <a:t>Career Builder</a:t>
                      </a:r>
                      <a:endParaRPr sz="1200" b="0" u="none" strike="noStrike" cap="none"/>
                    </a:p>
                    <a:p>
                      <a:pPr marL="0" marR="0" lvl="0" indent="0" algn="l" rtl="0">
                        <a:lnSpc>
                          <a:spcPct val="100000"/>
                        </a:lnSpc>
                        <a:spcBef>
                          <a:spcPts val="0"/>
                        </a:spcBef>
                        <a:spcAft>
                          <a:spcPts val="0"/>
                        </a:spcAft>
                        <a:buClr>
                          <a:srgbClr val="000000"/>
                        </a:buClr>
                        <a:buSzPts val="1000"/>
                        <a:buFont typeface="Arial"/>
                        <a:buNone/>
                      </a:pPr>
                      <a:r>
                        <a:rPr lang="en-GB" sz="1200" b="0" u="none" strike="noStrike" cap="none"/>
                        <a:t>Immediate access to learning library from </a:t>
                      </a:r>
                      <a:r>
                        <a:rPr lang="en-GB" sz="1200" b="1" u="none" strike="noStrike" cap="none"/>
                        <a:t>O’Reilly</a:t>
                      </a:r>
                      <a:endParaRPr/>
                    </a:p>
                  </a:txBody>
                  <a:tcPr marL="54000" marR="54000" marT="54000" marB="54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3750">
                <a:tc gridSpan="3">
                  <a:txBody>
                    <a:bodyPr/>
                    <a:lstStyle/>
                    <a:p>
                      <a:pPr marL="0" marR="0" lvl="0" indent="0" algn="l" rtl="0">
                        <a:lnSpc>
                          <a:spcPct val="100000"/>
                        </a:lnSpc>
                        <a:spcBef>
                          <a:spcPts val="0"/>
                        </a:spcBef>
                        <a:spcAft>
                          <a:spcPts val="0"/>
                        </a:spcAft>
                        <a:buClr>
                          <a:srgbClr val="000000"/>
                        </a:buClr>
                        <a:buSzPts val="1400"/>
                        <a:buFont typeface="Arial"/>
                        <a:buNone/>
                      </a:pPr>
                      <a:r>
                        <a:rPr lang="en-GB" sz="1200" b="1" i="1" u="none" strike="noStrike" cap="none">
                          <a:solidFill>
                            <a:schemeClr val="dk1"/>
                          </a:solidFill>
                        </a:rPr>
                        <a:t>Choice of Pathway</a:t>
                      </a:r>
                      <a:endParaRPr/>
                    </a:p>
                    <a:p>
                      <a:pPr marL="0" marR="0" lvl="0" indent="0" algn="l" rtl="0">
                        <a:lnSpc>
                          <a:spcPct val="100000"/>
                        </a:lnSpc>
                        <a:spcBef>
                          <a:spcPts val="0"/>
                        </a:spcBef>
                        <a:spcAft>
                          <a:spcPts val="0"/>
                        </a:spcAft>
                        <a:buClr>
                          <a:srgbClr val="000000"/>
                        </a:buClr>
                        <a:buSzPts val="1400"/>
                        <a:buFont typeface="Arial"/>
                        <a:buNone/>
                      </a:pPr>
                      <a:endParaRPr sz="1200" b="1" i="1"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rPr>
                        <a:t>Tech Coaching with TDM </a:t>
                      </a:r>
                      <a:r>
                        <a:rPr lang="en-GB" sz="1200" b="1" i="0" u="none" strike="noStrike" cap="none">
                          <a:solidFill>
                            <a:schemeClr val="dk1"/>
                          </a:solidFill>
                        </a:rPr>
                        <a:t>Skills and Knowledge Coach</a:t>
                      </a:r>
                      <a:endParaRPr sz="1200" b="0" i="0" u="none" strike="noStrike" cap="none">
                        <a:solidFill>
                          <a:schemeClr val="dk1"/>
                        </a:solidFill>
                      </a:endParaRPr>
                    </a:p>
                  </a:txBody>
                  <a:tcPr marL="54000" marR="54000" marT="54000" marB="54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57125">
                <a:tc>
                  <a:txBody>
                    <a:bodyPr/>
                    <a:lstStyle/>
                    <a:p>
                      <a:pPr marL="0" marR="0" lvl="0" indent="0" algn="l" rtl="0">
                        <a:lnSpc>
                          <a:spcPct val="100000"/>
                        </a:lnSpc>
                        <a:spcBef>
                          <a:spcPts val="0"/>
                        </a:spcBef>
                        <a:spcAft>
                          <a:spcPts val="0"/>
                        </a:spcAft>
                        <a:buClr>
                          <a:srgbClr val="000000"/>
                        </a:buClr>
                        <a:buSzPts val="1000"/>
                        <a:buFont typeface="Arial"/>
                        <a:buNone/>
                      </a:pPr>
                      <a:r>
                        <a:rPr lang="en-GB" sz="1200" b="1" u="none" strike="noStrike" cap="none" dirty="0"/>
                        <a:t>Tech, Networking and Cyber Security</a:t>
                      </a:r>
                      <a:endParaRPr dirty="0"/>
                    </a:p>
                    <a:p>
                      <a:pPr marL="0" marR="0" lvl="0" indent="0" algn="l" rtl="0">
                        <a:lnSpc>
                          <a:spcPct val="100000"/>
                        </a:lnSpc>
                        <a:spcBef>
                          <a:spcPts val="0"/>
                        </a:spcBef>
                        <a:spcAft>
                          <a:spcPts val="0"/>
                        </a:spcAft>
                        <a:buClr>
                          <a:srgbClr val="000000"/>
                        </a:buClr>
                        <a:buSzPts val="1000"/>
                        <a:buFont typeface="Arial"/>
                        <a:buNone/>
                      </a:pPr>
                      <a:endParaRPr sz="1200" u="none" strike="noStrike" cap="none" dirty="0"/>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GB" sz="1200" u="none" strike="noStrike" cap="none" dirty="0">
                          <a:hlinkClick r:id="rId3"/>
                        </a:rPr>
                        <a:t>ITS Networking</a:t>
                      </a:r>
                      <a:endParaRPr lang="en-GB" sz="1200" u="none" strike="noStrike" cap="none" dirty="0"/>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GB" sz="1200" u="none" strike="noStrike" cap="none" dirty="0">
                          <a:hlinkClick r:id="rId4"/>
                        </a:rPr>
                        <a:t>ITS Network Security</a:t>
                      </a:r>
                      <a:endParaRPr sz="1200" u="none" strike="noStrike" cap="none" dirty="0"/>
                    </a:p>
                  </a:txBody>
                  <a:tcPr marL="54000" marR="54000" marT="54000" marB="54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b="1" u="none" strike="noStrike" cap="none" dirty="0"/>
                        <a:t>Coding and Web design</a:t>
                      </a:r>
                      <a:endParaRPr dirty="0"/>
                    </a:p>
                    <a:p>
                      <a:pPr marL="0" marR="0" lvl="0" indent="0" algn="l" rtl="0">
                        <a:lnSpc>
                          <a:spcPct val="100000"/>
                        </a:lnSpc>
                        <a:spcBef>
                          <a:spcPts val="0"/>
                        </a:spcBef>
                        <a:spcAft>
                          <a:spcPts val="0"/>
                        </a:spcAft>
                        <a:buClr>
                          <a:srgbClr val="000000"/>
                        </a:buClr>
                        <a:buSzPts val="1000"/>
                        <a:buFont typeface="Arial"/>
                        <a:buNone/>
                      </a:pPr>
                      <a:endParaRPr sz="1200" u="none" strike="noStrike" cap="none" dirty="0"/>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GB" sz="1200" u="none" strike="noStrike" cap="none" dirty="0">
                          <a:hlinkClick r:id="rId5"/>
                        </a:rPr>
                        <a:t>ITS Software Development</a:t>
                      </a:r>
                      <a:endParaRPr lang="en-GB" sz="1200" u="none" strike="noStrike" cap="none" dirty="0"/>
                    </a:p>
                    <a:p>
                      <a:pPr marL="171450" marR="0" lvl="0" indent="-171450" algn="l" rtl="0">
                        <a:lnSpc>
                          <a:spcPct val="100000"/>
                        </a:lnSpc>
                        <a:spcBef>
                          <a:spcPts val="0"/>
                        </a:spcBef>
                        <a:spcAft>
                          <a:spcPts val="0"/>
                        </a:spcAft>
                        <a:buClr>
                          <a:srgbClr val="000000"/>
                        </a:buClr>
                        <a:buSzPts val="1000"/>
                        <a:buFont typeface="Arial" panose="020B0604020202020204" pitchFamily="34" charset="0"/>
                        <a:buChar char="•"/>
                      </a:pPr>
                      <a:r>
                        <a:rPr lang="en-GB" sz="1200" u="none" strike="noStrike" cap="none" dirty="0">
                          <a:hlinkClick r:id="rId6"/>
                        </a:rPr>
                        <a:t>ITS HTML5 Application Development</a:t>
                      </a:r>
                      <a:endParaRPr sz="1200" u="none" strike="noStrike" cap="none" dirty="0"/>
                    </a:p>
                  </a:txBody>
                  <a:tcPr marL="54000" marR="54000" marT="54000" marB="54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b="1" u="none" strike="noStrike" cap="none" dirty="0"/>
                        <a:t>Digital Support and Marketing</a:t>
                      </a:r>
                      <a:endParaRPr dirty="0"/>
                    </a:p>
                    <a:p>
                      <a:pPr marL="0" marR="0" lvl="0" indent="0" algn="l" rtl="0">
                        <a:lnSpc>
                          <a:spcPct val="100000"/>
                        </a:lnSpc>
                        <a:spcBef>
                          <a:spcPts val="0"/>
                        </a:spcBef>
                        <a:spcAft>
                          <a:spcPts val="0"/>
                        </a:spcAft>
                        <a:buClr>
                          <a:srgbClr val="000000"/>
                        </a:buClr>
                        <a:buSzPts val="1000"/>
                        <a:buFont typeface="Arial"/>
                        <a:buNone/>
                      </a:pPr>
                      <a:endParaRPr sz="1200" u="none" strike="noStrike" cap="none" dirty="0"/>
                    </a:p>
                    <a:p>
                      <a:pPr marL="171450" marR="0" lvl="0" indent="-171450" algn="l" rtl="0">
                        <a:lnSpc>
                          <a:spcPct val="100000"/>
                        </a:lnSpc>
                        <a:spcBef>
                          <a:spcPts val="0"/>
                        </a:spcBef>
                        <a:spcAft>
                          <a:spcPts val="0"/>
                        </a:spcAft>
                        <a:buClr>
                          <a:srgbClr val="000000"/>
                        </a:buClr>
                        <a:buSzPts val="1000"/>
                        <a:buFont typeface="Arial"/>
                        <a:buChar char="•"/>
                      </a:pPr>
                      <a:r>
                        <a:rPr lang="en-GB" sz="1200" u="sng" strike="noStrike" cap="none" dirty="0">
                          <a:solidFill>
                            <a:schemeClr val="hlink"/>
                          </a:solidFill>
                          <a:hlinkClick r:id="rId7"/>
                        </a:rPr>
                        <a:t>Microsoft Office Specialist</a:t>
                      </a:r>
                      <a:endParaRPr sz="1200" u="none" strike="noStrike" cap="none" dirty="0"/>
                    </a:p>
                    <a:p>
                      <a:pPr marL="171450" marR="0" lvl="0" indent="-171450" algn="l" rtl="0">
                        <a:lnSpc>
                          <a:spcPct val="100000"/>
                        </a:lnSpc>
                        <a:spcBef>
                          <a:spcPts val="0"/>
                        </a:spcBef>
                        <a:spcAft>
                          <a:spcPts val="0"/>
                        </a:spcAft>
                        <a:buClr>
                          <a:srgbClr val="000000"/>
                        </a:buClr>
                        <a:buSzPts val="1000"/>
                        <a:buFont typeface="Arial"/>
                        <a:buChar char="•"/>
                      </a:pPr>
                      <a:r>
                        <a:rPr lang="en-GB" sz="1200" u="sng" strike="noStrike" cap="none" dirty="0">
                          <a:solidFill>
                            <a:schemeClr val="hlink"/>
                          </a:solidFill>
                          <a:hlinkClick r:id="rId8"/>
                        </a:rPr>
                        <a:t>Google Fundamentals of Digital Marketing</a:t>
                      </a:r>
                      <a:endParaRPr sz="1200" u="none" strike="noStrike" cap="none" dirty="0"/>
                    </a:p>
                  </a:txBody>
                  <a:tcPr marL="54000" marR="54000" marT="54000" marB="54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sp>
        <p:nvSpPr>
          <p:cNvPr id="344" name="Google Shape;344;p10"/>
          <p:cNvSpPr/>
          <p:nvPr/>
        </p:nvSpPr>
        <p:spPr>
          <a:xfrm>
            <a:off x="0" y="123478"/>
            <a:ext cx="9159000" cy="54900"/>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10"/>
          <p:cNvSpPr txBox="1"/>
          <p:nvPr/>
        </p:nvSpPr>
        <p:spPr>
          <a:xfrm>
            <a:off x="111211" y="302396"/>
            <a:ext cx="7391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3D4F5B"/>
                </a:solidFill>
                <a:latin typeface="Gudea"/>
                <a:ea typeface="Gudea"/>
                <a:cs typeface="Gudea"/>
                <a:sym typeface="Gudea"/>
              </a:rPr>
              <a:t>The Digital Skills Bootcamp Programme</a:t>
            </a:r>
            <a:endParaRPr sz="1400" b="0" i="0" u="none" strike="noStrike" cap="none" dirty="0">
              <a:solidFill>
                <a:srgbClr val="000000"/>
              </a:solidFill>
              <a:latin typeface="Gudea"/>
              <a:ea typeface="Gudea"/>
              <a:cs typeface="Gudea"/>
              <a:sym typeface="Gudea"/>
            </a:endParaRPr>
          </a:p>
        </p:txBody>
      </p:sp>
      <p:sp>
        <p:nvSpPr>
          <p:cNvPr id="346" name="Google Shape;346;p10"/>
          <p:cNvSpPr txBox="1"/>
          <p:nvPr/>
        </p:nvSpPr>
        <p:spPr>
          <a:xfrm>
            <a:off x="8694462" y="357587"/>
            <a:ext cx="43465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3D4F5B"/>
                </a:solidFill>
                <a:latin typeface="Arial"/>
                <a:ea typeface="Arial"/>
                <a:cs typeface="Arial"/>
                <a:sym typeface="Arial"/>
              </a:rPr>
              <a:t>6</a:t>
            </a:r>
            <a:endParaRPr sz="1400" b="1" i="0" u="none" strike="noStrike" cap="none">
              <a:solidFill>
                <a:srgbClr val="3D4F5B"/>
              </a:solidFill>
              <a:latin typeface="Arial"/>
              <a:ea typeface="Arial"/>
              <a:cs typeface="Arial"/>
              <a:sym typeface="Arial"/>
            </a:endParaRPr>
          </a:p>
        </p:txBody>
      </p:sp>
      <p:pic>
        <p:nvPicPr>
          <p:cNvPr id="5" name="Google Shape;326;p8" descr="G:\My Drive\Marketing and Engagement Team\Collateral\Artwork files etc\Logos\TDM Logo-01.png">
            <a:extLst>
              <a:ext uri="{FF2B5EF4-FFF2-40B4-BE49-F238E27FC236}">
                <a16:creationId xmlns:a16="http://schemas.microsoft.com/office/drawing/2014/main" id="{8377E5AF-1A59-F58F-57D9-DBCC8B920C67}"/>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pic>
        <p:nvPicPr>
          <p:cNvPr id="7" name="Picture 6" descr="Shape&#10;&#10;Description automatically generated with medium confidence">
            <a:extLst>
              <a:ext uri="{FF2B5EF4-FFF2-40B4-BE49-F238E27FC236}">
                <a16:creationId xmlns:a16="http://schemas.microsoft.com/office/drawing/2014/main" id="{5BCE50EC-A3D6-E5ED-9C8A-3C272A9A568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descr="G:\My Drive\Marketing and Engagement Team\Collateral\Artwork files etc\Logos\TDM Logo-01.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sp>
        <p:nvSpPr>
          <p:cNvPr id="257" name="Google Shape;257;p26"/>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6"/>
          <p:cNvSpPr txBox="1"/>
          <p:nvPr/>
        </p:nvSpPr>
        <p:spPr>
          <a:xfrm>
            <a:off x="152400" y="234342"/>
            <a:ext cx="739139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3D4F5B"/>
                </a:solidFill>
                <a:latin typeface="Gudea"/>
                <a:ea typeface="Gudea"/>
                <a:cs typeface="Gudea"/>
                <a:sym typeface="Gudea"/>
              </a:rPr>
              <a:t>TDM Key contacts</a:t>
            </a:r>
            <a:endParaRPr sz="1400" b="0" i="0" u="none" strike="noStrike" cap="none" dirty="0">
              <a:solidFill>
                <a:srgbClr val="000000"/>
              </a:solidFill>
              <a:latin typeface="Gudea"/>
              <a:ea typeface="Gudea"/>
              <a:cs typeface="Gudea"/>
              <a:sym typeface="Gudea"/>
            </a:endParaRPr>
          </a:p>
        </p:txBody>
      </p:sp>
      <p:sp>
        <p:nvSpPr>
          <p:cNvPr id="259" name="Google Shape;259;p26"/>
          <p:cNvSpPr txBox="1"/>
          <p:nvPr/>
        </p:nvSpPr>
        <p:spPr>
          <a:xfrm>
            <a:off x="247506" y="838773"/>
            <a:ext cx="6091417"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400"/>
            </a:pP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Picture 2" descr="Shape&#10;&#10;Description automatically generated with medium confidence">
            <a:extLst>
              <a:ext uri="{FF2B5EF4-FFF2-40B4-BE49-F238E27FC236}">
                <a16:creationId xmlns:a16="http://schemas.microsoft.com/office/drawing/2014/main" id="{F2B9CC1C-DBD6-74D7-5DA9-9863C6316F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graphicFrame>
        <p:nvGraphicFramePr>
          <p:cNvPr id="2" name="Diagram 1">
            <a:extLst>
              <a:ext uri="{FF2B5EF4-FFF2-40B4-BE49-F238E27FC236}">
                <a16:creationId xmlns:a16="http://schemas.microsoft.com/office/drawing/2014/main" id="{8867715A-20B5-8490-1074-E9751D81E4E7}"/>
              </a:ext>
            </a:extLst>
          </p:cNvPr>
          <p:cNvGraphicFramePr/>
          <p:nvPr>
            <p:extLst>
              <p:ext uri="{D42A27DB-BD31-4B8C-83A1-F6EECF244321}">
                <p14:modId xmlns:p14="http://schemas.microsoft.com/office/powerpoint/2010/main" val="542089012"/>
              </p:ext>
            </p:extLst>
          </p:nvPr>
        </p:nvGraphicFramePr>
        <p:xfrm>
          <a:off x="247506" y="791830"/>
          <a:ext cx="6181869" cy="3634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E44BA18A-43BC-792A-89E3-54928DE029E6}"/>
              </a:ext>
            </a:extLst>
          </p:cNvPr>
          <p:cNvSpPr txBox="1"/>
          <p:nvPr/>
        </p:nvSpPr>
        <p:spPr>
          <a:xfrm>
            <a:off x="6442023" y="793085"/>
            <a:ext cx="2619940" cy="2462213"/>
          </a:xfrm>
          <a:prstGeom prst="rect">
            <a:avLst/>
          </a:prstGeom>
          <a:noFill/>
        </p:spPr>
        <p:txBody>
          <a:bodyPr wrap="square" rtlCol="0">
            <a:spAutoFit/>
          </a:bodyPr>
          <a:lstStyle/>
          <a:p>
            <a:r>
              <a:rPr lang="en-GB" sz="1100" dirty="0"/>
              <a:t>To access the range of Department for Education funded programmes, TDM’s team of Learning and Development consultants can be contacted to discuss more of your skills, digital transformation and recruit, reskill and retention strategy needs. </a:t>
            </a:r>
          </a:p>
          <a:p>
            <a:endParaRPr lang="en-GB" sz="1100" dirty="0"/>
          </a:p>
          <a:p>
            <a:r>
              <a:rPr lang="en-GB" sz="1100" dirty="0"/>
              <a:t>Alternatively you can contact us on:</a:t>
            </a:r>
          </a:p>
          <a:p>
            <a:pPr marL="171450" indent="-171450">
              <a:buFont typeface="Arial" panose="020B0604020202020204" pitchFamily="34" charset="0"/>
              <a:buChar char="•"/>
            </a:pPr>
            <a:r>
              <a:rPr lang="en-GB" sz="1100" dirty="0"/>
              <a:t>Email </a:t>
            </a:r>
            <a:r>
              <a:rPr lang="en-GB" sz="1100" dirty="0">
                <a:hlinkClick r:id="rId10"/>
              </a:rPr>
              <a:t>enquiries@tdm.co.uk</a:t>
            </a:r>
            <a:endParaRPr lang="en-GB" sz="1100" dirty="0"/>
          </a:p>
          <a:p>
            <a:pPr marL="171450" indent="-171450">
              <a:buFont typeface="Arial" panose="020B0604020202020204" pitchFamily="34" charset="0"/>
              <a:buChar char="•"/>
            </a:pPr>
            <a:r>
              <a:rPr lang="en-GB" sz="1100" dirty="0"/>
              <a:t>Phone 0333 10 100 40</a:t>
            </a:r>
          </a:p>
          <a:p>
            <a:pPr marL="171450" indent="-171450">
              <a:buFont typeface="Arial" panose="020B0604020202020204" pitchFamily="34" charset="0"/>
              <a:buChar char="•"/>
            </a:pPr>
            <a:r>
              <a:rPr lang="en-GB" sz="1100" dirty="0"/>
              <a:t>Website </a:t>
            </a:r>
            <a:r>
              <a:rPr lang="en-GB" sz="1100" dirty="0">
                <a:hlinkClick r:id="rId11"/>
              </a:rPr>
              <a:t>https://thedevelopmentmanager.com/contact-us/</a:t>
            </a:r>
            <a:r>
              <a:rPr lang="en-GB" sz="1100" dirty="0"/>
              <a:t> </a:t>
            </a:r>
          </a:p>
        </p:txBody>
      </p:sp>
    </p:spTree>
    <p:extLst>
      <p:ext uri="{BB962C8B-B14F-4D97-AF65-F5344CB8AC3E}">
        <p14:creationId xmlns:p14="http://schemas.microsoft.com/office/powerpoint/2010/main" val="381534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8"/>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4" name="Google Shape;434;p28" descr="G:\My Drive\Marketing\Collateral\Logos\apprenticeships logo.jpg"/>
          <p:cNvPicPr preferRelativeResize="0"/>
          <p:nvPr/>
        </p:nvPicPr>
        <p:blipFill rotWithShape="1">
          <a:blip r:embed="rId3">
            <a:alphaModFix/>
          </a:blip>
          <a:srcRect/>
          <a:stretch/>
        </p:blipFill>
        <p:spPr>
          <a:xfrm>
            <a:off x="2800003" y="4671069"/>
            <a:ext cx="1013040" cy="402887"/>
          </a:xfrm>
          <a:prstGeom prst="rect">
            <a:avLst/>
          </a:prstGeom>
          <a:noFill/>
          <a:ln>
            <a:noFill/>
          </a:ln>
        </p:spPr>
      </p:pic>
      <p:pic>
        <p:nvPicPr>
          <p:cNvPr id="435" name="Google Shape;435;p28" descr="G:\My Drive\Marketing\Collateral\Logos\BCS_A_AC_Web LOGO 2018.jpg"/>
          <p:cNvPicPr preferRelativeResize="0"/>
          <p:nvPr/>
        </p:nvPicPr>
        <p:blipFill rotWithShape="1">
          <a:blip r:embed="rId4">
            <a:alphaModFix/>
          </a:blip>
          <a:srcRect/>
          <a:stretch/>
        </p:blipFill>
        <p:spPr>
          <a:xfrm>
            <a:off x="1295628" y="4617316"/>
            <a:ext cx="1206966" cy="469034"/>
          </a:xfrm>
          <a:prstGeom prst="rect">
            <a:avLst/>
          </a:prstGeom>
          <a:noFill/>
          <a:ln>
            <a:noFill/>
          </a:ln>
        </p:spPr>
      </p:pic>
      <p:pic>
        <p:nvPicPr>
          <p:cNvPr id="436" name="Google Shape;436;p28" descr="G:\My Drive\Marketing\Collateral\Logos\CityAndGuilds-logo.png"/>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6068652" y="4601149"/>
            <a:ext cx="687995" cy="458124"/>
          </a:xfrm>
          <a:prstGeom prst="rect">
            <a:avLst/>
          </a:prstGeom>
          <a:noFill/>
          <a:ln>
            <a:noFill/>
          </a:ln>
        </p:spPr>
      </p:pic>
      <p:pic>
        <p:nvPicPr>
          <p:cNvPr id="437" name="Google Shape;437;p28" descr="G:\My Drive\Marketing\Collateral\Logos\CompTIA Logo.jpeg"/>
          <p:cNvPicPr preferRelativeResize="0"/>
          <p:nvPr/>
        </p:nvPicPr>
        <p:blipFill rotWithShape="1">
          <a:blip r:embed="rId6">
            <a:alphaModFix/>
          </a:blip>
          <a:srcRect/>
          <a:stretch/>
        </p:blipFill>
        <p:spPr>
          <a:xfrm>
            <a:off x="5301872" y="4594013"/>
            <a:ext cx="469371" cy="479943"/>
          </a:xfrm>
          <a:prstGeom prst="rect">
            <a:avLst/>
          </a:prstGeom>
          <a:noFill/>
          <a:ln>
            <a:noFill/>
          </a:ln>
        </p:spPr>
      </p:pic>
      <p:pic>
        <p:nvPicPr>
          <p:cNvPr id="438" name="Google Shape;438;p28" descr="G:\My Drive\Marketing\Collateral\Logos\Esf logo for website.png"/>
          <p:cNvPicPr preferRelativeResize="0"/>
          <p:nvPr/>
        </p:nvPicPr>
        <p:blipFill rotWithShape="1">
          <a:blip r:embed="rId7">
            <a:alphaModFix/>
          </a:blip>
          <a:srcRect/>
          <a:stretch/>
        </p:blipFill>
        <p:spPr>
          <a:xfrm>
            <a:off x="7054056" y="4398789"/>
            <a:ext cx="671772" cy="668195"/>
          </a:xfrm>
          <a:prstGeom prst="rect">
            <a:avLst/>
          </a:prstGeom>
          <a:noFill/>
          <a:ln>
            <a:noFill/>
          </a:ln>
        </p:spPr>
      </p:pic>
      <p:pic>
        <p:nvPicPr>
          <p:cNvPr id="439" name="Google Shape;439;p28" descr="G:\My Drive\Marketing\Collateral\Logos\TPD_Industry Gold Logo (Screen. W 250px) (1).png"/>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107504" y="4610785"/>
            <a:ext cx="890715" cy="463172"/>
          </a:xfrm>
          <a:prstGeom prst="rect">
            <a:avLst/>
          </a:prstGeom>
          <a:noFill/>
          <a:ln>
            <a:noFill/>
          </a:ln>
        </p:spPr>
      </p:pic>
      <p:pic>
        <p:nvPicPr>
          <p:cNvPr id="443" name="Google Shape;443;p28" descr="G:\My Drive\Marketing\Collateral\Logos\Microsoft Tech Associate.png"/>
          <p:cNvPicPr preferRelativeResize="0"/>
          <p:nvPr/>
        </p:nvPicPr>
        <p:blipFill rotWithShape="1">
          <a:blip r:embed="rId9">
            <a:alphaModFix/>
          </a:blip>
          <a:srcRect/>
          <a:stretch/>
        </p:blipFill>
        <p:spPr>
          <a:xfrm>
            <a:off x="4110452" y="4715460"/>
            <a:ext cx="894011" cy="304371"/>
          </a:xfrm>
          <a:prstGeom prst="rect">
            <a:avLst/>
          </a:prstGeom>
          <a:noFill/>
          <a:ln>
            <a:noFill/>
          </a:ln>
        </p:spPr>
      </p:pic>
      <p:pic>
        <p:nvPicPr>
          <p:cNvPr id="444" name="Google Shape;444;p28" descr="G:\My Drive\Marketing and Engagement Team\Collateral\Artwork files etc\Logos\TDM Logo-01.png"/>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152401" y="306360"/>
            <a:ext cx="2667000" cy="513853"/>
          </a:xfrm>
          <a:prstGeom prst="rect">
            <a:avLst/>
          </a:prstGeom>
          <a:noFill/>
          <a:ln>
            <a:noFill/>
          </a:ln>
        </p:spPr>
      </p:pic>
      <p:grpSp>
        <p:nvGrpSpPr>
          <p:cNvPr id="2" name="Group 1">
            <a:extLst>
              <a:ext uri="{FF2B5EF4-FFF2-40B4-BE49-F238E27FC236}">
                <a16:creationId xmlns:a16="http://schemas.microsoft.com/office/drawing/2014/main" id="{DEC7A92F-6DC1-B485-CC5A-4587B0D02A29}"/>
              </a:ext>
            </a:extLst>
          </p:cNvPr>
          <p:cNvGrpSpPr/>
          <p:nvPr/>
        </p:nvGrpSpPr>
        <p:grpSpPr>
          <a:xfrm>
            <a:off x="2214544" y="1309604"/>
            <a:ext cx="4714913" cy="2524293"/>
            <a:chOff x="990600" y="1128288"/>
            <a:chExt cx="4714913" cy="2524293"/>
          </a:xfrm>
        </p:grpSpPr>
        <p:sp>
          <p:nvSpPr>
            <p:cNvPr id="442" name="Google Shape;442;p28"/>
            <p:cNvSpPr txBox="1"/>
            <p:nvPr/>
          </p:nvSpPr>
          <p:spPr>
            <a:xfrm>
              <a:off x="3352800" y="2752335"/>
              <a:ext cx="2269245" cy="9002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dirty="0">
                  <a:solidFill>
                    <a:schemeClr val="dk1"/>
                  </a:solidFill>
                  <a:latin typeface="Arial"/>
                  <a:ea typeface="Arial"/>
                  <a:cs typeface="Arial"/>
                  <a:sym typeface="Arial"/>
                </a:rPr>
                <a:t>TDM West Midlands</a:t>
              </a:r>
              <a:endParaRPr sz="105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Arial"/>
                  <a:ea typeface="Arial"/>
                  <a:cs typeface="Arial"/>
                  <a:sym typeface="Arial"/>
                </a:rPr>
                <a:t>County House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Arial"/>
                  <a:ea typeface="Arial"/>
                  <a:cs typeface="Arial"/>
                  <a:sym typeface="Arial"/>
                </a:rPr>
                <a:t>St Mary's Street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Arial"/>
                  <a:ea typeface="Arial"/>
                  <a:cs typeface="Arial"/>
                  <a:sym typeface="Arial"/>
                </a:rPr>
                <a:t>Worcester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dirty="0">
                  <a:solidFill>
                    <a:schemeClr val="dk1"/>
                  </a:solidFill>
                  <a:latin typeface="Arial"/>
                  <a:ea typeface="Arial"/>
                  <a:cs typeface="Arial"/>
                  <a:sym typeface="Arial"/>
                </a:rPr>
                <a:t>WR1 1HB</a:t>
              </a:r>
              <a:endParaRPr sz="1400" b="0" i="0" u="none" strike="noStrike" cap="none" dirty="0">
                <a:solidFill>
                  <a:srgbClr val="000000"/>
                </a:solidFill>
                <a:latin typeface="Arial"/>
                <a:ea typeface="Arial"/>
                <a:cs typeface="Arial"/>
                <a:sym typeface="Arial"/>
              </a:endParaRPr>
            </a:p>
          </p:txBody>
        </p:sp>
        <p:pic>
          <p:nvPicPr>
            <p:cNvPr id="445" name="Google Shape;445;p28" descr="G:\My Drive\Marketing\Collateral\Stock imagery\worcester-351171_1920.jpg"/>
            <p:cNvPicPr preferRelativeResize="0"/>
            <p:nvPr/>
          </p:nvPicPr>
          <p:blipFill rotWithShape="1">
            <a:blip r:embed="rId11">
              <a:alphaModFix/>
            </a:blip>
            <a:srcRect/>
            <a:stretch/>
          </p:blipFill>
          <p:spPr>
            <a:xfrm>
              <a:off x="3436268" y="1128288"/>
              <a:ext cx="2269245" cy="1512830"/>
            </a:xfrm>
            <a:prstGeom prst="round2DiagRect">
              <a:avLst>
                <a:gd name="adj1" fmla="val 16667"/>
                <a:gd name="adj2" fmla="val 0"/>
              </a:avLst>
            </a:prstGeom>
            <a:noFill/>
            <a:ln w="38100" cap="sq" cmpd="sng">
              <a:solidFill>
                <a:srgbClr val="FFFFFF"/>
              </a:solidFill>
              <a:prstDash val="solid"/>
              <a:miter lim="800000"/>
              <a:headEnd type="none" w="sm" len="sm"/>
              <a:tailEnd type="none" w="sm" len="sm"/>
            </a:ln>
            <a:effectLst>
              <a:outerShdw blurRad="254000" algn="tl" rotWithShape="0">
                <a:srgbClr val="000000">
                  <a:alpha val="41960"/>
                </a:srgbClr>
              </a:outerShdw>
            </a:effectLst>
          </p:spPr>
        </p:pic>
        <p:pic>
          <p:nvPicPr>
            <p:cNvPr id="447" name="Google Shape;447;p28" descr="G:\My Drive\Marketing and Engagement Team\Get Ahead in Digital Transformation (WMCA digital retraining fund)\GAiDT Imagery Folder\man-with-headphones-facing-computer-monitor-845451.jpg"/>
            <p:cNvPicPr preferRelativeResize="0"/>
            <p:nvPr/>
          </p:nvPicPr>
          <p:blipFill rotWithShape="1">
            <a:blip r:embed="rId12">
              <a:alphaModFix/>
            </a:blip>
            <a:srcRect/>
            <a:stretch/>
          </p:blipFill>
          <p:spPr>
            <a:xfrm>
              <a:off x="1051515" y="1128619"/>
              <a:ext cx="2278159" cy="1512169"/>
            </a:xfrm>
            <a:prstGeom prst="round2DiagRect">
              <a:avLst>
                <a:gd name="adj1" fmla="val 16667"/>
                <a:gd name="adj2" fmla="val 0"/>
              </a:avLst>
            </a:prstGeom>
            <a:noFill/>
            <a:ln w="38100" cap="sq" cmpd="sng">
              <a:solidFill>
                <a:srgbClr val="FFFFFF"/>
              </a:solidFill>
              <a:prstDash val="solid"/>
              <a:miter lim="800000"/>
              <a:headEnd type="none" w="sm" len="sm"/>
              <a:tailEnd type="none" w="sm" len="sm"/>
            </a:ln>
            <a:effectLst>
              <a:outerShdw blurRad="254000" algn="tl" rotWithShape="0">
                <a:srgbClr val="000000">
                  <a:alpha val="41960"/>
                </a:srgbClr>
              </a:outerShdw>
            </a:effectLst>
          </p:spPr>
        </p:pic>
        <p:sp>
          <p:nvSpPr>
            <p:cNvPr id="448" name="Google Shape;448;p28"/>
            <p:cNvSpPr txBox="1"/>
            <p:nvPr/>
          </p:nvSpPr>
          <p:spPr>
            <a:xfrm>
              <a:off x="990600" y="2799015"/>
              <a:ext cx="2269245"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Arial"/>
                  <a:ea typeface="Arial"/>
                  <a:cs typeface="Arial"/>
                  <a:sym typeface="Arial"/>
                </a:rPr>
                <a:t>TDM Online</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Arial"/>
                  <a:ea typeface="Arial"/>
                  <a:cs typeface="Arial"/>
                  <a:sym typeface="Arial"/>
                </a:rPr>
                <a:t>Via Virtual Learning Environment</a:t>
              </a:r>
              <a:endParaRPr sz="1400" b="0" i="0" u="none" strike="noStrike" cap="none">
                <a:solidFill>
                  <a:srgbClr val="000000"/>
                </a:solidFill>
                <a:latin typeface="Arial"/>
                <a:ea typeface="Arial"/>
                <a:cs typeface="Arial"/>
                <a:sym typeface="Arial"/>
              </a:endParaRPr>
            </a:p>
          </p:txBody>
        </p:sp>
      </p:grpSp>
      <p:pic>
        <p:nvPicPr>
          <p:cNvPr id="3" name="Picture 2" descr="Shape&#10;&#10;Description automatically generated with medium confidence">
            <a:extLst>
              <a:ext uri="{FF2B5EF4-FFF2-40B4-BE49-F238E27FC236}">
                <a16:creationId xmlns:a16="http://schemas.microsoft.com/office/drawing/2014/main" id="{195A37CE-C869-CE23-2349-37367F90A78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023235" y="4458213"/>
            <a:ext cx="1188482" cy="668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window, working&#10;&#10;Description automatically generated">
            <a:extLst>
              <a:ext uri="{FF2B5EF4-FFF2-40B4-BE49-F238E27FC236}">
                <a16:creationId xmlns:a16="http://schemas.microsoft.com/office/drawing/2014/main" id="{D235284D-4038-6CFB-BA7D-88021EC2A8EE}"/>
              </a:ext>
            </a:extLst>
          </p:cNvPr>
          <p:cNvPicPr>
            <a:picLocks noChangeAspect="1"/>
          </p:cNvPicPr>
          <p:nvPr/>
        </p:nvPicPr>
        <p:blipFill rotWithShape="1">
          <a:blip r:embed="rId2"/>
          <a:srcRect t="7854" b="7854"/>
          <a:stretch/>
        </p:blipFill>
        <p:spPr>
          <a:xfrm>
            <a:off x="0" y="0"/>
            <a:ext cx="9144000" cy="5143500"/>
          </a:xfrm>
          <a:prstGeom prst="rect">
            <a:avLst/>
          </a:prstGeom>
        </p:spPr>
      </p:pic>
      <p:sp>
        <p:nvSpPr>
          <p:cNvPr id="4" name="Google Shape;243;p2">
            <a:extLst>
              <a:ext uri="{FF2B5EF4-FFF2-40B4-BE49-F238E27FC236}">
                <a16:creationId xmlns:a16="http://schemas.microsoft.com/office/drawing/2014/main" id="{A197A01C-D888-6954-AE4C-5B049E122D42}"/>
              </a:ext>
            </a:extLst>
          </p:cNvPr>
          <p:cNvSpPr/>
          <p:nvPr/>
        </p:nvSpPr>
        <p:spPr>
          <a:xfrm>
            <a:off x="0" y="0"/>
            <a:ext cx="9144000" cy="5143500"/>
          </a:xfrm>
          <a:prstGeom prst="rect">
            <a:avLst/>
          </a:prstGeom>
          <a:solidFill>
            <a:schemeClr val="dk1">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4F5B"/>
              </a:solidFill>
              <a:latin typeface="Calibri"/>
              <a:ea typeface="Calibri"/>
              <a:cs typeface="Calibri"/>
              <a:sym typeface="Calibri"/>
            </a:endParaRPr>
          </a:p>
        </p:txBody>
      </p:sp>
      <p:sp>
        <p:nvSpPr>
          <p:cNvPr id="5" name="Google Shape;245;p2">
            <a:extLst>
              <a:ext uri="{FF2B5EF4-FFF2-40B4-BE49-F238E27FC236}">
                <a16:creationId xmlns:a16="http://schemas.microsoft.com/office/drawing/2014/main" id="{8B2A6751-5E57-E700-917A-B337C5650682}"/>
              </a:ext>
            </a:extLst>
          </p:cNvPr>
          <p:cNvSpPr/>
          <p:nvPr/>
        </p:nvSpPr>
        <p:spPr>
          <a:xfrm>
            <a:off x="-7620" y="2824886"/>
            <a:ext cx="4686300" cy="861744"/>
          </a:xfrm>
          <a:prstGeom prst="rect">
            <a:avLst/>
          </a:prstGeom>
          <a:solidFill>
            <a:srgbClr val="3D4F5B">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246;p2">
            <a:extLst>
              <a:ext uri="{FF2B5EF4-FFF2-40B4-BE49-F238E27FC236}">
                <a16:creationId xmlns:a16="http://schemas.microsoft.com/office/drawing/2014/main" id="{790E207F-F249-1AA7-7096-D9FEAFA00E83}"/>
              </a:ext>
            </a:extLst>
          </p:cNvPr>
          <p:cNvSpPr txBox="1"/>
          <p:nvPr/>
        </p:nvSpPr>
        <p:spPr>
          <a:xfrm>
            <a:off x="-7619" y="2768998"/>
            <a:ext cx="4678680"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dirty="0">
                <a:solidFill>
                  <a:schemeClr val="lt1"/>
                </a:solidFill>
                <a:latin typeface="Gudea"/>
                <a:ea typeface="Gudea"/>
                <a:cs typeface="Gudea"/>
                <a:sym typeface="Gudea"/>
              </a:rPr>
              <a:t>The scenario for employers</a:t>
            </a:r>
            <a:endParaRPr sz="3000" b="1" i="0" u="none" strike="noStrike" cap="none" dirty="0">
              <a:solidFill>
                <a:schemeClr val="lt1"/>
              </a:solidFill>
              <a:latin typeface="Gudea"/>
              <a:ea typeface="Gudea"/>
              <a:cs typeface="Gudea"/>
              <a:sym typeface="Gudea"/>
            </a:endParaRPr>
          </a:p>
          <a:p>
            <a:pPr marL="0" marR="0" lvl="0" indent="0" algn="l" rtl="0">
              <a:lnSpc>
                <a:spcPct val="100000"/>
              </a:lnSpc>
              <a:spcBef>
                <a:spcPts val="0"/>
              </a:spcBef>
              <a:spcAft>
                <a:spcPts val="0"/>
              </a:spcAft>
              <a:buClr>
                <a:srgbClr val="000000"/>
              </a:buClr>
              <a:buSzPts val="1400"/>
              <a:buFont typeface="Arial"/>
              <a:buNone/>
            </a:pPr>
            <a:r>
              <a:rPr lang="en-GB" b="1" dirty="0">
                <a:solidFill>
                  <a:schemeClr val="lt1"/>
                </a:solidFill>
                <a:latin typeface="Gudea"/>
                <a:ea typeface="Gudea"/>
                <a:cs typeface="Gudea"/>
                <a:sym typeface="Gudea"/>
              </a:rPr>
              <a:t>Digital Transformation and workforce planning</a:t>
            </a:r>
          </a:p>
        </p:txBody>
      </p:sp>
      <p:pic>
        <p:nvPicPr>
          <p:cNvPr id="7" name="Picture 6" descr="Text&#10;&#10;Description automatically generated with medium confidence">
            <a:extLst>
              <a:ext uri="{FF2B5EF4-FFF2-40B4-BE49-F238E27FC236}">
                <a16:creationId xmlns:a16="http://schemas.microsoft.com/office/drawing/2014/main" id="{FB81CBFE-189F-A041-A106-F85D734F636D}"/>
              </a:ext>
            </a:extLst>
          </p:cNvPr>
          <p:cNvPicPr>
            <a:picLocks noChangeAspect="1"/>
          </p:cNvPicPr>
          <p:nvPr/>
        </p:nvPicPr>
        <p:blipFill>
          <a:blip r:embed="rId3"/>
          <a:stretch>
            <a:fillRect/>
          </a:stretch>
        </p:blipFill>
        <p:spPr>
          <a:xfrm>
            <a:off x="6228080" y="221774"/>
            <a:ext cx="2753360" cy="546370"/>
          </a:xfrm>
          <a:prstGeom prst="rect">
            <a:avLst/>
          </a:prstGeom>
        </p:spPr>
      </p:pic>
    </p:spTree>
    <p:extLst>
      <p:ext uri="{BB962C8B-B14F-4D97-AF65-F5344CB8AC3E}">
        <p14:creationId xmlns:p14="http://schemas.microsoft.com/office/powerpoint/2010/main" val="15318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descr="G:\My Drive\Marketing and Engagement Team\Collateral\Artwork files etc\Logos\TDM Logo-01.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sp>
        <p:nvSpPr>
          <p:cNvPr id="257" name="Google Shape;257;p26"/>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6"/>
          <p:cNvSpPr txBox="1"/>
          <p:nvPr/>
        </p:nvSpPr>
        <p:spPr>
          <a:xfrm>
            <a:off x="152400" y="234342"/>
            <a:ext cx="73913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rgbClr val="3D4F5B"/>
                </a:solidFill>
                <a:latin typeface="Gudea"/>
                <a:ea typeface="Gudea"/>
                <a:cs typeface="Gudea"/>
                <a:sym typeface="Gudea"/>
              </a:rPr>
              <a:t>Challenges to employers</a:t>
            </a:r>
            <a:endParaRPr sz="1400" b="0" i="0" u="none" strike="noStrike" cap="none" dirty="0">
              <a:solidFill>
                <a:srgbClr val="000000"/>
              </a:solidFill>
              <a:latin typeface="Gudea"/>
              <a:ea typeface="Gudea"/>
              <a:cs typeface="Gudea"/>
              <a:sym typeface="Gudea"/>
            </a:endParaRPr>
          </a:p>
        </p:txBody>
      </p:sp>
      <p:pic>
        <p:nvPicPr>
          <p:cNvPr id="3" name="Picture 2" descr="Shape&#10;&#10;Description automatically generated with medium confidence">
            <a:extLst>
              <a:ext uri="{FF2B5EF4-FFF2-40B4-BE49-F238E27FC236}">
                <a16:creationId xmlns:a16="http://schemas.microsoft.com/office/drawing/2014/main" id="{F2B9CC1C-DBD6-74D7-5DA9-9863C6316F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graphicFrame>
        <p:nvGraphicFramePr>
          <p:cNvPr id="4" name="Diagram 3">
            <a:extLst>
              <a:ext uri="{FF2B5EF4-FFF2-40B4-BE49-F238E27FC236}">
                <a16:creationId xmlns:a16="http://schemas.microsoft.com/office/drawing/2014/main" id="{1B027964-45B6-3739-D503-6CF71D690BE9}"/>
              </a:ext>
            </a:extLst>
          </p:cNvPr>
          <p:cNvGraphicFramePr/>
          <p:nvPr>
            <p:extLst>
              <p:ext uri="{D42A27DB-BD31-4B8C-83A1-F6EECF244321}">
                <p14:modId xmlns:p14="http://schemas.microsoft.com/office/powerpoint/2010/main" val="4267675185"/>
              </p:ext>
            </p:extLst>
          </p:nvPr>
        </p:nvGraphicFramePr>
        <p:xfrm>
          <a:off x="0" y="655255"/>
          <a:ext cx="5620929" cy="38329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4F5E6E7-9C35-0DD9-AA7E-15F9910FE068}"/>
              </a:ext>
            </a:extLst>
          </p:cNvPr>
          <p:cNvPicPr>
            <a:picLocks noChangeAspect="1"/>
          </p:cNvPicPr>
          <p:nvPr/>
        </p:nvPicPr>
        <p:blipFill>
          <a:blip r:embed="rId10"/>
          <a:stretch>
            <a:fillRect/>
          </a:stretch>
        </p:blipFill>
        <p:spPr>
          <a:xfrm>
            <a:off x="5993589" y="1512724"/>
            <a:ext cx="2630799" cy="1660170"/>
          </a:xfrm>
          <a:prstGeom prst="rect">
            <a:avLst/>
          </a:prstGeom>
        </p:spPr>
      </p:pic>
    </p:spTree>
    <p:extLst>
      <p:ext uri="{BB962C8B-B14F-4D97-AF65-F5344CB8AC3E}">
        <p14:creationId xmlns:p14="http://schemas.microsoft.com/office/powerpoint/2010/main" val="276935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descr="G:\My Drive\Marketing and Engagement Team\Collateral\Artwork files etc\Logos\TDM Logo-01.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sp>
        <p:nvSpPr>
          <p:cNvPr id="257" name="Google Shape;257;p26"/>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6"/>
          <p:cNvSpPr txBox="1"/>
          <p:nvPr/>
        </p:nvSpPr>
        <p:spPr>
          <a:xfrm>
            <a:off x="152400" y="394622"/>
            <a:ext cx="768667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3D4F5B"/>
                </a:solidFill>
                <a:latin typeface="Gudea"/>
                <a:ea typeface="Gudea"/>
                <a:cs typeface="Gudea"/>
                <a:sym typeface="Gudea"/>
              </a:rPr>
              <a:t>What is Digital Transformation?</a:t>
            </a:r>
            <a:endParaRPr sz="1400" b="0" i="0" u="none" strike="noStrike" cap="none" dirty="0">
              <a:solidFill>
                <a:srgbClr val="000000"/>
              </a:solidFill>
              <a:latin typeface="Gudea"/>
              <a:ea typeface="Gudea"/>
              <a:cs typeface="Gudea"/>
              <a:sym typeface="Gudea"/>
            </a:endParaRPr>
          </a:p>
        </p:txBody>
      </p:sp>
      <p:sp>
        <p:nvSpPr>
          <p:cNvPr id="259" name="Google Shape;259;p26"/>
          <p:cNvSpPr txBox="1"/>
          <p:nvPr/>
        </p:nvSpPr>
        <p:spPr>
          <a:xfrm>
            <a:off x="247506" y="838773"/>
            <a:ext cx="6091417"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400"/>
            </a:pP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Picture 2" descr="Shape&#10;&#10;Description automatically generated with medium confidence">
            <a:extLst>
              <a:ext uri="{FF2B5EF4-FFF2-40B4-BE49-F238E27FC236}">
                <a16:creationId xmlns:a16="http://schemas.microsoft.com/office/drawing/2014/main" id="{F2B9CC1C-DBD6-74D7-5DA9-9863C6316F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sp>
        <p:nvSpPr>
          <p:cNvPr id="4" name="TextBox 3">
            <a:extLst>
              <a:ext uri="{FF2B5EF4-FFF2-40B4-BE49-F238E27FC236}">
                <a16:creationId xmlns:a16="http://schemas.microsoft.com/office/drawing/2014/main" id="{053D4624-DE6A-32EF-B33E-835659A82B3F}"/>
              </a:ext>
            </a:extLst>
          </p:cNvPr>
          <p:cNvSpPr txBox="1"/>
          <p:nvPr/>
        </p:nvSpPr>
        <p:spPr>
          <a:xfrm>
            <a:off x="152400" y="1206830"/>
            <a:ext cx="5560568" cy="3000821"/>
          </a:xfrm>
          <a:prstGeom prst="rect">
            <a:avLst/>
          </a:prstGeom>
          <a:noFill/>
        </p:spPr>
        <p:txBody>
          <a:bodyPr wrap="square" rtlCol="0">
            <a:spAutoFit/>
          </a:bodyPr>
          <a:lstStyle/>
          <a:p>
            <a:r>
              <a:rPr lang="en-GB" sz="1050" dirty="0"/>
              <a:t>Digital Transformation is how new technologies drive change in organisations, for example:</a:t>
            </a:r>
          </a:p>
          <a:p>
            <a:endParaRPr lang="en-GB" sz="1050" dirty="0"/>
          </a:p>
          <a:p>
            <a:pPr marL="171450" indent="-171450">
              <a:buFont typeface="Arial" panose="020B0604020202020204" pitchFamily="34" charset="0"/>
              <a:buChar char="•"/>
            </a:pPr>
            <a:r>
              <a:rPr lang="en-GB" sz="1050" dirty="0"/>
              <a:t>How new systems can improve efficiencies with systems and processes (e.g. online working in the wake of the COVID pandemic) </a:t>
            </a:r>
          </a:p>
          <a:p>
            <a:pPr marL="171450" indent="-171450">
              <a:buFont typeface="Arial" panose="020B0604020202020204" pitchFamily="34" charset="0"/>
              <a:buChar char="•"/>
            </a:pPr>
            <a:r>
              <a:rPr lang="en-GB" sz="1050" dirty="0"/>
              <a:t>How online platforms change the way organisations engage with their customers (e.g. Tik Tok as a new social media platform)</a:t>
            </a:r>
          </a:p>
          <a:p>
            <a:pPr marL="171450" indent="-171450">
              <a:buFont typeface="Arial" panose="020B0604020202020204" pitchFamily="34" charset="0"/>
              <a:buChar char="•"/>
            </a:pPr>
            <a:r>
              <a:rPr lang="en-GB" sz="1050" dirty="0"/>
              <a:t>How technologies totally disrupt an organisation’s business model (e.g. how Kodak and Blockbuster video declined with the adoption of Digital and Phone Cameras and online streaming services respectively)</a:t>
            </a:r>
          </a:p>
          <a:p>
            <a:endParaRPr lang="en-GB" sz="1050" dirty="0"/>
          </a:p>
          <a:p>
            <a:r>
              <a:rPr lang="en-GB" sz="1050" b="1" dirty="0"/>
              <a:t>Organisations must develop the skills in their workforce to effectively implement these technologies as they become adopted, or else risk being left behind by their competitors and customers. </a:t>
            </a:r>
          </a:p>
          <a:p>
            <a:endParaRPr lang="en-GB" sz="1050" b="1" dirty="0"/>
          </a:p>
          <a:p>
            <a:r>
              <a:rPr lang="en-GB" sz="1050" b="1" dirty="0"/>
              <a:t>Organisations must also be aware of the changes these technologies will drive amongst their employees, i.e. the roles that will no longer be required and new emergent roles that will appear. </a:t>
            </a:r>
            <a:endParaRPr lang="en-GB" sz="1050" dirty="0"/>
          </a:p>
        </p:txBody>
      </p:sp>
      <p:pic>
        <p:nvPicPr>
          <p:cNvPr id="7" name="Google Shape;305;p5" descr="G:\My Drive\Marketing and Engagement Team\Get Ahead in Digital Transformation (WMCA digital retraining fund)\GAiDT Imagery Folder\engineer-4904945_1920.jpg">
            <a:extLst>
              <a:ext uri="{FF2B5EF4-FFF2-40B4-BE49-F238E27FC236}">
                <a16:creationId xmlns:a16="http://schemas.microsoft.com/office/drawing/2014/main" id="{1E7627B6-887C-F68A-AD29-0EFD9A8DB916}"/>
              </a:ext>
            </a:extLst>
          </p:cNvPr>
          <p:cNvPicPr preferRelativeResize="0"/>
          <p:nvPr/>
        </p:nvPicPr>
        <p:blipFill rotWithShape="1">
          <a:blip r:embed="rId5">
            <a:alphaModFix/>
          </a:blip>
          <a:srcRect/>
          <a:stretch/>
        </p:blipFill>
        <p:spPr>
          <a:xfrm>
            <a:off x="5823242" y="1581958"/>
            <a:ext cx="2563500" cy="1739700"/>
          </a:xfrm>
          <a:prstGeom prst="round2DiagRect">
            <a:avLst>
              <a:gd name="adj1" fmla="val 16667"/>
              <a:gd name="adj2" fmla="val 0"/>
            </a:avLst>
          </a:prstGeom>
          <a:noFill/>
          <a:ln w="38100" cap="sq" cmpd="sng">
            <a:solidFill>
              <a:srgbClr val="FFFFFF"/>
            </a:solidFill>
            <a:prstDash val="solid"/>
            <a:miter lim="800000"/>
            <a:headEnd type="none" w="sm" len="sm"/>
            <a:tailEnd type="none" w="sm" len="sm"/>
          </a:ln>
          <a:effectLst>
            <a:outerShdw blurRad="254000" algn="tl" rotWithShape="0">
              <a:srgbClr val="000000">
                <a:alpha val="42352"/>
              </a:srgbClr>
            </a:outerShdw>
          </a:effectLst>
        </p:spPr>
      </p:pic>
    </p:spTree>
    <p:extLst>
      <p:ext uri="{BB962C8B-B14F-4D97-AF65-F5344CB8AC3E}">
        <p14:creationId xmlns:p14="http://schemas.microsoft.com/office/powerpoint/2010/main" val="324529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67;p3">
            <a:extLst>
              <a:ext uri="{FF2B5EF4-FFF2-40B4-BE49-F238E27FC236}">
                <a16:creationId xmlns:a16="http://schemas.microsoft.com/office/drawing/2014/main" id="{C5579012-80DA-8C35-74A0-8F9D260505ED}"/>
              </a:ext>
            </a:extLst>
          </p:cNvPr>
          <p:cNvSpPr/>
          <p:nvPr/>
        </p:nvSpPr>
        <p:spPr>
          <a:xfrm>
            <a:off x="0" y="1962117"/>
            <a:ext cx="9159000" cy="189926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6" name="Google Shape;256;p26" descr="G:\My Drive\Marketing and Engagement Team\Collateral\Artwork files etc\Logos\TDM Logo-01.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sp>
        <p:nvSpPr>
          <p:cNvPr id="257" name="Google Shape;257;p26"/>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6"/>
          <p:cNvSpPr txBox="1"/>
          <p:nvPr/>
        </p:nvSpPr>
        <p:spPr>
          <a:xfrm>
            <a:off x="152400" y="234342"/>
            <a:ext cx="768667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3D4F5B"/>
                </a:solidFill>
                <a:latin typeface="Gudea"/>
                <a:ea typeface="Gudea"/>
                <a:cs typeface="Gudea"/>
                <a:sym typeface="Gudea"/>
              </a:rPr>
              <a:t>What does Digital Transformation mean to you?</a:t>
            </a:r>
            <a:endParaRPr sz="1400" b="0" i="0" u="none" strike="noStrike" cap="none" dirty="0">
              <a:solidFill>
                <a:srgbClr val="000000"/>
              </a:solidFill>
              <a:latin typeface="Gudea"/>
              <a:ea typeface="Gudea"/>
              <a:cs typeface="Gudea"/>
              <a:sym typeface="Gudea"/>
            </a:endParaRPr>
          </a:p>
        </p:txBody>
      </p:sp>
      <p:sp>
        <p:nvSpPr>
          <p:cNvPr id="259" name="Google Shape;259;p26"/>
          <p:cNvSpPr txBox="1"/>
          <p:nvPr/>
        </p:nvSpPr>
        <p:spPr>
          <a:xfrm>
            <a:off x="247506" y="838773"/>
            <a:ext cx="6091417"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400"/>
            </a:pP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Picture 2" descr="Shape&#10;&#10;Description automatically generated with medium confidence">
            <a:extLst>
              <a:ext uri="{FF2B5EF4-FFF2-40B4-BE49-F238E27FC236}">
                <a16:creationId xmlns:a16="http://schemas.microsoft.com/office/drawing/2014/main" id="{F2B9CC1C-DBD6-74D7-5DA9-9863C6316F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graphicFrame>
        <p:nvGraphicFramePr>
          <p:cNvPr id="5" name="Diagram 4">
            <a:extLst>
              <a:ext uri="{FF2B5EF4-FFF2-40B4-BE49-F238E27FC236}">
                <a16:creationId xmlns:a16="http://schemas.microsoft.com/office/drawing/2014/main" id="{4F242BF0-AEAD-2190-3C36-F8BDF727215C}"/>
              </a:ext>
            </a:extLst>
          </p:cNvPr>
          <p:cNvGraphicFramePr/>
          <p:nvPr>
            <p:extLst>
              <p:ext uri="{D42A27DB-BD31-4B8C-83A1-F6EECF244321}">
                <p14:modId xmlns:p14="http://schemas.microsoft.com/office/powerpoint/2010/main" val="1169111420"/>
              </p:ext>
            </p:extLst>
          </p:nvPr>
        </p:nvGraphicFramePr>
        <p:xfrm>
          <a:off x="-821424" y="1280695"/>
          <a:ext cx="10786847" cy="32779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34E91575-83C0-EFFA-E4AC-BE655FB746C5}"/>
              </a:ext>
            </a:extLst>
          </p:cNvPr>
          <p:cNvSpPr txBox="1"/>
          <p:nvPr/>
        </p:nvSpPr>
        <p:spPr>
          <a:xfrm>
            <a:off x="152400" y="680531"/>
            <a:ext cx="8915400" cy="430887"/>
          </a:xfrm>
          <a:prstGeom prst="rect">
            <a:avLst/>
          </a:prstGeom>
          <a:noFill/>
        </p:spPr>
        <p:txBody>
          <a:bodyPr wrap="square" rtlCol="0">
            <a:spAutoFit/>
          </a:bodyPr>
          <a:lstStyle/>
          <a:p>
            <a:r>
              <a:rPr lang="en-GB" sz="1100" dirty="0"/>
              <a:t>Digital transformation </a:t>
            </a:r>
            <a:r>
              <a:rPr lang="en-GB" sz="1100" i="1" dirty="0"/>
              <a:t>doesn’t </a:t>
            </a:r>
            <a:r>
              <a:rPr lang="en-GB" sz="1100" b="1" i="1" dirty="0"/>
              <a:t>just</a:t>
            </a:r>
            <a:r>
              <a:rPr lang="en-GB" sz="1100" dirty="0"/>
              <a:t> mean cutting edge technologies, it means </a:t>
            </a:r>
            <a:r>
              <a:rPr lang="en-GB" sz="1100" b="1" dirty="0"/>
              <a:t>making full use of what is available </a:t>
            </a:r>
            <a:r>
              <a:rPr lang="en-GB" sz="1100" b="1" i="1" dirty="0"/>
              <a:t>now.</a:t>
            </a:r>
          </a:p>
          <a:p>
            <a:r>
              <a:rPr lang="en-GB" sz="1100" b="1" dirty="0"/>
              <a:t>Critical to the adoption of new technologies is having employees with the </a:t>
            </a:r>
            <a:r>
              <a:rPr lang="en-GB" sz="1100" b="1" i="1" dirty="0"/>
              <a:t>skills to effectively use them.</a:t>
            </a:r>
            <a:endParaRPr lang="en-GB" sz="1100" dirty="0"/>
          </a:p>
        </p:txBody>
      </p:sp>
    </p:spTree>
    <p:extLst>
      <p:ext uri="{BB962C8B-B14F-4D97-AF65-F5344CB8AC3E}">
        <p14:creationId xmlns:p14="http://schemas.microsoft.com/office/powerpoint/2010/main" val="34659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
          <p:cNvSpPr/>
          <p:nvPr/>
        </p:nvSpPr>
        <p:spPr>
          <a:xfrm>
            <a:off x="0" y="830495"/>
            <a:ext cx="9159000" cy="35021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3"/>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3"/>
          <p:cNvSpPr txBox="1"/>
          <p:nvPr/>
        </p:nvSpPr>
        <p:spPr>
          <a:xfrm>
            <a:off x="152400" y="310634"/>
            <a:ext cx="7391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3D4F5B"/>
                </a:solidFill>
                <a:latin typeface="Gudea"/>
                <a:ea typeface="Gudea"/>
                <a:cs typeface="Gudea"/>
                <a:sym typeface="Gudea"/>
              </a:rPr>
              <a:t>What are Digital Skills Bootcamps?</a:t>
            </a:r>
            <a:endParaRPr sz="1400" b="0" i="0" u="none" strike="noStrike" cap="none" dirty="0">
              <a:solidFill>
                <a:srgbClr val="000000"/>
              </a:solidFill>
              <a:latin typeface="Gudea"/>
              <a:ea typeface="Gudea"/>
              <a:cs typeface="Gudea"/>
              <a:sym typeface="Gudea"/>
            </a:endParaRPr>
          </a:p>
        </p:txBody>
      </p:sp>
      <p:sp>
        <p:nvSpPr>
          <p:cNvPr id="270" name="Google Shape;270;p3"/>
          <p:cNvSpPr txBox="1"/>
          <p:nvPr/>
        </p:nvSpPr>
        <p:spPr>
          <a:xfrm>
            <a:off x="106919" y="904559"/>
            <a:ext cx="5317604" cy="33239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Arial"/>
                <a:ea typeface="Arial"/>
                <a:cs typeface="Arial"/>
                <a:sym typeface="Arial"/>
              </a:rPr>
              <a:t>Skills Bootcamps, which are part of the Government’s Lifetime Skills Guarantee helping everyone gain skills for life, are short, are up to 16 week programmes of coaching and training, delivered online </a:t>
            </a:r>
            <a:r>
              <a:rPr lang="en-GB" sz="1000" i="0" u="none" strike="noStrike" cap="none" dirty="0">
                <a:solidFill>
                  <a:schemeClr val="dk1"/>
                </a:solidFill>
                <a:latin typeface="Arial"/>
                <a:ea typeface="Arial"/>
                <a:cs typeface="Arial"/>
                <a:sym typeface="Arial"/>
              </a:rPr>
              <a:t>to support adults into new Tech and Digital jobs, </a:t>
            </a:r>
            <a:r>
              <a:rPr lang="en-GB" sz="1000" i="1" u="none" strike="noStrike" cap="none" dirty="0">
                <a:solidFill>
                  <a:schemeClr val="dk1"/>
                </a:solidFill>
                <a:latin typeface="Arial"/>
                <a:ea typeface="Arial"/>
                <a:cs typeface="Arial"/>
                <a:sym typeface="Arial"/>
              </a:rPr>
              <a:t>with </a:t>
            </a:r>
            <a:r>
              <a:rPr lang="en-GB" sz="1000" i="0" u="none" strike="noStrike" cap="none" dirty="0">
                <a:solidFill>
                  <a:schemeClr val="dk1"/>
                </a:solidFill>
                <a:latin typeface="Arial"/>
                <a:ea typeface="Arial"/>
                <a:cs typeface="Arial"/>
                <a:sym typeface="Arial"/>
              </a:rPr>
              <a:t>a guaranteed interview</a:t>
            </a:r>
            <a:r>
              <a:rPr lang="en-GB" sz="1000" b="0" i="0" u="none" strike="noStrike" cap="none" dirty="0">
                <a:solidFill>
                  <a:schemeClr val="dk1"/>
                </a:solidFill>
                <a:latin typeface="Arial"/>
                <a:ea typeface="Arial"/>
                <a:cs typeface="Arial"/>
                <a:sym typeface="Arial"/>
              </a:rPr>
              <a:t> – either new roles in new organisations or taking on a new role or more responsibilities at work.</a:t>
            </a:r>
            <a:endParaRPr dirty="0"/>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Arial"/>
                <a:ea typeface="Arial"/>
                <a:cs typeface="Arial"/>
                <a:sym typeface="Arial"/>
              </a:rPr>
              <a:t>Participants are assigned outstanding TDM Coaches who provide coaching and training support to secure a new Tech and Digital role</a:t>
            </a:r>
            <a:r>
              <a:rPr lang="en-GB" sz="1000" dirty="0">
                <a:solidFill>
                  <a:schemeClr val="dk1"/>
                </a:solidFill>
              </a:rPr>
              <a:t>.</a:t>
            </a: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Arial"/>
                <a:ea typeface="Arial"/>
                <a:cs typeface="Arial"/>
                <a:sym typeface="Arial"/>
              </a:rPr>
              <a:t>There are x3 Pathways participants can choose from to help them achieve a new Tech and Digital Job:</a:t>
            </a:r>
            <a:endParaRPr dirty="0"/>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000"/>
              <a:buFont typeface="Arial"/>
              <a:buChar char="•"/>
            </a:pPr>
            <a:r>
              <a:rPr lang="en-GB" sz="1000" b="1" i="0" u="none" strike="noStrike" cap="none" dirty="0">
                <a:solidFill>
                  <a:srgbClr val="000000"/>
                </a:solidFill>
                <a:latin typeface="Arial"/>
                <a:ea typeface="Arial"/>
                <a:cs typeface="Arial"/>
                <a:sym typeface="Arial"/>
              </a:rPr>
              <a:t>Tech, Networking and Cyber Security</a:t>
            </a:r>
            <a:endParaRPr dirty="0"/>
          </a:p>
          <a:p>
            <a:pPr marL="171450" marR="0" lvl="0" indent="-171450" algn="l" rtl="0">
              <a:lnSpc>
                <a:spcPct val="100000"/>
              </a:lnSpc>
              <a:spcBef>
                <a:spcPts val="0"/>
              </a:spcBef>
              <a:spcAft>
                <a:spcPts val="0"/>
              </a:spcAft>
              <a:buClr>
                <a:srgbClr val="000000"/>
              </a:buClr>
              <a:buSzPts val="1000"/>
              <a:buFont typeface="Arial"/>
              <a:buChar char="•"/>
            </a:pPr>
            <a:r>
              <a:rPr lang="en-GB" sz="1000" b="1" i="0" u="none" strike="noStrike" cap="none" dirty="0">
                <a:solidFill>
                  <a:srgbClr val="000000"/>
                </a:solidFill>
                <a:latin typeface="Arial"/>
                <a:ea typeface="Arial"/>
                <a:cs typeface="Arial"/>
                <a:sym typeface="Arial"/>
              </a:rPr>
              <a:t>Coding and Web design</a:t>
            </a:r>
            <a:endParaRPr dirty="0"/>
          </a:p>
          <a:p>
            <a:pPr marL="171450" marR="0" lvl="0" indent="-171450" algn="l" rtl="0">
              <a:lnSpc>
                <a:spcPct val="100000"/>
              </a:lnSpc>
              <a:spcBef>
                <a:spcPts val="0"/>
              </a:spcBef>
              <a:spcAft>
                <a:spcPts val="0"/>
              </a:spcAft>
              <a:buClr>
                <a:srgbClr val="000000"/>
              </a:buClr>
              <a:buSzPts val="1000"/>
              <a:buFont typeface="Arial"/>
              <a:buChar char="•"/>
            </a:pPr>
            <a:r>
              <a:rPr lang="en-GB" sz="1000" b="1" i="0" u="none" strike="noStrike" cap="none" dirty="0">
                <a:solidFill>
                  <a:srgbClr val="000000"/>
                </a:solidFill>
                <a:latin typeface="Arial"/>
                <a:ea typeface="Arial"/>
                <a:cs typeface="Arial"/>
                <a:sym typeface="Arial"/>
              </a:rPr>
              <a:t>Digital Support and Marketing</a:t>
            </a:r>
            <a:endParaRPr dirty="0"/>
          </a:p>
          <a:p>
            <a:pPr marL="171450" marR="0" lvl="0" indent="-107950" algn="l" rtl="0">
              <a:lnSpc>
                <a:spcPct val="100000"/>
              </a:lnSpc>
              <a:spcBef>
                <a:spcPts val="0"/>
              </a:spcBef>
              <a:spcAft>
                <a:spcPts val="0"/>
              </a:spcAft>
              <a:buClr>
                <a:srgbClr val="000000"/>
              </a:buClr>
              <a:buSzPts val="1000"/>
              <a:buFont typeface="Arial"/>
              <a:buNone/>
            </a:pPr>
            <a:endParaRPr sz="1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000" b="0" i="0" u="none" strike="noStrike" cap="none" dirty="0">
                <a:solidFill>
                  <a:srgbClr val="000000"/>
                </a:solidFill>
                <a:latin typeface="Arial"/>
                <a:ea typeface="Arial"/>
                <a:cs typeface="Arial"/>
                <a:sym typeface="Arial"/>
              </a:rPr>
              <a:t>As part of the Skills Bootcamps, participants can achieve a industry-recognised certification from organisations such as </a:t>
            </a:r>
            <a:r>
              <a:rPr lang="en-GB" sz="1000" b="1" i="0" u="none" strike="noStrike" cap="none" dirty="0">
                <a:solidFill>
                  <a:srgbClr val="000000"/>
                </a:solidFill>
                <a:latin typeface="Arial"/>
                <a:ea typeface="Arial"/>
                <a:cs typeface="Arial"/>
                <a:sym typeface="Arial"/>
              </a:rPr>
              <a:t>Information Technology Specialist, Google </a:t>
            </a:r>
            <a:r>
              <a:rPr lang="en-GB" sz="1000" b="0" i="0" u="none" strike="noStrike" cap="none" dirty="0">
                <a:solidFill>
                  <a:srgbClr val="000000"/>
                </a:solidFill>
                <a:latin typeface="Arial"/>
                <a:ea typeface="Arial"/>
                <a:cs typeface="Arial"/>
                <a:sym typeface="Arial"/>
              </a:rPr>
              <a:t>and </a:t>
            </a:r>
            <a:r>
              <a:rPr lang="en-GB" sz="1000" b="1" i="0" u="none" strike="noStrike" cap="none" dirty="0">
                <a:solidFill>
                  <a:srgbClr val="000000"/>
                </a:solidFill>
                <a:latin typeface="Arial"/>
                <a:ea typeface="Arial"/>
                <a:cs typeface="Arial"/>
                <a:sym typeface="Arial"/>
              </a:rPr>
              <a:t>Microsoft</a:t>
            </a:r>
            <a:r>
              <a:rPr lang="en-GB" sz="1000" b="0" i="0" u="none" strike="noStrike" cap="none" dirty="0">
                <a:solidFill>
                  <a:srgbClr val="000000"/>
                </a:solidFill>
                <a:latin typeface="Arial"/>
                <a:ea typeface="Arial"/>
                <a:cs typeface="Arial"/>
                <a:sym typeface="Arial"/>
              </a:rPr>
              <a:t>. Participants will also have access to a vast library of study materials from </a:t>
            </a:r>
            <a:r>
              <a:rPr lang="en-GB" sz="10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O’Reilly</a:t>
            </a:r>
            <a:r>
              <a:rPr lang="en-GB" sz="1000" b="0" i="0" u="none" strike="noStrike" cap="none" dirty="0">
                <a:solidFill>
                  <a:srgbClr val="000000"/>
                </a:solidFill>
                <a:latin typeface="Arial"/>
                <a:ea typeface="Arial"/>
                <a:cs typeface="Arial"/>
                <a:sym typeface="Arial"/>
              </a:rPr>
              <a:t>.</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000" b="1" i="0" strike="noStrike" cap="none" dirty="0">
                <a:solidFill>
                  <a:srgbClr val="000000"/>
                </a:solidFill>
                <a:latin typeface="Arial"/>
                <a:ea typeface="Arial"/>
                <a:cs typeface="Arial"/>
                <a:sym typeface="Arial"/>
                <a:hlinkClick r:id="rId4" action="ppaction://hlinksldjump"/>
              </a:rPr>
              <a:t>Eligibility criteria apply</a:t>
            </a:r>
            <a:r>
              <a:rPr lang="en-GB" sz="1000" b="0" i="0" strike="noStrike" cap="none" dirty="0">
                <a:solidFill>
                  <a:srgbClr val="000000"/>
                </a:solidFill>
                <a:latin typeface="Arial"/>
                <a:ea typeface="Arial"/>
                <a:cs typeface="Arial"/>
                <a:sym typeface="Arial"/>
              </a:rPr>
              <a:t>.</a:t>
            </a:r>
            <a:endParaRPr sz="1000" b="0" i="0" strike="noStrike" cap="none" dirty="0">
              <a:solidFill>
                <a:srgbClr val="000000"/>
              </a:solidFill>
              <a:latin typeface="Arial"/>
              <a:ea typeface="Arial"/>
              <a:cs typeface="Arial"/>
              <a:sym typeface="Arial"/>
            </a:endParaRPr>
          </a:p>
        </p:txBody>
      </p:sp>
      <p:grpSp>
        <p:nvGrpSpPr>
          <p:cNvPr id="271" name="Google Shape;271;p3"/>
          <p:cNvGrpSpPr/>
          <p:nvPr/>
        </p:nvGrpSpPr>
        <p:grpSpPr>
          <a:xfrm>
            <a:off x="5486833" y="1087924"/>
            <a:ext cx="3550053" cy="2197653"/>
            <a:chOff x="433" y="421174"/>
            <a:chExt cx="3550053" cy="2197653"/>
          </a:xfrm>
        </p:grpSpPr>
        <p:sp>
          <p:nvSpPr>
            <p:cNvPr id="272" name="Google Shape;272;p3"/>
            <p:cNvSpPr/>
            <p:nvPr/>
          </p:nvSpPr>
          <p:spPr>
            <a:xfrm>
              <a:off x="433" y="421174"/>
              <a:ext cx="1690501" cy="1014301"/>
            </a:xfrm>
            <a:prstGeom prst="rect">
              <a:avLst/>
            </a:prstGeom>
            <a:blipFill rotWithShape="1">
              <a:blip r:embed="rId5">
                <a:alphaModFix/>
              </a:blip>
              <a:tile tx="0" ty="-177800" sx="100000" sy="100000" flip="none" algn="tl"/>
            </a:blip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
            <p:cNvSpPr txBox="1"/>
            <p:nvPr/>
          </p:nvSpPr>
          <p:spPr>
            <a:xfrm>
              <a:off x="433" y="421174"/>
              <a:ext cx="1690501" cy="1014301"/>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GB" sz="47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4" name="Google Shape;274;p3"/>
            <p:cNvSpPr/>
            <p:nvPr/>
          </p:nvSpPr>
          <p:spPr>
            <a:xfrm>
              <a:off x="1859985" y="421174"/>
              <a:ext cx="1690501" cy="1014301"/>
            </a:xfrm>
            <a:prstGeom prst="rect">
              <a:avLst/>
            </a:prstGeom>
            <a:blipFill rotWithShape="1">
              <a:blip r:embed="rId6">
                <a:alphaModFix/>
              </a:blip>
              <a:tile tx="-209550" ty="-190500" sx="100000" sy="100000" flip="none" algn="tl"/>
            </a:blip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
            <p:cNvSpPr txBox="1"/>
            <p:nvPr/>
          </p:nvSpPr>
          <p:spPr>
            <a:xfrm>
              <a:off x="1859985" y="421174"/>
              <a:ext cx="1690501" cy="1014301"/>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GB" sz="47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6" name="Google Shape;276;p3"/>
            <p:cNvSpPr/>
            <p:nvPr/>
          </p:nvSpPr>
          <p:spPr>
            <a:xfrm>
              <a:off x="433" y="1604526"/>
              <a:ext cx="1690501" cy="1014301"/>
            </a:xfrm>
            <a:prstGeom prst="rect">
              <a:avLst/>
            </a:prstGeom>
            <a:blipFill rotWithShape="1">
              <a:blip r:embed="rId7">
                <a:alphaModFix/>
              </a:blip>
              <a:tile tx="0" ty="-177800" sx="100000" sy="100000" flip="none" algn="tl"/>
            </a:blip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
            <p:cNvSpPr txBox="1"/>
            <p:nvPr/>
          </p:nvSpPr>
          <p:spPr>
            <a:xfrm>
              <a:off x="433" y="1604526"/>
              <a:ext cx="1690501" cy="1014301"/>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GB" sz="47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8" name="Google Shape;278;p3"/>
            <p:cNvSpPr/>
            <p:nvPr/>
          </p:nvSpPr>
          <p:spPr>
            <a:xfrm>
              <a:off x="1859985" y="1604526"/>
              <a:ext cx="1690501" cy="1014301"/>
            </a:xfrm>
            <a:prstGeom prst="rect">
              <a:avLst/>
            </a:prstGeom>
            <a:blipFill rotWithShape="1">
              <a:blip r:embed="rId8">
                <a:alphaModFix/>
              </a:blip>
              <a:tile tx="-209550" ty="-190500" sx="100000" sy="100000" flip="none" algn="tl"/>
            </a:blip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
            <p:cNvSpPr txBox="1"/>
            <p:nvPr/>
          </p:nvSpPr>
          <p:spPr>
            <a:xfrm>
              <a:off x="1859985" y="1604526"/>
              <a:ext cx="1690501" cy="1014301"/>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GB" sz="47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pic>
        <p:nvPicPr>
          <p:cNvPr id="281" name="Google Shape;281;p3" descr="G:\My Drive\Marketing and Engagement Team\Collateral\Artwork files etc\Logos\TDM Logo-01.png"/>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pic>
        <p:nvPicPr>
          <p:cNvPr id="3" name="Picture 2" descr="Shape&#10;&#10;Description automatically generated with medium confidence">
            <a:extLst>
              <a:ext uri="{FF2B5EF4-FFF2-40B4-BE49-F238E27FC236}">
                <a16:creationId xmlns:a16="http://schemas.microsoft.com/office/drawing/2014/main" id="{9E367795-ECB5-8505-2AFA-B178439D5E1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descr="G:\My Drive\Marketing and Engagement Team\Collateral\Artwork files etc\Logos\TDM Logo-01.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sp>
        <p:nvSpPr>
          <p:cNvPr id="257" name="Google Shape;257;p26"/>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6"/>
          <p:cNvSpPr txBox="1"/>
          <p:nvPr/>
        </p:nvSpPr>
        <p:spPr>
          <a:xfrm>
            <a:off x="152400" y="234342"/>
            <a:ext cx="739139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3D4F5B"/>
                </a:solidFill>
                <a:latin typeface="Gudea"/>
                <a:ea typeface="Gudea"/>
                <a:cs typeface="Gudea"/>
                <a:sym typeface="Gudea"/>
              </a:rPr>
              <a:t>How to use Digital Skills Bootcamp funding</a:t>
            </a:r>
            <a:endParaRPr sz="1400" b="0" i="0" u="none" strike="noStrike" cap="none" dirty="0">
              <a:solidFill>
                <a:srgbClr val="000000"/>
              </a:solidFill>
              <a:latin typeface="Gudea"/>
              <a:ea typeface="Gudea"/>
              <a:cs typeface="Gudea"/>
              <a:sym typeface="Gudea"/>
            </a:endParaRPr>
          </a:p>
        </p:txBody>
      </p:sp>
      <p:sp>
        <p:nvSpPr>
          <p:cNvPr id="259" name="Google Shape;259;p26"/>
          <p:cNvSpPr txBox="1"/>
          <p:nvPr/>
        </p:nvSpPr>
        <p:spPr>
          <a:xfrm>
            <a:off x="247506" y="838773"/>
            <a:ext cx="6091417" cy="52318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1400"/>
            </a:pP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Picture 2" descr="Shape&#10;&#10;Description automatically generated with medium confidence">
            <a:extLst>
              <a:ext uri="{FF2B5EF4-FFF2-40B4-BE49-F238E27FC236}">
                <a16:creationId xmlns:a16="http://schemas.microsoft.com/office/drawing/2014/main" id="{F2B9CC1C-DBD6-74D7-5DA9-9863C6316F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graphicFrame>
        <p:nvGraphicFramePr>
          <p:cNvPr id="2" name="Diagram 1">
            <a:extLst>
              <a:ext uri="{FF2B5EF4-FFF2-40B4-BE49-F238E27FC236}">
                <a16:creationId xmlns:a16="http://schemas.microsoft.com/office/drawing/2014/main" id="{6328659C-A125-132B-9F1E-20B15A53EF7D}"/>
              </a:ext>
            </a:extLst>
          </p:cNvPr>
          <p:cNvGraphicFramePr/>
          <p:nvPr>
            <p:extLst>
              <p:ext uri="{D42A27DB-BD31-4B8C-83A1-F6EECF244321}">
                <p14:modId xmlns:p14="http://schemas.microsoft.com/office/powerpoint/2010/main" val="1283705189"/>
              </p:ext>
            </p:extLst>
          </p:nvPr>
        </p:nvGraphicFramePr>
        <p:xfrm>
          <a:off x="247506" y="838773"/>
          <a:ext cx="8526380" cy="37477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85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people writing on a whiteboard&#10;&#10;Description automatically generated">
            <a:extLst>
              <a:ext uri="{FF2B5EF4-FFF2-40B4-BE49-F238E27FC236}">
                <a16:creationId xmlns:a16="http://schemas.microsoft.com/office/drawing/2014/main" id="{5B5B52A4-01D2-49D6-02AB-0D6A236CEA50}"/>
              </a:ext>
            </a:extLst>
          </p:cNvPr>
          <p:cNvPicPr>
            <a:picLocks noChangeAspect="1"/>
          </p:cNvPicPr>
          <p:nvPr/>
        </p:nvPicPr>
        <p:blipFill rotWithShape="1">
          <a:blip r:embed="rId2"/>
          <a:srcRect b="15691"/>
          <a:stretch/>
        </p:blipFill>
        <p:spPr>
          <a:xfrm>
            <a:off x="0" y="0"/>
            <a:ext cx="9144000" cy="5143500"/>
          </a:xfrm>
          <a:prstGeom prst="rect">
            <a:avLst/>
          </a:prstGeom>
        </p:spPr>
      </p:pic>
      <p:sp>
        <p:nvSpPr>
          <p:cNvPr id="4" name="Google Shape;243;p2">
            <a:extLst>
              <a:ext uri="{FF2B5EF4-FFF2-40B4-BE49-F238E27FC236}">
                <a16:creationId xmlns:a16="http://schemas.microsoft.com/office/drawing/2014/main" id="{A197A01C-D888-6954-AE4C-5B049E122D42}"/>
              </a:ext>
            </a:extLst>
          </p:cNvPr>
          <p:cNvSpPr/>
          <p:nvPr/>
        </p:nvSpPr>
        <p:spPr>
          <a:xfrm>
            <a:off x="7620" y="-1"/>
            <a:ext cx="9144000" cy="5143500"/>
          </a:xfrm>
          <a:prstGeom prst="rect">
            <a:avLst/>
          </a:prstGeom>
          <a:solidFill>
            <a:schemeClr val="dk1">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4F5B"/>
              </a:solidFill>
              <a:latin typeface="Calibri"/>
              <a:ea typeface="Calibri"/>
              <a:cs typeface="Calibri"/>
              <a:sym typeface="Calibri"/>
            </a:endParaRPr>
          </a:p>
        </p:txBody>
      </p:sp>
      <p:sp>
        <p:nvSpPr>
          <p:cNvPr id="5" name="Google Shape;245;p2">
            <a:extLst>
              <a:ext uri="{FF2B5EF4-FFF2-40B4-BE49-F238E27FC236}">
                <a16:creationId xmlns:a16="http://schemas.microsoft.com/office/drawing/2014/main" id="{8B2A6751-5E57-E700-917A-B337C5650682}"/>
              </a:ext>
            </a:extLst>
          </p:cNvPr>
          <p:cNvSpPr/>
          <p:nvPr/>
        </p:nvSpPr>
        <p:spPr>
          <a:xfrm>
            <a:off x="7620" y="3740497"/>
            <a:ext cx="9144000" cy="973743"/>
          </a:xfrm>
          <a:prstGeom prst="rect">
            <a:avLst/>
          </a:prstGeom>
          <a:solidFill>
            <a:srgbClr val="3D4F5B">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246;p2">
            <a:extLst>
              <a:ext uri="{FF2B5EF4-FFF2-40B4-BE49-F238E27FC236}">
                <a16:creationId xmlns:a16="http://schemas.microsoft.com/office/drawing/2014/main" id="{790E207F-F249-1AA7-7096-D9FEAFA00E83}"/>
              </a:ext>
            </a:extLst>
          </p:cNvPr>
          <p:cNvSpPr txBox="1"/>
          <p:nvPr/>
        </p:nvSpPr>
        <p:spPr>
          <a:xfrm>
            <a:off x="15241" y="3740497"/>
            <a:ext cx="9151619"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dirty="0">
                <a:solidFill>
                  <a:schemeClr val="lt1"/>
                </a:solidFill>
                <a:latin typeface="Gudea"/>
                <a:ea typeface="Gudea"/>
                <a:cs typeface="Gudea"/>
                <a:sym typeface="Gudea"/>
              </a:rPr>
              <a:t>TDM’s Government-</a:t>
            </a:r>
            <a:r>
              <a:rPr lang="en-GB" sz="3000" b="1" dirty="0">
                <a:solidFill>
                  <a:schemeClr val="lt1"/>
                </a:solidFill>
                <a:latin typeface="Gudea"/>
                <a:ea typeface="Gudea"/>
                <a:cs typeface="Gudea"/>
                <a:sym typeface="Gudea"/>
              </a:rPr>
              <a:t>funded </a:t>
            </a:r>
            <a:r>
              <a:rPr lang="en-GB" sz="3000" b="1" i="0" u="none" strike="noStrike" cap="none" dirty="0">
                <a:solidFill>
                  <a:schemeClr val="lt1"/>
                </a:solidFill>
                <a:latin typeface="Gudea"/>
                <a:ea typeface="Gudea"/>
                <a:cs typeface="Gudea"/>
                <a:sym typeface="Gudea"/>
              </a:rPr>
              <a:t>Tech and Digital Provision</a:t>
            </a:r>
            <a:endParaRPr sz="3000" b="1" i="0" u="none" strike="noStrike" cap="none" dirty="0">
              <a:solidFill>
                <a:schemeClr val="lt1"/>
              </a:solidFill>
              <a:latin typeface="Gudea"/>
              <a:ea typeface="Gudea"/>
              <a:cs typeface="Gudea"/>
              <a:sym typeface="Gudea"/>
            </a:endParaRPr>
          </a:p>
          <a:p>
            <a:pPr marL="0" marR="0" lvl="0" indent="0" algn="l" rtl="0">
              <a:lnSpc>
                <a:spcPct val="100000"/>
              </a:lnSpc>
              <a:spcBef>
                <a:spcPts val="0"/>
              </a:spcBef>
              <a:spcAft>
                <a:spcPts val="0"/>
              </a:spcAft>
              <a:buClr>
                <a:srgbClr val="000000"/>
              </a:buClr>
              <a:buSzPts val="1400"/>
              <a:buFont typeface="Arial"/>
              <a:buNone/>
            </a:pPr>
            <a:r>
              <a:rPr lang="en-GB" b="1" dirty="0">
                <a:solidFill>
                  <a:schemeClr val="lt1"/>
                </a:solidFill>
                <a:latin typeface="Gudea"/>
                <a:ea typeface="Gudea"/>
                <a:cs typeface="Gudea"/>
                <a:sym typeface="Gudea"/>
              </a:rPr>
              <a:t>In Coding, Digital Marketing, Data, Cyber, Tech and Networking and Digital Support</a:t>
            </a:r>
          </a:p>
        </p:txBody>
      </p:sp>
      <p:pic>
        <p:nvPicPr>
          <p:cNvPr id="9" name="Picture 8" descr="Text&#10;&#10;Description automatically generated with medium confidence">
            <a:extLst>
              <a:ext uri="{FF2B5EF4-FFF2-40B4-BE49-F238E27FC236}">
                <a16:creationId xmlns:a16="http://schemas.microsoft.com/office/drawing/2014/main" id="{1BBD311D-4015-23E7-ED86-E52481AB960D}"/>
              </a:ext>
            </a:extLst>
          </p:cNvPr>
          <p:cNvPicPr>
            <a:picLocks noChangeAspect="1"/>
          </p:cNvPicPr>
          <p:nvPr/>
        </p:nvPicPr>
        <p:blipFill>
          <a:blip r:embed="rId3"/>
          <a:stretch>
            <a:fillRect/>
          </a:stretch>
        </p:blipFill>
        <p:spPr>
          <a:xfrm>
            <a:off x="6228080" y="221774"/>
            <a:ext cx="2753360" cy="546370"/>
          </a:xfrm>
          <a:prstGeom prst="rect">
            <a:avLst/>
          </a:prstGeom>
        </p:spPr>
      </p:pic>
    </p:spTree>
    <p:extLst>
      <p:ext uri="{BB962C8B-B14F-4D97-AF65-F5344CB8AC3E}">
        <p14:creationId xmlns:p14="http://schemas.microsoft.com/office/powerpoint/2010/main" val="2736510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
          <p:cNvSpPr/>
          <p:nvPr/>
        </p:nvSpPr>
        <p:spPr>
          <a:xfrm>
            <a:off x="0" y="1267407"/>
            <a:ext cx="9159000" cy="224253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4"/>
          <p:cNvSpPr txBox="1">
            <a:spLocks noGrp="1"/>
          </p:cNvSpPr>
          <p:nvPr>
            <p:ph type="title"/>
          </p:nvPr>
        </p:nvSpPr>
        <p:spPr>
          <a:xfrm>
            <a:off x="107504" y="267494"/>
            <a:ext cx="2411760" cy="51734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3D4F5B"/>
              </a:buClr>
              <a:buSzPct val="111111"/>
              <a:buFont typeface="Frank Ruhl Libre Light"/>
              <a:buNone/>
            </a:pPr>
            <a:r>
              <a:rPr lang="en-GB" sz="2400" b="1">
                <a:solidFill>
                  <a:srgbClr val="3D4F5B"/>
                </a:solidFill>
                <a:latin typeface="Gudea"/>
                <a:ea typeface="Gudea"/>
                <a:cs typeface="Gudea"/>
                <a:sym typeface="Gudea"/>
              </a:rPr>
              <a:t>Why choose TDM? </a:t>
            </a:r>
            <a:endParaRPr>
              <a:latin typeface="Gudea"/>
              <a:ea typeface="Gudea"/>
              <a:cs typeface="Gudea"/>
              <a:sym typeface="Gudea"/>
            </a:endParaRPr>
          </a:p>
        </p:txBody>
      </p:sp>
      <p:sp>
        <p:nvSpPr>
          <p:cNvPr id="289" name="Google Shape;289;p4"/>
          <p:cNvSpPr/>
          <p:nvPr/>
        </p:nvSpPr>
        <p:spPr>
          <a:xfrm>
            <a:off x="0" y="123478"/>
            <a:ext cx="9158888" cy="54896"/>
          </a:xfrm>
          <a:prstGeom prst="rect">
            <a:avLst/>
          </a:prstGeom>
          <a:solidFill>
            <a:srgbClr val="3D4F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0" name="Google Shape;290;p4"/>
          <p:cNvSpPr/>
          <p:nvPr/>
        </p:nvSpPr>
        <p:spPr>
          <a:xfrm>
            <a:off x="664424" y="2651518"/>
            <a:ext cx="2520280" cy="1276505"/>
          </a:xfrm>
          <a:prstGeom prst="rect">
            <a:avLst/>
          </a:prstGeom>
          <a:solidFill>
            <a:srgbClr val="3D4F5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We encourage professional skills, attitudes, behaviours, workplace productivity and British values</a:t>
            </a:r>
            <a:endParaRPr sz="1400" b="0" i="0" u="none" strike="noStrike" cap="none">
              <a:solidFill>
                <a:srgbClr val="000000"/>
              </a:solidFill>
              <a:latin typeface="Arial"/>
              <a:ea typeface="Arial"/>
              <a:cs typeface="Arial"/>
              <a:sym typeface="Arial"/>
            </a:endParaRPr>
          </a:p>
        </p:txBody>
      </p:sp>
      <p:sp>
        <p:nvSpPr>
          <p:cNvPr id="291" name="Google Shape;291;p4"/>
          <p:cNvSpPr/>
          <p:nvPr/>
        </p:nvSpPr>
        <p:spPr>
          <a:xfrm>
            <a:off x="3329609" y="2651518"/>
            <a:ext cx="2520280" cy="1276505"/>
          </a:xfrm>
          <a:prstGeom prst="rect">
            <a:avLst/>
          </a:prstGeom>
          <a:solidFill>
            <a:srgbClr val="3D4F5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We work with learners to start and then develop their tech &amp; digital careers through progression </a:t>
            </a:r>
            <a:endParaRPr sz="1400" b="0" i="0" u="none" strike="noStrike" cap="none">
              <a:solidFill>
                <a:srgbClr val="000000"/>
              </a:solidFill>
              <a:latin typeface="Arial"/>
              <a:ea typeface="Arial"/>
              <a:cs typeface="Arial"/>
              <a:sym typeface="Arial"/>
            </a:endParaRPr>
          </a:p>
        </p:txBody>
      </p:sp>
      <p:sp>
        <p:nvSpPr>
          <p:cNvPr id="292" name="Google Shape;292;p4">
            <a:hlinkClick r:id="rId3"/>
          </p:cNvPr>
          <p:cNvSpPr/>
          <p:nvPr/>
        </p:nvSpPr>
        <p:spPr>
          <a:xfrm>
            <a:off x="3341300" y="1047675"/>
            <a:ext cx="2496000" cy="1341000"/>
          </a:xfrm>
          <a:prstGeom prst="rect">
            <a:avLst/>
          </a:prstGeom>
          <a:solidFill>
            <a:srgbClr val="3D4F5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Ofsted </a:t>
            </a:r>
            <a:r>
              <a:rPr lang="en-GB" sz="1400" b="1" i="1" u="none" strike="noStrike" cap="none">
                <a:solidFill>
                  <a:schemeClr val="lt1"/>
                </a:solidFill>
                <a:latin typeface="Arial"/>
                <a:ea typeface="Arial"/>
                <a:cs typeface="Arial"/>
                <a:sym typeface="Arial"/>
              </a:rPr>
              <a:t>Outstanding</a:t>
            </a:r>
            <a:endParaRPr sz="1400" b="1" i="1" u="none" strike="noStrike" cap="none">
              <a:solidFill>
                <a:schemeClr val="lt1"/>
              </a:solidFill>
              <a:latin typeface="Arial"/>
              <a:ea typeface="Arial"/>
              <a:cs typeface="Arial"/>
              <a:sym typeface="Arial"/>
            </a:endParaRPr>
          </a:p>
          <a:p>
            <a:pPr marL="323850" marR="0" lvl="0" indent="-171450" algn="l" rtl="0">
              <a:lnSpc>
                <a:spcPct val="100000"/>
              </a:lnSpc>
              <a:spcBef>
                <a:spcPts val="0"/>
              </a:spcBef>
              <a:spcAft>
                <a:spcPts val="0"/>
              </a:spcAft>
              <a:buClr>
                <a:schemeClr val="lt1"/>
              </a:buClr>
              <a:buSzPts val="1200"/>
              <a:buFont typeface="Arial"/>
              <a:buChar char="•"/>
            </a:pPr>
            <a:r>
              <a:rPr lang="en-GB" sz="1100" b="0" i="0" u="none" strike="noStrike" cap="none">
                <a:solidFill>
                  <a:schemeClr val="lt1"/>
                </a:solidFill>
                <a:latin typeface="Arial"/>
                <a:ea typeface="Arial"/>
                <a:cs typeface="Arial"/>
                <a:sym typeface="Arial"/>
              </a:rPr>
              <a:t>Quality of Education</a:t>
            </a:r>
            <a:endParaRPr/>
          </a:p>
          <a:p>
            <a:pPr marL="323850" marR="0" lvl="0" indent="-171450" algn="l" rtl="0">
              <a:lnSpc>
                <a:spcPct val="100000"/>
              </a:lnSpc>
              <a:spcBef>
                <a:spcPts val="0"/>
              </a:spcBef>
              <a:spcAft>
                <a:spcPts val="0"/>
              </a:spcAft>
              <a:buClr>
                <a:schemeClr val="lt1"/>
              </a:buClr>
              <a:buSzPts val="1200"/>
              <a:buFont typeface="Arial"/>
              <a:buChar char="•"/>
            </a:pPr>
            <a:r>
              <a:rPr lang="en-GB" sz="1100" b="0" i="0" u="none" strike="noStrike" cap="none">
                <a:solidFill>
                  <a:schemeClr val="lt1"/>
                </a:solidFill>
                <a:latin typeface="Arial"/>
                <a:ea typeface="Arial"/>
                <a:cs typeface="Arial"/>
                <a:sym typeface="Arial"/>
              </a:rPr>
              <a:t>Apprenticeships</a:t>
            </a:r>
            <a:endParaRPr/>
          </a:p>
          <a:p>
            <a:pPr marL="323850" marR="0" lvl="0" indent="-171450" algn="l" rtl="0">
              <a:lnSpc>
                <a:spcPct val="100000"/>
              </a:lnSpc>
              <a:spcBef>
                <a:spcPts val="0"/>
              </a:spcBef>
              <a:spcAft>
                <a:spcPts val="0"/>
              </a:spcAft>
              <a:buClr>
                <a:schemeClr val="lt1"/>
              </a:buClr>
              <a:buSzPts val="1200"/>
              <a:buFont typeface="Arial"/>
              <a:buChar char="•"/>
            </a:pPr>
            <a:r>
              <a:rPr lang="en-GB" sz="1100" b="0" i="0" u="none" strike="noStrike" cap="none">
                <a:solidFill>
                  <a:schemeClr val="lt1"/>
                </a:solidFill>
                <a:latin typeface="Arial"/>
                <a:ea typeface="Arial"/>
                <a:cs typeface="Arial"/>
                <a:sym typeface="Arial"/>
              </a:rPr>
              <a:t>Adult Education</a:t>
            </a:r>
            <a:endParaRPr/>
          </a:p>
          <a:p>
            <a:pPr marL="323850" marR="0" lvl="0" indent="-171450" algn="l" rtl="0">
              <a:lnSpc>
                <a:spcPct val="100000"/>
              </a:lnSpc>
              <a:spcBef>
                <a:spcPts val="0"/>
              </a:spcBef>
              <a:spcAft>
                <a:spcPts val="0"/>
              </a:spcAft>
              <a:buClr>
                <a:schemeClr val="lt1"/>
              </a:buClr>
              <a:buSzPts val="1200"/>
              <a:buFont typeface="Arial"/>
              <a:buChar char="•"/>
            </a:pPr>
            <a:r>
              <a:rPr lang="en-GB" sz="1100" b="1" i="0" u="none" strike="noStrike" cap="none">
                <a:solidFill>
                  <a:schemeClr val="lt1"/>
                </a:solidFill>
                <a:latin typeface="Arial"/>
                <a:ea typeface="Arial"/>
                <a:cs typeface="Arial"/>
                <a:sym typeface="Arial"/>
              </a:rPr>
              <a:t>Good Provider</a:t>
            </a:r>
            <a:endParaRPr sz="1100" b="1" i="0" u="none" strike="noStrike" cap="none">
              <a:solidFill>
                <a:srgbClr val="FFFFFF"/>
              </a:solidFill>
              <a:latin typeface="Arial"/>
              <a:ea typeface="Arial"/>
              <a:cs typeface="Arial"/>
              <a:sym typeface="Arial"/>
            </a:endParaRPr>
          </a:p>
        </p:txBody>
      </p:sp>
      <p:sp>
        <p:nvSpPr>
          <p:cNvPr id="293" name="Google Shape;293;p4"/>
          <p:cNvSpPr/>
          <p:nvPr/>
        </p:nvSpPr>
        <p:spPr>
          <a:xfrm>
            <a:off x="664425" y="1047675"/>
            <a:ext cx="2520300" cy="1341000"/>
          </a:xfrm>
          <a:prstGeom prst="rect">
            <a:avLst/>
          </a:prstGeom>
          <a:solidFill>
            <a:srgbClr val="3D4F5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We are a coaching and training Provider, specialising in Tech and Digital skills and Apprenticeships</a:t>
            </a:r>
            <a:endParaRPr sz="1400" b="0" i="0" u="none" strike="noStrike" cap="none">
              <a:solidFill>
                <a:srgbClr val="FFFFFF"/>
              </a:solidFill>
              <a:latin typeface="Arial"/>
              <a:ea typeface="Arial"/>
              <a:cs typeface="Arial"/>
              <a:sym typeface="Arial"/>
            </a:endParaRPr>
          </a:p>
        </p:txBody>
      </p:sp>
      <p:sp>
        <p:nvSpPr>
          <p:cNvPr id="294" name="Google Shape;294;p4"/>
          <p:cNvSpPr/>
          <p:nvPr/>
        </p:nvSpPr>
        <p:spPr>
          <a:xfrm>
            <a:off x="5993875" y="2651518"/>
            <a:ext cx="2496000" cy="1341000"/>
          </a:xfrm>
          <a:prstGeom prst="rect">
            <a:avLst/>
          </a:prstGeom>
          <a:solidFill>
            <a:srgbClr val="3D4F5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We focus learners on developing their own tech &amp; digital skills, readying them for and embedding them in the workplace</a:t>
            </a:r>
            <a:endParaRPr sz="1400" b="0" i="0" u="none" strike="noStrike" cap="none">
              <a:solidFill>
                <a:srgbClr val="000000"/>
              </a:solidFill>
              <a:latin typeface="Arial"/>
              <a:ea typeface="Arial"/>
              <a:cs typeface="Arial"/>
              <a:sym typeface="Arial"/>
            </a:endParaRPr>
          </a:p>
        </p:txBody>
      </p:sp>
      <p:sp>
        <p:nvSpPr>
          <p:cNvPr id="296" name="Google Shape;296;p4"/>
          <p:cNvSpPr/>
          <p:nvPr/>
        </p:nvSpPr>
        <p:spPr>
          <a:xfrm>
            <a:off x="5983575" y="1047675"/>
            <a:ext cx="2496000" cy="1341000"/>
          </a:xfrm>
          <a:prstGeom prst="rect">
            <a:avLst/>
          </a:prstGeom>
          <a:solidFill>
            <a:srgbClr val="3D4F5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We provide:</a:t>
            </a:r>
            <a:endParaRPr sz="1400" b="0" i="0" u="none" strike="noStrike" cap="none">
              <a:solidFill>
                <a:schemeClr val="lt1"/>
              </a:solidFill>
              <a:latin typeface="Arial"/>
              <a:ea typeface="Arial"/>
              <a:cs typeface="Arial"/>
              <a:sym typeface="Arial"/>
            </a:endParaRPr>
          </a:p>
          <a:p>
            <a:pPr marL="323850" marR="0" lvl="0" indent="-171450" algn="l" rtl="0">
              <a:lnSpc>
                <a:spcPct val="100000"/>
              </a:lnSpc>
              <a:spcBef>
                <a:spcPts val="0"/>
              </a:spcBef>
              <a:spcAft>
                <a:spcPts val="0"/>
              </a:spcAft>
              <a:buClr>
                <a:schemeClr val="lt1"/>
              </a:buClr>
              <a:buSzPts val="1200"/>
              <a:buFont typeface="Arial"/>
              <a:buChar char="•"/>
            </a:pPr>
            <a:r>
              <a:rPr lang="en-GB" sz="1100" b="0" i="0" u="none" strike="noStrike" cap="none">
                <a:solidFill>
                  <a:schemeClr val="lt1"/>
                </a:solidFill>
                <a:latin typeface="Arial"/>
                <a:ea typeface="Arial"/>
                <a:cs typeface="Arial"/>
                <a:sym typeface="Arial"/>
              </a:rPr>
              <a:t>Tech and Digital Level 2 and 3 Qualifications</a:t>
            </a:r>
            <a:endParaRPr sz="1100" b="0" i="0" u="none" strike="noStrike" cap="none">
              <a:solidFill>
                <a:schemeClr val="dk1"/>
              </a:solidFill>
              <a:latin typeface="Arial"/>
              <a:ea typeface="Arial"/>
              <a:cs typeface="Arial"/>
              <a:sym typeface="Arial"/>
            </a:endParaRPr>
          </a:p>
          <a:p>
            <a:pPr marL="323850" marR="0" lvl="0" indent="-171450" algn="l" rtl="0">
              <a:lnSpc>
                <a:spcPct val="100000"/>
              </a:lnSpc>
              <a:spcBef>
                <a:spcPts val="0"/>
              </a:spcBef>
              <a:spcAft>
                <a:spcPts val="0"/>
              </a:spcAft>
              <a:buClr>
                <a:schemeClr val="lt1"/>
              </a:buClr>
              <a:buSzPts val="1200"/>
              <a:buFont typeface="Arial"/>
              <a:buChar char="•"/>
            </a:pPr>
            <a:r>
              <a:rPr lang="en-GB" sz="1100" b="0" i="0" u="none" strike="noStrike" cap="none">
                <a:solidFill>
                  <a:schemeClr val="lt1"/>
                </a:solidFill>
                <a:latin typeface="Arial"/>
                <a:ea typeface="Arial"/>
                <a:cs typeface="Arial"/>
                <a:sym typeface="Arial"/>
              </a:rPr>
              <a:t>Skills Bootcamps</a:t>
            </a:r>
            <a:endParaRPr/>
          </a:p>
          <a:p>
            <a:pPr marL="323850" marR="0" lvl="0" indent="-171450" algn="l" rtl="0">
              <a:lnSpc>
                <a:spcPct val="100000"/>
              </a:lnSpc>
              <a:spcBef>
                <a:spcPts val="0"/>
              </a:spcBef>
              <a:spcAft>
                <a:spcPts val="0"/>
              </a:spcAft>
              <a:buClr>
                <a:schemeClr val="lt1"/>
              </a:buClr>
              <a:buSzPts val="1200"/>
              <a:buFont typeface="Arial"/>
              <a:buChar char="•"/>
            </a:pPr>
            <a:r>
              <a:rPr lang="en-GB" sz="1100" b="0" i="0" u="none" strike="noStrike" cap="none">
                <a:solidFill>
                  <a:schemeClr val="lt1"/>
                </a:solidFill>
                <a:latin typeface="Arial"/>
                <a:ea typeface="Arial"/>
                <a:cs typeface="Arial"/>
                <a:sym typeface="Arial"/>
              </a:rPr>
              <a:t>Career-Entry Apprenticeships</a:t>
            </a:r>
            <a:endParaRPr sz="1100" b="0" i="0" u="none" strike="noStrike" cap="none">
              <a:solidFill>
                <a:schemeClr val="dk1"/>
              </a:solidFill>
              <a:latin typeface="Arial"/>
              <a:ea typeface="Arial"/>
              <a:cs typeface="Arial"/>
              <a:sym typeface="Arial"/>
            </a:endParaRPr>
          </a:p>
          <a:p>
            <a:pPr marL="323850" marR="0" lvl="0" indent="-171450" algn="l" rtl="0">
              <a:lnSpc>
                <a:spcPct val="100000"/>
              </a:lnSpc>
              <a:spcBef>
                <a:spcPts val="0"/>
              </a:spcBef>
              <a:spcAft>
                <a:spcPts val="0"/>
              </a:spcAft>
              <a:buClr>
                <a:schemeClr val="lt1"/>
              </a:buClr>
              <a:buSzPts val="1200"/>
              <a:buFont typeface="Arial"/>
              <a:buChar char="•"/>
            </a:pPr>
            <a:r>
              <a:rPr lang="en-GB" sz="1100" b="0" i="0" u="none" strike="noStrike" cap="none">
                <a:solidFill>
                  <a:schemeClr val="lt1"/>
                </a:solidFill>
                <a:latin typeface="Arial"/>
                <a:ea typeface="Arial"/>
                <a:cs typeface="Arial"/>
                <a:sym typeface="Arial"/>
              </a:rPr>
              <a:t>BSc (Hons) Integrated Degree Apprenticeships</a:t>
            </a:r>
            <a:endParaRPr sz="1100" b="0" i="0" u="none" strike="noStrike" cap="none">
              <a:solidFill>
                <a:srgbClr val="FFFFFF"/>
              </a:solidFill>
              <a:latin typeface="Arial"/>
              <a:ea typeface="Arial"/>
              <a:cs typeface="Arial"/>
              <a:sym typeface="Arial"/>
            </a:endParaRPr>
          </a:p>
        </p:txBody>
      </p:sp>
      <p:pic>
        <p:nvPicPr>
          <p:cNvPr id="297" name="Google Shape;297;p4" descr="G:\My Drive\Marketing and Engagement Team\Collateral\Artwork files etc\Logos\TDM Logo-01.png"/>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52400" y="4725243"/>
            <a:ext cx="1868905" cy="360081"/>
          </a:xfrm>
          <a:prstGeom prst="rect">
            <a:avLst/>
          </a:prstGeom>
          <a:noFill/>
          <a:ln>
            <a:noFill/>
          </a:ln>
        </p:spPr>
      </p:pic>
      <p:pic>
        <p:nvPicPr>
          <p:cNvPr id="298" name="Google Shape;298;p4" descr="A picture containing icon&#10;&#10;Description automatically generated"/>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102238" y="1653613"/>
            <a:ext cx="735062" cy="735062"/>
          </a:xfrm>
          <a:prstGeom prst="rect">
            <a:avLst/>
          </a:prstGeom>
          <a:noFill/>
          <a:ln>
            <a:noFill/>
          </a:ln>
        </p:spPr>
      </p:pic>
      <p:pic>
        <p:nvPicPr>
          <p:cNvPr id="3" name="Picture 2" descr="Shape&#10;&#10;Description automatically generated with medium confidence">
            <a:extLst>
              <a:ext uri="{FF2B5EF4-FFF2-40B4-BE49-F238E27FC236}">
                <a16:creationId xmlns:a16="http://schemas.microsoft.com/office/drawing/2014/main" id="{F360DC91-6D87-CE45-7C08-D2E9512C30F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51993" y="4446109"/>
            <a:ext cx="1392007" cy="782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500"/>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gtEl>
                                        <p:attrNameLst>
                                          <p:attrName>style.visibility</p:attrName>
                                        </p:attrNameLst>
                                      </p:cBhvr>
                                      <p:to>
                                        <p:strVal val="visible"/>
                                      </p:to>
                                    </p:set>
                                    <p:animEffect transition="in" filter="fade">
                                      <p:cBhvr>
                                        <p:cTn id="17" dur="500"/>
                                        <p:tgtEl>
                                          <p:spTgt spid="2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0"/>
                                        </p:tgtEl>
                                        <p:attrNameLst>
                                          <p:attrName>style.visibility</p:attrName>
                                        </p:attrNameLst>
                                      </p:cBhvr>
                                      <p:to>
                                        <p:strVal val="visible"/>
                                      </p:to>
                                    </p:set>
                                    <p:animEffect transition="in" filter="fade">
                                      <p:cBhvr>
                                        <p:cTn id="22" dur="500"/>
                                        <p:tgtEl>
                                          <p:spTgt spid="2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
                                        </p:tgtEl>
                                        <p:attrNameLst>
                                          <p:attrName>style.visibility</p:attrName>
                                        </p:attrNameLst>
                                      </p:cBhvr>
                                      <p:to>
                                        <p:strVal val="visible"/>
                                      </p:to>
                                    </p:set>
                                    <p:animEffect transition="in" filter="fade">
                                      <p:cBhvr>
                                        <p:cTn id="27" dur="500"/>
                                        <p:tgtEl>
                                          <p:spTgt spid="2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6"/>
                                        </p:tgtEl>
                                        <p:attrNameLst>
                                          <p:attrName>style.visibility</p:attrName>
                                        </p:attrNameLst>
                                      </p:cBhvr>
                                      <p:to>
                                        <p:strVal val="visible"/>
                                      </p:to>
                                    </p:set>
                                    <p:animEffect transition="in" filter="fade">
                                      <p:cBhvr>
                                        <p:cTn id="32"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6762</TotalTime>
  <Words>1527</Words>
  <Application>Microsoft Office PowerPoint</Application>
  <PresentationFormat>On-screen Show (16:9)</PresentationFormat>
  <Paragraphs>207</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Gudea</vt:lpstr>
      <vt:lpstr>Arial</vt:lpstr>
      <vt:lpstr>Frank Ruhl Libre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choose TDM?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TDM Staff</dc:creator>
  <cp:lastModifiedBy>Suzanne Hall-Gibbins</cp:lastModifiedBy>
  <cp:revision>45</cp:revision>
  <dcterms:created xsi:type="dcterms:W3CDTF">2006-08-16T00:00:00Z</dcterms:created>
  <dcterms:modified xsi:type="dcterms:W3CDTF">2022-10-13T11:15:24Z</dcterms:modified>
</cp:coreProperties>
</file>