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77" r:id="rId5"/>
    <p:sldId id="278" r:id="rId6"/>
    <p:sldId id="269" r:id="rId7"/>
    <p:sldId id="267" r:id="rId8"/>
    <p:sldId id="270" r:id="rId9"/>
    <p:sldId id="272" r:id="rId10"/>
    <p:sldId id="281" r:id="rId11"/>
    <p:sldId id="282" r:id="rId12"/>
    <p:sldId id="271" r:id="rId13"/>
    <p:sldId id="276" r:id="rId14"/>
    <p:sldId id="274" r:id="rId15"/>
    <p:sldId id="283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5897"/>
  </p:normalViewPr>
  <p:slideViewPr>
    <p:cSldViewPr snapToGrid="0" snapToObjects="1">
      <p:cViewPr varScale="1">
        <p:scale>
          <a:sx n="105" d="100"/>
          <a:sy n="105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568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342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2020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716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42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377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1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4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7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1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6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4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164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59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@organisedconsulting.co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rachelharber" TargetMode="External"/><Relationship Id="rId4" Type="http://schemas.openxmlformats.org/officeDocument/2006/relationships/hyperlink" Target="mailto:Rachel@organisedconsulting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p9Z5k0dE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p9Z5k0dEE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D6A81D5-D9B8-534F-A5DF-1E13CA77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1" y="5263455"/>
            <a:ext cx="4076700" cy="1251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A0199-D7B6-A84B-B401-557A9F262490}"/>
              </a:ext>
            </a:extLst>
          </p:cNvPr>
          <p:cNvSpPr txBox="1"/>
          <p:nvPr/>
        </p:nvSpPr>
        <p:spPr>
          <a:xfrm>
            <a:off x="1509712" y="1200408"/>
            <a:ext cx="91725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Unconscious Bias</a:t>
            </a:r>
          </a:p>
          <a:p>
            <a:endParaRPr lang="en-US" sz="5000" dirty="0"/>
          </a:p>
          <a:p>
            <a:r>
              <a:rPr lang="en-US" sz="5000" dirty="0"/>
              <a:t>How conscious is your business?</a:t>
            </a:r>
          </a:p>
          <a:p>
            <a:endParaRPr lang="en-US" sz="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769E1-7DED-544C-963A-EB160A2CD49A}"/>
              </a:ext>
            </a:extLst>
          </p:cNvPr>
          <p:cNvSpPr txBox="1"/>
          <p:nvPr/>
        </p:nvSpPr>
        <p:spPr>
          <a:xfrm>
            <a:off x="295971" y="4792037"/>
            <a:ext cx="91725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Rachel Harber FCIPD </a:t>
            </a:r>
          </a:p>
          <a:p>
            <a:endParaRPr lang="en-US" sz="2600" b="1" dirty="0"/>
          </a:p>
          <a:p>
            <a:r>
              <a:rPr lang="en-US" sz="2600" dirty="0"/>
              <a:t>Organised Consulting</a:t>
            </a:r>
          </a:p>
          <a:p>
            <a:r>
              <a:rPr lang="en-US" dirty="0">
                <a:hlinkClick r:id="rId3"/>
              </a:rPr>
              <a:t>Rachel@organisedconsulting.co.uk</a:t>
            </a:r>
            <a:endParaRPr lang="en-US" dirty="0"/>
          </a:p>
          <a:p>
            <a:r>
              <a:rPr lang="en-US" dirty="0"/>
              <a:t>07977 516591</a:t>
            </a:r>
          </a:p>
        </p:txBody>
      </p:sp>
    </p:spTree>
    <p:extLst>
      <p:ext uri="{BB962C8B-B14F-4D97-AF65-F5344CB8AC3E}">
        <p14:creationId xmlns:p14="http://schemas.microsoft.com/office/powerpoint/2010/main" val="19276664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Breakout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On your tables, discuss scenarios where you have:</a:t>
            </a:r>
          </a:p>
          <a:p>
            <a:pPr marL="0" indent="0" algn="ctr" fontAlgn="base">
              <a:buNone/>
            </a:pPr>
            <a:endParaRPr lang="en-GB" dirty="0"/>
          </a:p>
          <a:p>
            <a:pPr algn="ctr" fontAlgn="base">
              <a:buFont typeface="Wingdings" pitchFamily="2" charset="2"/>
              <a:buChar char="Ø"/>
            </a:pPr>
            <a:endParaRPr lang="en-GB" sz="1800" dirty="0"/>
          </a:p>
          <a:p>
            <a:pPr algn="ctr" fontAlgn="base">
              <a:buFont typeface="Wingdings" pitchFamily="2" charset="2"/>
              <a:buChar char="Ø"/>
            </a:pPr>
            <a:r>
              <a:rPr lang="en-GB" sz="1800" dirty="0"/>
              <a:t>Been subjected to unconscious bias</a:t>
            </a:r>
          </a:p>
          <a:p>
            <a:pPr algn="ctr" fontAlgn="base">
              <a:buFont typeface="Wingdings" pitchFamily="2" charset="2"/>
              <a:buChar char="Ø"/>
            </a:pPr>
            <a:r>
              <a:rPr lang="en-GB" sz="1800" dirty="0"/>
              <a:t>Witnessed unconscious bias</a:t>
            </a:r>
          </a:p>
          <a:p>
            <a:pPr algn="ctr" fontAlgn="base">
              <a:buFont typeface="Wingdings" pitchFamily="2" charset="2"/>
              <a:buChar char="Ø"/>
            </a:pPr>
            <a:r>
              <a:rPr lang="en-GB" sz="1800" dirty="0"/>
              <a:t>Been unconsciously bias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5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Welcome Back!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sz="2600" dirty="0"/>
              <a:t>What can we do in our organisations to</a:t>
            </a:r>
          </a:p>
          <a:p>
            <a:pPr marL="0" indent="0" algn="ctr" fontAlgn="base">
              <a:buNone/>
            </a:pPr>
            <a:endParaRPr lang="en-GB" sz="2600" dirty="0"/>
          </a:p>
          <a:p>
            <a:pPr marL="0" indent="0" algn="ctr" fontAlgn="base">
              <a:buNone/>
            </a:pPr>
            <a:r>
              <a:rPr lang="en-GB" sz="2600" dirty="0"/>
              <a:t> </a:t>
            </a:r>
            <a:r>
              <a:rPr lang="en-GB" sz="2600" b="1" dirty="0">
                <a:solidFill>
                  <a:schemeClr val="accent1"/>
                </a:solidFill>
              </a:rPr>
              <a:t>Maximise potential </a:t>
            </a:r>
          </a:p>
          <a:p>
            <a:pPr marL="0" indent="0" algn="ctr" fontAlgn="base">
              <a:buNone/>
            </a:pPr>
            <a:r>
              <a:rPr lang="en-GB" sz="2600" dirty="0"/>
              <a:t>and  </a:t>
            </a:r>
          </a:p>
          <a:p>
            <a:pPr marL="0" indent="0" algn="ctr" fontAlgn="base">
              <a:buNone/>
            </a:pPr>
            <a:r>
              <a:rPr lang="en-GB" sz="2600" b="1" dirty="0">
                <a:solidFill>
                  <a:schemeClr val="accent1"/>
                </a:solidFill>
              </a:rPr>
              <a:t>Mitigate risk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8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Workplace Unconscious Bias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It can influence key decisions in the workplace and can contribute to inequality, for example in selection and recruitment, appraisals, or promotion.</a:t>
            </a:r>
          </a:p>
          <a:p>
            <a:pPr marL="0" indent="0" algn="ctr" fontAlgn="base">
              <a:buNone/>
            </a:pPr>
            <a:endParaRPr lang="en-GB" dirty="0"/>
          </a:p>
          <a:p>
            <a:pPr fontAlgn="base"/>
            <a:r>
              <a:rPr lang="en-GB" dirty="0"/>
              <a:t>Selection &amp; Recruitment</a:t>
            </a:r>
          </a:p>
          <a:p>
            <a:pPr fontAlgn="base"/>
            <a:r>
              <a:rPr lang="en-GB" dirty="0"/>
              <a:t>Appraisals &amp; Promotion</a:t>
            </a:r>
          </a:p>
          <a:p>
            <a:pPr fontAlgn="base"/>
            <a:endParaRPr lang="en-GB" dirty="0"/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Awareness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Training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Promotion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Call it out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Monitoring</a:t>
            </a:r>
          </a:p>
          <a:p>
            <a:pPr fontAlgn="base"/>
            <a:endParaRPr lang="en-GB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8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Workplace Unconscious Bias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798467"/>
            <a:ext cx="6334748" cy="485944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Selection &amp; Recruitment </a:t>
            </a:r>
          </a:p>
          <a:p>
            <a:pPr marL="0" indent="0" fontAlgn="base">
              <a:buNone/>
            </a:pPr>
            <a:r>
              <a:rPr lang="en-GB" dirty="0"/>
              <a:t>We should value diversity and be asking 'what will this person add to our team?’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864113-B2E6-34AA-5042-721EB85C2B94}"/>
              </a:ext>
            </a:extLst>
          </p:cNvPr>
          <p:cNvSpPr txBox="1">
            <a:spLocks/>
          </p:cNvSpPr>
          <p:nvPr/>
        </p:nvSpPr>
        <p:spPr>
          <a:xfrm>
            <a:off x="5204109" y="1716695"/>
            <a:ext cx="6754529" cy="4470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Advertising multiple places</a:t>
            </a:r>
          </a:p>
          <a:p>
            <a:pPr fontAlgn="base"/>
            <a:r>
              <a:rPr lang="en-GB" dirty="0"/>
              <a:t>Recruiting managers to make each other aware if they notice stereotyping</a:t>
            </a:r>
          </a:p>
          <a:p>
            <a:pPr fontAlgn="base"/>
            <a:r>
              <a:rPr lang="en-GB" dirty="0"/>
              <a:t>Blind sifting</a:t>
            </a:r>
          </a:p>
          <a:p>
            <a:pPr fontAlgn="base"/>
            <a:r>
              <a:rPr lang="en-GB" dirty="0"/>
              <a:t>Telephone Interview as part of the process</a:t>
            </a:r>
          </a:p>
          <a:p>
            <a:pPr fontAlgn="base"/>
            <a:r>
              <a:rPr lang="en-GB" dirty="0"/>
              <a:t>More than one person involved at each stage</a:t>
            </a:r>
          </a:p>
          <a:p>
            <a:pPr fontAlgn="base"/>
            <a:r>
              <a:rPr lang="en-GB" dirty="0"/>
              <a:t>Standardised interview questions</a:t>
            </a:r>
          </a:p>
          <a:p>
            <a:pPr fontAlgn="base"/>
            <a:r>
              <a:rPr lang="en-GB" dirty="0"/>
              <a:t>Performance based on </a:t>
            </a:r>
            <a:r>
              <a:rPr lang="en-GB" dirty="0" err="1"/>
              <a:t>quantative</a:t>
            </a:r>
            <a:r>
              <a:rPr lang="en-GB" dirty="0"/>
              <a:t> evaluation</a:t>
            </a:r>
          </a:p>
          <a:p>
            <a:pPr fontAlgn="base"/>
            <a:r>
              <a:rPr lang="en-GB" dirty="0"/>
              <a:t>Make considered decisions, not quick ones</a:t>
            </a:r>
          </a:p>
          <a:p>
            <a:pPr fontAlgn="base"/>
            <a:r>
              <a:rPr lang="en-GB" dirty="0"/>
              <a:t>Keeping written records of decision making</a:t>
            </a:r>
          </a:p>
          <a:p>
            <a:pPr fontAlgn="base"/>
            <a:r>
              <a:rPr lang="en-GB" dirty="0"/>
              <a:t>Collect data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9716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Workplace Unconscious Bias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685221"/>
            <a:ext cx="5919503" cy="447082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Appraisals &amp; Promotion</a:t>
            </a:r>
          </a:p>
          <a:p>
            <a:pPr fontAlgn="base"/>
            <a:endParaRPr lang="en-GB" dirty="0"/>
          </a:p>
          <a:p>
            <a:pPr marL="0" indent="0" fontAlgn="base">
              <a:buNone/>
            </a:pPr>
            <a:r>
              <a:rPr lang="en-GB" dirty="0"/>
              <a:t>Limited performance information will increase chance of unconscious bias</a:t>
            </a:r>
          </a:p>
          <a:p>
            <a:pPr marL="0" indent="0" fontAlgn="base">
              <a:buNone/>
            </a:pPr>
            <a:r>
              <a:rPr lang="en-GB" dirty="0"/>
              <a:t>Should be aware of motherhood penalty</a:t>
            </a:r>
          </a:p>
          <a:p>
            <a:pPr fontAlgn="base"/>
            <a:endParaRPr lang="en-GB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FA29B4-39B7-6247-F499-85EFACA8C8FE}"/>
              </a:ext>
            </a:extLst>
          </p:cNvPr>
          <p:cNvSpPr txBox="1">
            <a:spLocks/>
          </p:cNvSpPr>
          <p:nvPr/>
        </p:nvSpPr>
        <p:spPr>
          <a:xfrm>
            <a:off x="5204109" y="2389257"/>
            <a:ext cx="6754529" cy="3099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Follow a standardised process</a:t>
            </a:r>
          </a:p>
          <a:p>
            <a:pPr fontAlgn="base"/>
            <a:r>
              <a:rPr lang="en-GB" dirty="0"/>
              <a:t>Performance based on </a:t>
            </a:r>
            <a:r>
              <a:rPr lang="en-GB" dirty="0" err="1"/>
              <a:t>quantative</a:t>
            </a:r>
            <a:r>
              <a:rPr lang="en-GB" dirty="0"/>
              <a:t> evaluation</a:t>
            </a:r>
          </a:p>
          <a:p>
            <a:pPr fontAlgn="base"/>
            <a:r>
              <a:rPr lang="en-GB" dirty="0"/>
              <a:t>More than one person involved if possible</a:t>
            </a:r>
          </a:p>
          <a:p>
            <a:pPr fontAlgn="base"/>
            <a:r>
              <a:rPr lang="en-GB" dirty="0"/>
              <a:t>Be fair and transparent (remember equity!)</a:t>
            </a:r>
          </a:p>
          <a:p>
            <a:pPr fontAlgn="base"/>
            <a:r>
              <a:rPr lang="en-GB" dirty="0"/>
              <a:t>Keeping written records of decision making</a:t>
            </a:r>
          </a:p>
          <a:p>
            <a:pPr fontAlgn="base"/>
            <a:r>
              <a:rPr lang="en-GB" dirty="0"/>
              <a:t>Develop clear career pathways</a:t>
            </a:r>
          </a:p>
          <a:p>
            <a:pPr fontAlgn="base"/>
            <a:r>
              <a:rPr lang="en-GB" dirty="0"/>
              <a:t>Advertising internally as standard</a:t>
            </a:r>
          </a:p>
          <a:p>
            <a:pPr fontAlgn="base"/>
            <a:r>
              <a:rPr lang="en-GB" dirty="0"/>
              <a:t>Collect data</a:t>
            </a:r>
          </a:p>
        </p:txBody>
      </p:sp>
    </p:spTree>
    <p:extLst>
      <p:ext uri="{BB962C8B-B14F-4D97-AF65-F5344CB8AC3E}">
        <p14:creationId xmlns:p14="http://schemas.microsoft.com/office/powerpoint/2010/main" val="254237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Breakout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054" y="2539824"/>
            <a:ext cx="5479558" cy="2683012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On your tables, discuss what you do already in your organisation, and one thing you feel you should be doing to prevent unconscious bias</a:t>
            </a:r>
          </a:p>
          <a:p>
            <a:pPr marL="0" indent="0" algn="ctr" fontAlgn="base">
              <a:buNone/>
            </a:pPr>
            <a:endParaRPr lang="en-GB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Premium Photo | Neon glowing question mark abstract blue and pink background.  3d rendering">
            <a:extLst>
              <a:ext uri="{FF2B5EF4-FFF2-40B4-BE49-F238E27FC236}">
                <a16:creationId xmlns:a16="http://schemas.microsoft.com/office/drawing/2014/main" id="{342584E9-B2C2-5A4D-86CA-D5EB2635C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5554"/>
          <a:stretch/>
        </p:blipFill>
        <p:spPr bwMode="auto">
          <a:xfrm>
            <a:off x="0" y="0"/>
            <a:ext cx="12334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ABE87480-AC95-E643-BAF8-250D953A2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6031"/>
            <a:ext cx="1921727" cy="590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20E9D-B455-ED16-8CD7-B536D396130A}"/>
              </a:ext>
            </a:extLst>
          </p:cNvPr>
          <p:cNvSpPr txBox="1"/>
          <p:nvPr/>
        </p:nvSpPr>
        <p:spPr>
          <a:xfrm>
            <a:off x="1475232" y="1706880"/>
            <a:ext cx="43037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/>
              <a:t>Welcome Back!</a:t>
            </a:r>
          </a:p>
          <a:p>
            <a:pPr algn="ctr"/>
            <a:endParaRPr lang="en-US" sz="4600" dirty="0"/>
          </a:p>
          <a:p>
            <a:pPr algn="ctr"/>
            <a:r>
              <a:rPr lang="en-US" sz="46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4182184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23D8-78BF-C946-BA81-34C7CF61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80" y="803064"/>
            <a:ext cx="3522879" cy="44708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D421-0B97-DD4F-A432-F17DED9C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472300"/>
            <a:ext cx="5919503" cy="4470821"/>
          </a:xfrm>
        </p:spPr>
        <p:txBody>
          <a:bodyPr>
            <a:normAutofit/>
          </a:bodyPr>
          <a:lstStyle/>
          <a:p>
            <a:r>
              <a:rPr lang="en-US" dirty="0"/>
              <a:t>FCIPD HR Director</a:t>
            </a:r>
          </a:p>
          <a:p>
            <a:r>
              <a:rPr lang="en-US" dirty="0"/>
              <a:t>Independent Consultant – ‘HRD without the cost commitment'</a:t>
            </a:r>
          </a:p>
          <a:p>
            <a:r>
              <a:rPr lang="en-US" dirty="0"/>
              <a:t>Manufacturing, Engineering, Construction, Logistics, Professional Services, Charity, Education </a:t>
            </a:r>
          </a:p>
          <a:p>
            <a:r>
              <a:rPr lang="en-US" dirty="0"/>
              <a:t>Focus on people strategy - talent attraction and retention specialism</a:t>
            </a:r>
          </a:p>
          <a:p>
            <a:r>
              <a:rPr lang="en-US" dirty="0"/>
              <a:t>Recruitment consultancy coach / mentor</a:t>
            </a:r>
          </a:p>
          <a:p>
            <a:r>
              <a:rPr lang="en-US" dirty="0"/>
              <a:t>Trustee for </a:t>
            </a:r>
            <a:r>
              <a:rPr lang="en-US" dirty="0" err="1"/>
              <a:t>Cogges</a:t>
            </a:r>
            <a:r>
              <a:rPr lang="en-US" dirty="0"/>
              <a:t> Heritage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C1DBB1DA-352B-A040-8658-AE558A33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0" y="2737624"/>
            <a:ext cx="2427687" cy="303847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A6976381-C77E-A34C-8567-25FD0DAC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6031"/>
            <a:ext cx="1921727" cy="590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708C3-4C1C-3422-8CD3-CDFFB5319FC8}"/>
              </a:ext>
            </a:extLst>
          </p:cNvPr>
          <p:cNvSpPr txBox="1"/>
          <p:nvPr/>
        </p:nvSpPr>
        <p:spPr>
          <a:xfrm>
            <a:off x="7234177" y="5636873"/>
            <a:ext cx="468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Rachel@organisedconsulting.co.uk</a:t>
            </a:r>
            <a:endParaRPr lang="en-US" dirty="0"/>
          </a:p>
          <a:p>
            <a:r>
              <a:rPr lang="en-US" dirty="0"/>
              <a:t>07977 516591</a:t>
            </a:r>
          </a:p>
          <a:p>
            <a:r>
              <a:rPr lang="en-GB" i="0" dirty="0">
                <a:effectLst/>
                <a:latin typeface="-apple-system"/>
                <a:hlinkClick r:id="rId5"/>
              </a:rPr>
              <a:t>linkedin.com/in/rachelharber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0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Aim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dirty="0"/>
              <a:t>Take away some actions to ensure your organisation has a good consideration of better awareness of unconscious bias</a:t>
            </a:r>
          </a:p>
          <a:p>
            <a:pPr lvl="1"/>
            <a:r>
              <a:rPr lang="en-US" dirty="0"/>
              <a:t>What is unconscious bias</a:t>
            </a:r>
          </a:p>
          <a:p>
            <a:pPr lvl="1"/>
            <a:r>
              <a:rPr lang="en-US" dirty="0"/>
              <a:t>Difference of Conscious &amp; Unconscious Bias</a:t>
            </a:r>
          </a:p>
          <a:p>
            <a:pPr lvl="1"/>
            <a:r>
              <a:rPr lang="en-US" dirty="0"/>
              <a:t>Examples of unconscious bias</a:t>
            </a:r>
          </a:p>
          <a:p>
            <a:pPr lvl="1"/>
            <a:r>
              <a:rPr lang="en-US" dirty="0"/>
              <a:t>Actions for your organisation</a:t>
            </a:r>
          </a:p>
          <a:p>
            <a:pPr lvl="1"/>
            <a:endParaRPr lang="en-US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46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Take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530121"/>
          </a:xfrm>
        </p:spPr>
        <p:txBody>
          <a:bodyPr>
            <a:normAutofit/>
          </a:bodyPr>
          <a:lstStyle/>
          <a:p>
            <a:r>
              <a:rPr lang="en-US" dirty="0"/>
              <a:t>EDI – Equity, Diversity, Inclusion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95BEE94-3421-1DC0-4206-977C5DC195DE}"/>
              </a:ext>
            </a:extLst>
          </p:cNvPr>
          <p:cNvGrpSpPr/>
          <p:nvPr/>
        </p:nvGrpSpPr>
        <p:grpSpPr>
          <a:xfrm>
            <a:off x="5230812" y="2304288"/>
            <a:ext cx="5892800" cy="3460898"/>
            <a:chOff x="5230812" y="2304288"/>
            <a:chExt cx="5892800" cy="34608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AEC846-99E7-4AE4-2215-61C815714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0812" y="2712721"/>
              <a:ext cx="5892800" cy="2590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837AC2-CD1C-6D10-F2A0-344BBD4851ED}"/>
                </a:ext>
              </a:extLst>
            </p:cNvPr>
            <p:cNvSpPr txBox="1"/>
            <p:nvPr/>
          </p:nvSpPr>
          <p:spPr>
            <a:xfrm>
              <a:off x="5230812" y="2304288"/>
              <a:ext cx="1962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Equality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C312AF-36A8-2A6A-9966-7E7FA9EE4E99}"/>
                </a:ext>
              </a:extLst>
            </p:cNvPr>
            <p:cNvSpPr txBox="1"/>
            <p:nvPr/>
          </p:nvSpPr>
          <p:spPr>
            <a:xfrm>
              <a:off x="7188859" y="2340941"/>
              <a:ext cx="1962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Equity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0759CA-8A81-3D15-8459-7BBBFC20ED78}"/>
                </a:ext>
              </a:extLst>
            </p:cNvPr>
            <p:cNvSpPr txBox="1"/>
            <p:nvPr/>
          </p:nvSpPr>
          <p:spPr>
            <a:xfrm>
              <a:off x="9146914" y="2331120"/>
              <a:ext cx="1962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Solution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2CD389-9310-4801-71E5-90A4213ED46E}"/>
                </a:ext>
              </a:extLst>
            </p:cNvPr>
            <p:cNvSpPr txBox="1"/>
            <p:nvPr/>
          </p:nvSpPr>
          <p:spPr>
            <a:xfrm>
              <a:off x="5230812" y="5303521"/>
              <a:ext cx="1958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Everyone treated equally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EA33C9-149B-8A24-F95E-5CA7B871FA71}"/>
                </a:ext>
              </a:extLst>
            </p:cNvPr>
            <p:cNvSpPr txBox="1"/>
            <p:nvPr/>
          </p:nvSpPr>
          <p:spPr>
            <a:xfrm>
              <a:off x="7184836" y="5303520"/>
              <a:ext cx="1958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Support provided to be treated equitably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C7D848-5C77-B2B0-84E6-2C19407D9196}"/>
                </a:ext>
              </a:extLst>
            </p:cNvPr>
            <p:cNvSpPr txBox="1"/>
            <p:nvPr/>
          </p:nvSpPr>
          <p:spPr>
            <a:xfrm>
              <a:off x="9165565" y="5303520"/>
              <a:ext cx="1958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Addressing the barrier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90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Value of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EDI – Provide and inclusive environment</a:t>
            </a:r>
          </a:p>
          <a:p>
            <a:endParaRPr lang="en-US" sz="1800" dirty="0"/>
          </a:p>
          <a:p>
            <a:r>
              <a:rPr lang="en-US" sz="1800" dirty="0"/>
              <a:t>Understand needs of wider range of customers</a:t>
            </a:r>
          </a:p>
          <a:p>
            <a:r>
              <a:rPr lang="en-US" sz="1800" dirty="0"/>
              <a:t>More diversity, wider range of ideas and solutions</a:t>
            </a:r>
          </a:p>
          <a:p>
            <a:r>
              <a:rPr lang="en-US" sz="1800" dirty="0"/>
              <a:t>More attractive to potential talent </a:t>
            </a:r>
          </a:p>
          <a:p>
            <a:r>
              <a:rPr lang="en-US" sz="1800" dirty="0"/>
              <a:t>Commercial risk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0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What is Unconscious Bias?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en-GB" sz="2400" b="1" dirty="0">
                <a:solidFill>
                  <a:schemeClr val="accent1"/>
                </a:solidFill>
              </a:rPr>
              <a:t>Unconscious (or implicit) bias is a term that describes the associations we hold, outside our conscious awareness and control.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It affects everyone – acknowledge this!</a:t>
            </a:r>
          </a:p>
          <a:p>
            <a:pPr fontAlgn="base"/>
            <a:r>
              <a:rPr lang="en-GB" dirty="0"/>
              <a:t>It’s triggered by our brain automatically </a:t>
            </a:r>
          </a:p>
          <a:p>
            <a:pPr fontAlgn="base"/>
            <a:r>
              <a:rPr lang="en-GB" dirty="0"/>
              <a:t>It’s influenced by our background, personal experiences, societal stereotypes and cultural context. </a:t>
            </a:r>
          </a:p>
          <a:p>
            <a:pPr fontAlgn="base"/>
            <a:r>
              <a:rPr lang="en-GB" dirty="0"/>
              <a:t>It has a significant influence on our attitudes and behaviours, especially towards other people. </a:t>
            </a:r>
          </a:p>
          <a:p>
            <a:pPr fontAlgn="base"/>
            <a:r>
              <a:rPr lang="en-GB" dirty="0"/>
              <a:t>It can influence key decisions in the workplace and can contribute to inequality, for example in selection and recruitment, appraisals, or promotion.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0743-6021-3044-A345-2776A76A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Unconscious Bias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hlinkClick r:id="rId3"/>
              </a:rPr>
              <a:t>Royal Society 3min video </a:t>
            </a:r>
            <a:br>
              <a:rPr lang="en-US" dirty="0"/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0F32BFE5-D37A-514C-B34E-0FEA51AD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6031"/>
            <a:ext cx="1921727" cy="590058"/>
          </a:xfrm>
          <a:prstGeom prst="rect">
            <a:avLst/>
          </a:prstGeom>
        </p:spPr>
      </p:pic>
      <p:pic>
        <p:nvPicPr>
          <p:cNvPr id="6" name="Online Media 5" descr="Understanding unconscious bias | The Royal Society">
            <a:hlinkClick r:id="" action="ppaction://media"/>
            <a:extLst>
              <a:ext uri="{FF2B5EF4-FFF2-40B4-BE49-F238E27FC236}">
                <a16:creationId xmlns:a16="http://schemas.microsoft.com/office/drawing/2014/main" id="{4B0864CD-3C91-F447-9DBA-0997E7A69A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05815" y="1797050"/>
            <a:ext cx="6833042" cy="38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5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Examples of Unconscious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011936"/>
            <a:ext cx="6334748" cy="553516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Cross over with discrimination such as:</a:t>
            </a:r>
          </a:p>
          <a:p>
            <a:pPr marL="0" indent="0" fontAlgn="base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fontAlgn="base"/>
            <a:r>
              <a:rPr lang="en-GB" b="1" dirty="0">
                <a:solidFill>
                  <a:schemeClr val="accent1"/>
                </a:solidFill>
              </a:rPr>
              <a:t>Gender </a:t>
            </a:r>
            <a:r>
              <a:rPr lang="en-GB" dirty="0"/>
              <a:t>– assumptions that one gender or another isn’t capable</a:t>
            </a:r>
          </a:p>
          <a:p>
            <a:pPr fontAlgn="base"/>
            <a:r>
              <a:rPr lang="en-GB" b="1" dirty="0">
                <a:solidFill>
                  <a:schemeClr val="accent1"/>
                </a:solidFill>
              </a:rPr>
              <a:t>Age </a:t>
            </a:r>
            <a:r>
              <a:rPr lang="en-GB" dirty="0"/>
              <a:t>– assumption of ability, experience, responsibility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r>
              <a:rPr lang="en-GB" i="1" dirty="0">
                <a:solidFill>
                  <a:schemeClr val="accent1"/>
                </a:solidFill>
              </a:rPr>
              <a:t>	Often Conscious bias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fontAlgn="base">
              <a:buNone/>
            </a:pPr>
            <a:r>
              <a:rPr lang="en-GB" b="1" dirty="0">
                <a:solidFill>
                  <a:schemeClr val="accent1"/>
                </a:solidFill>
              </a:rPr>
              <a:t>Things not listed as protected characteristic such as: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b="1" dirty="0">
                <a:solidFill>
                  <a:schemeClr val="accent1"/>
                </a:solidFill>
              </a:rPr>
              <a:t>Height / Body weight </a:t>
            </a:r>
            <a:r>
              <a:rPr lang="en-GB" dirty="0"/>
              <a:t>– ability judged on someone’s appearance</a:t>
            </a:r>
          </a:p>
          <a:p>
            <a:pPr fontAlgn="base"/>
            <a:r>
              <a:rPr lang="en-GB" b="1" dirty="0">
                <a:solidFill>
                  <a:schemeClr val="accent1"/>
                </a:solidFill>
              </a:rPr>
              <a:t>Name </a:t>
            </a:r>
            <a:r>
              <a:rPr lang="en-GB" dirty="0"/>
              <a:t>– judged based on their name (although could be sex or race related)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6AD3-5AD3-DC4D-AF24-FC3A73C6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37" y="616519"/>
            <a:ext cx="8947522" cy="14005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Workplace Unconscious Bias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Types of Bias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4B9-4CCD-3548-B8A5-2C8F6AF0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272030"/>
            <a:ext cx="5326380" cy="348487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90000"/>
              </a:lnSpc>
              <a:buNone/>
            </a:pPr>
            <a:endParaRPr lang="en-GB" sz="1400" dirty="0"/>
          </a:p>
          <a:p>
            <a:pPr fontAlgn="base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Affinity bias</a:t>
            </a:r>
          </a:p>
          <a:p>
            <a:pPr marL="0" indent="0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400" dirty="0"/>
              <a:t>The tendency to favour people who are like you in some way. </a:t>
            </a:r>
          </a:p>
          <a:p>
            <a:pPr marL="0" indent="0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400" dirty="0"/>
              <a:t>E.g. hiring people who are similar to us or seem familiar, considering them a 'good fit' for the team. </a:t>
            </a:r>
          </a:p>
          <a:p>
            <a:pPr fontAlgn="base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Attractiveness bias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n-GB" sz="1400" dirty="0"/>
              <a:t>Also known as beauty bias. Viewing attractive people as being more competent, and both unattractive and very attractive people as being less competent, at their jobs </a:t>
            </a:r>
          </a:p>
          <a:p>
            <a:pPr fontAlgn="base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Conformity Bias</a:t>
            </a:r>
          </a:p>
          <a:p>
            <a:pPr marL="0" indent="0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400" dirty="0"/>
              <a:t>The pressure to we feel to act due to the actions of others, not our own independent thinking</a:t>
            </a:r>
          </a:p>
          <a:p>
            <a:pPr marL="0" indent="0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400" dirty="0"/>
              <a:t>E.g. a more senior colleagues scores a candidate differently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7ACD4-BB67-A74F-B727-2859A044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" y="6127604"/>
            <a:ext cx="1921727" cy="5900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B77CD3-6600-6495-859E-FD6E6D9D52B3}"/>
              </a:ext>
            </a:extLst>
          </p:cNvPr>
          <p:cNvSpPr txBox="1">
            <a:spLocks/>
          </p:cNvSpPr>
          <p:nvPr/>
        </p:nvSpPr>
        <p:spPr>
          <a:xfrm>
            <a:off x="6499860" y="2272030"/>
            <a:ext cx="5326380" cy="348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base">
              <a:lnSpc>
                <a:spcPct val="90000"/>
              </a:lnSpc>
              <a:buFont typeface="Wingdings 3" charset="2"/>
              <a:buNone/>
            </a:pPr>
            <a:endParaRPr lang="en-GB" sz="1400" dirty="0"/>
          </a:p>
          <a:p>
            <a:pPr fontAlgn="base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Name bias</a:t>
            </a:r>
          </a:p>
          <a:p>
            <a:pPr marL="0" indent="0" fontAlgn="base">
              <a:lnSpc>
                <a:spcPct val="90000"/>
              </a:lnSpc>
              <a:buFont typeface="Wingdings 3" charset="2"/>
              <a:buNone/>
            </a:pPr>
            <a:r>
              <a:rPr lang="en-GB" sz="1400" dirty="0"/>
              <a:t>When we treat people with similar names as ourselves or others preferably. </a:t>
            </a:r>
          </a:p>
          <a:p>
            <a:pPr fontAlgn="base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Confirmation bias</a:t>
            </a:r>
          </a:p>
          <a:p>
            <a:pPr marL="0" indent="0" fontAlgn="base">
              <a:lnSpc>
                <a:spcPct val="90000"/>
              </a:lnSpc>
              <a:buFont typeface="Wingdings 3" charset="2"/>
              <a:buNone/>
            </a:pPr>
            <a:r>
              <a:rPr lang="en-GB" sz="1400" dirty="0"/>
              <a:t>‘Cherry picking’, looking for other things to validate a decision or opinion we have already made. </a:t>
            </a:r>
          </a:p>
          <a:p>
            <a:pPr fontAlgn="base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The halo effect</a:t>
            </a:r>
          </a:p>
          <a:p>
            <a:pPr marL="0" indent="0" fontAlgn="base">
              <a:lnSpc>
                <a:spcPct val="90000"/>
              </a:lnSpc>
              <a:buFont typeface="Wingdings 3" charset="2"/>
              <a:buNone/>
            </a:pPr>
            <a:r>
              <a:rPr lang="en-GB" sz="1400" dirty="0"/>
              <a:t>One perceived positive feature or trait makes us view everything about a person in a positive way, giving them a 'halo'. </a:t>
            </a:r>
          </a:p>
        </p:txBody>
      </p:sp>
    </p:spTree>
    <p:extLst>
      <p:ext uri="{BB962C8B-B14F-4D97-AF65-F5344CB8AC3E}">
        <p14:creationId xmlns:p14="http://schemas.microsoft.com/office/powerpoint/2010/main" val="3603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{7504164E-BB91-8B40-A9FA-3F530E59EAD8}tf10001062</Template>
  <TotalTime>7918</TotalTime>
  <Words>795</Words>
  <Application>Microsoft Macintosh PowerPoint</Application>
  <PresentationFormat>Widescreen</PresentationFormat>
  <Paragraphs>135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Century Gothic</vt:lpstr>
      <vt:lpstr>Wingdings</vt:lpstr>
      <vt:lpstr>Wingdings 3</vt:lpstr>
      <vt:lpstr>Ion</vt:lpstr>
      <vt:lpstr>PowerPoint Presentation</vt:lpstr>
      <vt:lpstr>About  Me</vt:lpstr>
      <vt:lpstr>Aim for today</vt:lpstr>
      <vt:lpstr>Take a step back</vt:lpstr>
      <vt:lpstr>Value of  EDI</vt:lpstr>
      <vt:lpstr>What is Unconscious Bias?</vt:lpstr>
      <vt:lpstr>Unconscious Bias  Royal Society 3min video   </vt:lpstr>
      <vt:lpstr>Examples of Unconscious Bias</vt:lpstr>
      <vt:lpstr>Workplace Unconscious Bias Types of Bias </vt:lpstr>
      <vt:lpstr>Breakout </vt:lpstr>
      <vt:lpstr>Welcome Back! </vt:lpstr>
      <vt:lpstr>Workplace Unconscious Bias  </vt:lpstr>
      <vt:lpstr>Workplace Unconscious Bias   </vt:lpstr>
      <vt:lpstr>Workplace Unconscious Bias  </vt:lpstr>
      <vt:lpstr>Breakout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Harber</dc:creator>
  <cp:lastModifiedBy>Rachel Harber</cp:lastModifiedBy>
  <cp:revision>32</cp:revision>
  <dcterms:created xsi:type="dcterms:W3CDTF">2022-03-02T08:56:19Z</dcterms:created>
  <dcterms:modified xsi:type="dcterms:W3CDTF">2022-09-23T09:33:33Z</dcterms:modified>
</cp:coreProperties>
</file>