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785" r:id="rId5"/>
    <p:sldId id="1065" r:id="rId6"/>
    <p:sldId id="775" r:id="rId7"/>
    <p:sldId id="774" r:id="rId8"/>
    <p:sldId id="776" r:id="rId9"/>
    <p:sldId id="777" r:id="rId10"/>
    <p:sldId id="778" r:id="rId11"/>
    <p:sldId id="780" r:id="rId12"/>
    <p:sldId id="779" r:id="rId13"/>
    <p:sldId id="781" r:id="rId14"/>
    <p:sldId id="782" r:id="rId15"/>
    <p:sldId id="783"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t Desk" initials="HD" lastIdx="1" clrIdx="0">
    <p:extLst>
      <p:ext uri="{19B8F6BF-5375-455C-9EA6-DF929625EA0E}">
        <p15:presenceInfo xmlns:p15="http://schemas.microsoft.com/office/powerpoint/2012/main" userId="Hot Des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1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B2600E"/>
    <a:srgbClr val="FCD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7171" autoAdjust="0"/>
  </p:normalViewPr>
  <p:slideViewPr>
    <p:cSldViewPr snapToGrid="0">
      <p:cViewPr varScale="1">
        <p:scale>
          <a:sx n="75" d="100"/>
          <a:sy n="75" d="100"/>
        </p:scale>
        <p:origin x="1022"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45659" cy="498056"/>
          </a:xfrm>
          <a:prstGeom prst="rect">
            <a:avLst/>
          </a:prstGeom>
        </p:spPr>
        <p:txBody>
          <a:bodyPr vert="horz" lIns="91425" tIns="45710" rIns="91425" bIns="45710" rtlCol="0"/>
          <a:lstStyle>
            <a:lvl1pPr algn="l">
              <a:defRPr sz="1200"/>
            </a:lvl1pPr>
          </a:lstStyle>
          <a:p>
            <a:endParaRPr lang="en-GB"/>
          </a:p>
        </p:txBody>
      </p:sp>
      <p:sp>
        <p:nvSpPr>
          <p:cNvPr id="3" name="Date Placeholder 2"/>
          <p:cNvSpPr>
            <a:spLocks noGrp="1"/>
          </p:cNvSpPr>
          <p:nvPr>
            <p:ph type="dt" idx="1"/>
          </p:nvPr>
        </p:nvSpPr>
        <p:spPr>
          <a:xfrm>
            <a:off x="3850449" y="6"/>
            <a:ext cx="2945659" cy="498056"/>
          </a:xfrm>
          <a:prstGeom prst="rect">
            <a:avLst/>
          </a:prstGeom>
        </p:spPr>
        <p:txBody>
          <a:bodyPr vert="horz" lIns="91425" tIns="45710" rIns="91425" bIns="45710" rtlCol="0"/>
          <a:lstStyle>
            <a:lvl1pPr algn="r">
              <a:defRPr sz="1200"/>
            </a:lvl1pPr>
          </a:lstStyle>
          <a:p>
            <a:fld id="{B3378B47-91C9-4541-8692-155F20F61032}" type="datetimeFigureOut">
              <a:rPr lang="en-GB" smtClean="0"/>
              <a:t>14/09/2022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5" tIns="45710" rIns="91425" bIns="45710" rtlCol="0" anchor="ctr"/>
          <a:lstStyle/>
          <a:p>
            <a:endParaRPr lang="en-GB"/>
          </a:p>
        </p:txBody>
      </p:sp>
      <p:sp>
        <p:nvSpPr>
          <p:cNvPr id="5" name="Notes Placeholder 4"/>
          <p:cNvSpPr>
            <a:spLocks noGrp="1"/>
          </p:cNvSpPr>
          <p:nvPr>
            <p:ph type="body" sz="quarter" idx="3"/>
          </p:nvPr>
        </p:nvSpPr>
        <p:spPr>
          <a:xfrm>
            <a:off x="679768" y="4777200"/>
            <a:ext cx="5438140" cy="3908614"/>
          </a:xfrm>
          <a:prstGeom prst="rect">
            <a:avLst/>
          </a:prstGeom>
        </p:spPr>
        <p:txBody>
          <a:bodyPr vert="horz" lIns="91425" tIns="45710" rIns="91425" bIns="457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6" y="9428585"/>
            <a:ext cx="2945659" cy="498055"/>
          </a:xfrm>
          <a:prstGeom prst="rect">
            <a:avLst/>
          </a:prstGeom>
        </p:spPr>
        <p:txBody>
          <a:bodyPr vert="horz" lIns="91425" tIns="45710" rIns="91425" bIns="45710" rtlCol="0" anchor="b"/>
          <a:lstStyle>
            <a:lvl1pPr algn="l">
              <a:defRPr sz="1200"/>
            </a:lvl1pPr>
          </a:lstStyle>
          <a:p>
            <a:endParaRPr lang="en-GB"/>
          </a:p>
        </p:txBody>
      </p:sp>
      <p:sp>
        <p:nvSpPr>
          <p:cNvPr id="7" name="Slide Number Placeholder 6"/>
          <p:cNvSpPr>
            <a:spLocks noGrp="1"/>
          </p:cNvSpPr>
          <p:nvPr>
            <p:ph type="sldNum" sz="quarter" idx="5"/>
          </p:nvPr>
        </p:nvSpPr>
        <p:spPr>
          <a:xfrm>
            <a:off x="3850449" y="9428585"/>
            <a:ext cx="2945659" cy="498055"/>
          </a:xfrm>
          <a:prstGeom prst="rect">
            <a:avLst/>
          </a:prstGeom>
        </p:spPr>
        <p:txBody>
          <a:bodyPr vert="horz" lIns="91425" tIns="45710" rIns="91425" bIns="45710" rtlCol="0" anchor="b"/>
          <a:lstStyle>
            <a:lvl1pPr algn="r">
              <a:defRPr sz="1200"/>
            </a:lvl1pPr>
          </a:lstStyle>
          <a:p>
            <a:fld id="{0B5F6011-3E11-4109-95D5-FADAA9E5915E}" type="slidenum">
              <a:rPr lang="en-GB" smtClean="0"/>
              <a:t>‹#›</a:t>
            </a:fld>
            <a:endParaRPr lang="en-GB"/>
          </a:p>
        </p:txBody>
      </p:sp>
    </p:spTree>
    <p:extLst>
      <p:ext uri="{BB962C8B-B14F-4D97-AF65-F5344CB8AC3E}">
        <p14:creationId xmlns:p14="http://schemas.microsoft.com/office/powerpoint/2010/main" val="311982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2</a:t>
            </a:fld>
            <a:endParaRPr lang="en-GB"/>
          </a:p>
        </p:txBody>
      </p:sp>
    </p:spTree>
    <p:extLst>
      <p:ext uri="{BB962C8B-B14F-4D97-AF65-F5344CB8AC3E}">
        <p14:creationId xmlns:p14="http://schemas.microsoft.com/office/powerpoint/2010/main" val="66862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12</a:t>
            </a:fld>
            <a:endParaRPr lang="en-GB"/>
          </a:p>
        </p:txBody>
      </p:sp>
    </p:spTree>
    <p:extLst>
      <p:ext uri="{BB962C8B-B14F-4D97-AF65-F5344CB8AC3E}">
        <p14:creationId xmlns:p14="http://schemas.microsoft.com/office/powerpoint/2010/main" val="331758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A recent survey asked people if they’d rather a new manager or a pay rise. Shockingly, 72% of respondents said they’d prefer a new manager. What does that tell us? That there are a lot of terrible managers out there.</a:t>
            </a:r>
          </a:p>
          <a:p>
            <a:pP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A cause of this lack of managerial talent is that workers are promoted to managerial level based on technical ability and not given the training to bring their people management skills up to speed. There’s nothing better for harming morale than poor management, so make sure to provide training in people management for all your managers.</a:t>
            </a:r>
          </a:p>
          <a:p>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4</a:t>
            </a:fld>
            <a:endParaRPr lang="en-GB"/>
          </a:p>
        </p:txBody>
      </p:sp>
    </p:spTree>
    <p:extLst>
      <p:ext uri="{BB962C8B-B14F-4D97-AF65-F5344CB8AC3E}">
        <p14:creationId xmlns:p14="http://schemas.microsoft.com/office/powerpoint/2010/main" val="41032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business with high engagement is one that has a clear purpose which is expressed beyond mere words. That means real-world action on the issues that are important to the company</a:t>
            </a:r>
          </a:p>
          <a:p>
            <a:endParaRPr lang="en-GB" dirty="0"/>
          </a:p>
          <a:p>
            <a:r>
              <a:rPr lang="en-GB" dirty="0"/>
              <a:t>Companies with an established sense of purpose – one that’s measured in terms of social impact, such as community growth, and not a certain bottom-line figure – outperformed the S&amp;P 500 by 10 times between 1996 and 2011.”</a:t>
            </a:r>
          </a:p>
          <a:p>
            <a:endParaRPr lang="en-GB" dirty="0"/>
          </a:p>
          <a:p>
            <a:r>
              <a:rPr lang="en-GB" dirty="0"/>
              <a:t>In the context of the corporation, this mindset essentially reflects a growing desire by stakeholders at all levels in organizations to have a purpose beyond the balance sheet: one that contributes a positive impact in the wider world</a:t>
            </a:r>
          </a:p>
          <a:p>
            <a:endParaRPr lang="en-GB" dirty="0"/>
          </a:p>
          <a:p>
            <a:pPr algn="l"/>
            <a:r>
              <a:rPr lang="en-GB" b="0" i="0" dirty="0">
                <a:solidFill>
                  <a:srgbClr val="2E2E38"/>
                </a:solidFill>
                <a:effectLst/>
                <a:latin typeface="Georgia" panose="02040502050405020303" pitchFamily="18" charset="0"/>
              </a:rPr>
              <a:t>6 reasons why purpose is becoming more important</a:t>
            </a:r>
          </a:p>
          <a:p>
            <a:pPr algn="l"/>
            <a:r>
              <a:rPr lang="en-GB" b="0" i="0" dirty="0">
                <a:solidFill>
                  <a:srgbClr val="2E2E38"/>
                </a:solidFill>
                <a:effectLst/>
                <a:latin typeface="Georgia" panose="02040502050405020303" pitchFamily="18" charset="0"/>
              </a:rPr>
              <a:t>The idea of corporate purpose is not new but has </a:t>
            </a:r>
            <a:r>
              <a:rPr lang="en-GB" b="0" i="0" dirty="0" err="1">
                <a:solidFill>
                  <a:srgbClr val="2E2E38"/>
                </a:solidFill>
                <a:effectLst/>
                <a:latin typeface="Georgia" panose="02040502050405020303" pitchFamily="18" charset="0"/>
              </a:rPr>
              <a:t>reentered</a:t>
            </a:r>
            <a:r>
              <a:rPr lang="en-GB" b="0" i="0" dirty="0">
                <a:solidFill>
                  <a:srgbClr val="2E2E38"/>
                </a:solidFill>
                <a:effectLst/>
                <a:latin typeface="Georgia" panose="02040502050405020303" pitchFamily="18" charset="0"/>
              </a:rPr>
              <a:t> public discourse in recent years and even begun to eclipse related topics like ‘sustainability’. A study conducted by EY and Oxford University Saïd Business School found public conversation about purpose increased fivefold between 1995 and 2014.</a:t>
            </a:r>
          </a:p>
          <a:p>
            <a:pPr algn="l"/>
            <a:r>
              <a:rPr lang="en-GB" b="0" i="0" dirty="0">
                <a:solidFill>
                  <a:srgbClr val="2E2E38"/>
                </a:solidFill>
                <a:effectLst/>
                <a:latin typeface="Georgia" panose="02040502050405020303" pitchFamily="18" charset="0"/>
              </a:rPr>
              <a:t>Of the recent global changes that have led organizations to reflect on and reintroduce purpose into the corporate lexicon, six forces in particular are challenging companies’ old sense of identity and operating models — forcing them to rethink value and how it is created.</a:t>
            </a:r>
          </a:p>
          <a:p>
            <a:pPr algn="l"/>
            <a:r>
              <a:rPr lang="en-GB" b="0" i="0" dirty="0">
                <a:solidFill>
                  <a:srgbClr val="2E2E38"/>
                </a:solidFill>
                <a:effectLst/>
                <a:latin typeface="Georgia" panose="02040502050405020303" pitchFamily="18" charset="0"/>
              </a:rPr>
              <a:t>1. The Trust deficit</a:t>
            </a:r>
          </a:p>
          <a:p>
            <a:pPr algn="l"/>
            <a:r>
              <a:rPr lang="en-GB" b="0" i="0" dirty="0">
                <a:solidFill>
                  <a:srgbClr val="2E2E38"/>
                </a:solidFill>
                <a:effectLst/>
                <a:latin typeface="Georgia" panose="02040502050405020303" pitchFamily="18" charset="0"/>
              </a:rPr>
              <a:t>One legacy of the 2008 banking crisis is a dwindling sense of public trust in corporations, across geographies and generational lines, with the distribution of wealth and opportunity being increasingly perceived as unequal and unfair. Younger generations in particular tend to trust business less than their predecessors. In addition, trust in CEOs as individuals is also in decline. “In the past decade, the top 1% of earners have seen a disproportionate amount of wealth accumulation. That’s not sustainable,” says Weinberger. “Since economic growth is largely driven by consumption, if we expanded income and opportunities to the broader population, we’d see far more robust global economic growth.”</a:t>
            </a:r>
          </a:p>
          <a:p>
            <a:pPr algn="l"/>
            <a:r>
              <a:rPr lang="en-GB" b="0" i="0" dirty="0">
                <a:solidFill>
                  <a:srgbClr val="2E2E38"/>
                </a:solidFill>
                <a:effectLst/>
                <a:latin typeface="Georgia" panose="02040502050405020303" pitchFamily="18" charset="0"/>
              </a:rPr>
              <a:t>2. Sustainability</a:t>
            </a:r>
          </a:p>
          <a:p>
            <a:pPr algn="l"/>
            <a:r>
              <a:rPr lang="en-GB" b="0" i="0" dirty="0">
                <a:solidFill>
                  <a:srgbClr val="2E2E38"/>
                </a:solidFill>
                <a:effectLst/>
                <a:latin typeface="Georgia" panose="02040502050405020303" pitchFamily="18" charset="0"/>
              </a:rPr>
              <a:t>With climate change currently high on the societal agenda, more companies are under public and regulatory scrutiny about their environmental impact. Such pressure is forcing executives to re-evaluate how they produce, consume and supply goods and services, to mitigate risks and make operations, supply chains, products and services more socially and environmentally sustainable. And businesses are also seeing the importance of acting from an economic perspective, with evidence mounting that climate change could severely damage the global economy – one study predicting global losses of as much as $72 trillion.</a:t>
            </a:r>
          </a:p>
          <a:p>
            <a:pPr algn="l"/>
            <a:r>
              <a:rPr lang="en-GB" b="0" i="0" dirty="0">
                <a:solidFill>
                  <a:srgbClr val="2E2E38"/>
                </a:solidFill>
                <a:effectLst/>
                <a:latin typeface="Georgia" panose="02040502050405020303" pitchFamily="18" charset="0"/>
              </a:rPr>
              <a:t>3. Social inequality</a:t>
            </a:r>
          </a:p>
          <a:p>
            <a:pPr algn="l"/>
            <a:r>
              <a:rPr lang="en-GB" b="0" i="0" dirty="0">
                <a:solidFill>
                  <a:srgbClr val="2E2E38"/>
                </a:solidFill>
                <a:effectLst/>
                <a:latin typeface="Georgia" panose="02040502050405020303" pitchFamily="18" charset="0"/>
              </a:rPr>
              <a:t>The world is getting richer, but inequality across the globe is on the rise – currently at an historic high in fact. Of the world’s population, 1% now controls more than 50% of the planet’s wealth. The pay gap between corporate executives and employees is also widening. Peter Drucker, the late management thinker, once warned that a CEO-to-worker pay ratio of more than 20 to 1 would “increase employee resentment and decrease morale.” In some US organizations, as of 2014, that ratio was 350 to 1.</a:t>
            </a:r>
          </a:p>
          <a:p>
            <a:pPr algn="l"/>
            <a:r>
              <a:rPr lang="en-GB" b="0" i="0" dirty="0">
                <a:solidFill>
                  <a:srgbClr val="2E2E38"/>
                </a:solidFill>
                <a:effectLst/>
                <a:latin typeface="Georgia" panose="02040502050405020303" pitchFamily="18" charset="0"/>
              </a:rPr>
              <a:t>This has not gone unnoticed, with anger at this inequality being expressed at ballot boxes around the world. “The economic inequality message has been clear,” says Beth Brooke-</a:t>
            </a:r>
            <a:r>
              <a:rPr lang="en-GB" b="0" i="0" dirty="0" err="1">
                <a:solidFill>
                  <a:srgbClr val="2E2E38"/>
                </a:solidFill>
                <a:effectLst/>
                <a:latin typeface="Georgia" panose="02040502050405020303" pitchFamily="18" charset="0"/>
              </a:rPr>
              <a:t>Marchiniak</a:t>
            </a:r>
            <a:r>
              <a:rPr lang="en-GB" b="0" i="0" dirty="0">
                <a:solidFill>
                  <a:srgbClr val="2E2E38"/>
                </a:solidFill>
                <a:effectLst/>
                <a:latin typeface="Georgia" panose="02040502050405020303" pitchFamily="18" charset="0"/>
              </a:rPr>
              <a:t>, Global Vice-Chair – Public Policy, EY. “In the aftermath of 2016, we have societies pulling apart, finding it hard to resist trends toward nationalism and a rejection of those who are different. We need to listen. We need to act.”</a:t>
            </a:r>
          </a:p>
          <a:p>
            <a:pPr algn="l"/>
            <a:r>
              <a:rPr lang="en-GB" b="0" i="0" dirty="0">
                <a:solidFill>
                  <a:srgbClr val="2E2E38"/>
                </a:solidFill>
                <a:effectLst/>
                <a:latin typeface="Georgia" panose="02040502050405020303" pitchFamily="18" charset="0"/>
              </a:rPr>
              <a:t>4. Diminishing brand control, rising social media</a:t>
            </a:r>
          </a:p>
          <a:p>
            <a:pPr algn="l"/>
            <a:r>
              <a:rPr lang="en-GB" b="0" i="0" dirty="0">
                <a:solidFill>
                  <a:srgbClr val="2E2E38"/>
                </a:solidFill>
                <a:effectLst/>
                <a:latin typeface="Georgia" panose="02040502050405020303" pitchFamily="18" charset="0"/>
              </a:rPr>
              <a:t>In recent years businesses have lost some control over their brands to customers and the wider public. The public has proven adept at harnessing social media to propagate their influence and opinions on unfulfilled brand promises around the world in seconds – faster and more effectively than any news organization could. The ease with which opinions can be expressed makes creating a positive first impression more important than ever.</a:t>
            </a:r>
          </a:p>
          <a:p>
            <a:pPr algn="l"/>
            <a:r>
              <a:rPr lang="en-GB" b="0" i="0" dirty="0">
                <a:solidFill>
                  <a:srgbClr val="2E2E38"/>
                </a:solidFill>
                <a:effectLst/>
                <a:latin typeface="Georgia" panose="02040502050405020303" pitchFamily="18" charset="0"/>
              </a:rPr>
              <a:t>5. Demand for longer-term thinking</a:t>
            </a:r>
          </a:p>
          <a:p>
            <a:pPr algn="l"/>
            <a:r>
              <a:rPr lang="en-GB" b="0" i="0" dirty="0">
                <a:solidFill>
                  <a:srgbClr val="2E2E38"/>
                </a:solidFill>
                <a:effectLst/>
                <a:latin typeface="Georgia" panose="02040502050405020303" pitchFamily="18" charset="0"/>
              </a:rPr>
              <a:t>The public is now asking for more from companies than a commitment to short-term profitability. A growing number believe that companies have an </a:t>
            </a:r>
            <a:r>
              <a:rPr lang="en-GB" b="0" i="1" dirty="0">
                <a:solidFill>
                  <a:srgbClr val="2E2E38"/>
                </a:solidFill>
                <a:effectLst/>
                <a:latin typeface="Georgia" panose="02040502050405020303" pitchFamily="18" charset="0"/>
              </a:rPr>
              <a:t>obligation</a:t>
            </a:r>
            <a:r>
              <a:rPr lang="en-GB" b="0" i="0" dirty="0">
                <a:solidFill>
                  <a:srgbClr val="2E2E38"/>
                </a:solidFill>
                <a:effectLst/>
                <a:latin typeface="Georgia" panose="02040502050405020303" pitchFamily="18" charset="0"/>
              </a:rPr>
              <a:t> to address long-term global environmental and social challenges – the so-called Triple Bottom Line. Executives are also trying to consider long-term consequences despite many short-term pressures: one report indicated that 40% of CEOs surveyed said short-term shareholders constitute the greatest threat to corporate values. After all, says Weinberger, “much of a company’s actual value is tied into things like brand, talent, and intellectual capital – the assets that are crucial to creating value in both the short and long term.”</a:t>
            </a:r>
          </a:p>
          <a:p>
            <a:pPr algn="l"/>
            <a:r>
              <a:rPr lang="en-GB" b="0" i="0" dirty="0">
                <a:solidFill>
                  <a:srgbClr val="2E2E38"/>
                </a:solidFill>
                <a:effectLst/>
                <a:latin typeface="Georgia" panose="02040502050405020303" pitchFamily="18" charset="0"/>
              </a:rPr>
              <a:t>6. Digitization – threats and opportunities</a:t>
            </a:r>
          </a:p>
          <a:p>
            <a:pPr algn="l"/>
            <a:r>
              <a:rPr lang="en-GB" b="0" i="0" dirty="0">
                <a:solidFill>
                  <a:srgbClr val="2E2E38"/>
                </a:solidFill>
                <a:effectLst/>
                <a:latin typeface="Georgia" panose="02040502050405020303" pitchFamily="18" charset="0"/>
              </a:rPr>
              <a:t>It took over a decade for mobile broadband to reach two billion people. By 2021 that number could almost quadruple to 7.7 billion. This instantaneous interconnectedness between stakeholders and the increase of powerful, real-time data analysis will create new opportunities for businesses to know and serve customers better. But it will also bring in new ways for customers to spot any gaps between a company’s image and its actions in reality. “As data and digital technology affect every sector, businesses are under tremendous pressure to innovate, says David Jensen, Global Disruptive Innovation and EY </a:t>
            </a:r>
            <a:r>
              <a:rPr lang="en-GB" b="0" i="0" dirty="0" err="1">
                <a:solidFill>
                  <a:srgbClr val="2E2E38"/>
                </a:solidFill>
                <a:effectLst/>
                <a:latin typeface="Georgia" panose="02040502050405020303" pitchFamily="18" charset="0"/>
              </a:rPr>
              <a:t>wavespace</a:t>
            </a:r>
            <a:r>
              <a:rPr lang="en-GB" b="0" i="0" dirty="0">
                <a:solidFill>
                  <a:srgbClr val="2E2E38"/>
                </a:solidFill>
                <a:effectLst/>
                <a:latin typeface="Georgia" panose="02040502050405020303" pitchFamily="18" charset="0"/>
              </a:rPr>
              <a:t> (TM) Leader, EY. “Predicting the future is impossible, but when an organization can articulate and activate a higher purpose it has a better opportunity to shape the future of itself and its marketplace.”</a:t>
            </a:r>
          </a:p>
          <a:p>
            <a:pPr algn="l"/>
            <a:r>
              <a:rPr lang="en-GB" b="0" i="0" dirty="0">
                <a:solidFill>
                  <a:srgbClr val="2E2E38"/>
                </a:solidFill>
                <a:effectLst/>
                <a:latin typeface="Georgia" panose="02040502050405020303" pitchFamily="18" charset="0"/>
              </a:rPr>
              <a:t>Combined, these six forces mean that many employees, customers, investors, communities and other stakeholders are asking profound questions about the structure of society and the role of the corporation within it. And while change is a perpetual feature of life and business, technology and science are pushing the pace and extent of change like never before.</a:t>
            </a:r>
          </a:p>
          <a:p>
            <a:pPr algn="l"/>
            <a:r>
              <a:rPr lang="en-GB" b="0" i="0" dirty="0">
                <a:solidFill>
                  <a:srgbClr val="2E2E38"/>
                </a:solidFill>
                <a:effectLst/>
                <a:latin typeface="Georgia" panose="02040502050405020303" pitchFamily="18" charset="0"/>
              </a:rPr>
              <a:t>Instead, grasping the core reason an organization’s existence and seeing how that sits within the wider world can be a more constructive way to address disruption</a:t>
            </a:r>
          </a:p>
          <a:p>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5</a:t>
            </a:fld>
            <a:endParaRPr lang="en-GB"/>
          </a:p>
        </p:txBody>
      </p:sp>
    </p:spTree>
    <p:extLst>
      <p:ext uri="{BB962C8B-B14F-4D97-AF65-F5344CB8AC3E}">
        <p14:creationId xmlns:p14="http://schemas.microsoft.com/office/powerpoint/2010/main" val="255903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Autocratic, blood and thunder leaders are of the past</a:t>
            </a:r>
          </a:p>
          <a:p>
            <a:endParaRPr lang="en-GB" dirty="0"/>
          </a:p>
          <a:p>
            <a:r>
              <a:rPr lang="en-GB" dirty="0"/>
              <a:t>A recent survey asked people if they’d rather a new manager or a pay rise. Shockingly, 72% of respondents said they’d prefer a new manager. What does that tell us? That there are a lot of terrible managers out there.</a:t>
            </a:r>
          </a:p>
          <a:p>
            <a:endParaRPr lang="en-GB" dirty="0"/>
          </a:p>
          <a:p>
            <a:r>
              <a:rPr lang="en-GB" dirty="0"/>
              <a:t>A cause of this lack of managerial talent is that workers are promoted to managerial level based on technical ability and not given the training to bring their people management skills up to speed. There’s nothing better for harming morale than poor management, so make sure to provide training in people management for all your managers.</a:t>
            </a:r>
          </a:p>
          <a:p>
            <a:endParaRPr lang="en-GB" dirty="0"/>
          </a:p>
          <a:p>
            <a:r>
              <a:rPr lang="en-GB" dirty="0"/>
              <a:t>Express thanks and demonstrate gratitude – James Timpson – sends out handwritten letters of thanks and have reward scratch cards with small </a:t>
            </a:r>
            <a:r>
              <a:rPr lang="en-GB"/>
              <a:t>financial prizes</a:t>
            </a:r>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6</a:t>
            </a:fld>
            <a:endParaRPr lang="en-GB"/>
          </a:p>
        </p:txBody>
      </p:sp>
    </p:spTree>
    <p:extLst>
      <p:ext uri="{BB962C8B-B14F-4D97-AF65-F5344CB8AC3E}">
        <p14:creationId xmlns:p14="http://schemas.microsoft.com/office/powerpoint/2010/main" val="69403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IKEA Values</a:t>
            </a:r>
          </a:p>
          <a:p>
            <a:endParaRPr lang="en-GB" dirty="0"/>
          </a:p>
          <a:p>
            <a:pPr algn="ctr"/>
            <a:r>
              <a:rPr lang="en-GB" b="0" dirty="0">
                <a:effectLst/>
              </a:rPr>
              <a:t>Togetherness</a:t>
            </a:r>
          </a:p>
          <a:p>
            <a:pPr algn="l"/>
            <a:r>
              <a:rPr lang="en-GB" b="0" i="0" dirty="0">
                <a:solidFill>
                  <a:srgbClr val="FFFFFF"/>
                </a:solidFill>
                <a:effectLst/>
                <a:latin typeface="noto-sans"/>
              </a:rPr>
              <a:t>At the heart of the IKEA culture. We are strong when we trust each other, pull in the same direction, and have fun together.</a:t>
            </a:r>
          </a:p>
          <a:p>
            <a:endParaRPr lang="en-GB" dirty="0"/>
          </a:p>
          <a:p>
            <a:pPr algn="ctr"/>
            <a:r>
              <a:rPr lang="en-GB" b="0" dirty="0">
                <a:effectLst/>
              </a:rPr>
              <a:t>Caring for people and planet</a:t>
            </a:r>
          </a:p>
          <a:p>
            <a:pPr algn="l"/>
            <a:r>
              <a:rPr lang="en-GB" b="0" i="0" dirty="0">
                <a:solidFill>
                  <a:srgbClr val="000000"/>
                </a:solidFill>
                <a:effectLst/>
                <a:latin typeface="noto-sans"/>
              </a:rPr>
              <a:t>We want to initiate positive change. We have the possibility to make a significant and lasting impact, today and for the generations to come.</a:t>
            </a:r>
          </a:p>
          <a:p>
            <a:pPr algn="l"/>
            <a:endParaRPr lang="en-GB" b="0" i="0" dirty="0">
              <a:solidFill>
                <a:srgbClr val="000000"/>
              </a:solidFill>
              <a:effectLst/>
              <a:latin typeface="noto-sans"/>
            </a:endParaRPr>
          </a:p>
          <a:p>
            <a:pPr algn="ctr"/>
            <a:r>
              <a:rPr lang="en-GB" b="0" dirty="0">
                <a:effectLst/>
              </a:rPr>
              <a:t>Cost-consciousness</a:t>
            </a:r>
          </a:p>
          <a:p>
            <a:pPr algn="l"/>
            <a:r>
              <a:rPr lang="en-GB" b="0" i="0" dirty="0">
                <a:solidFill>
                  <a:srgbClr val="FFFFFF"/>
                </a:solidFill>
                <a:effectLst/>
                <a:latin typeface="noto-sans"/>
              </a:rPr>
              <a:t>As many people as possible should be able to afford a beautiful and functional home. We constantly challenge ourselves and others to make more from less without compromising on quality.</a:t>
            </a:r>
          </a:p>
          <a:p>
            <a:pPr algn="l"/>
            <a:endParaRPr lang="en-GB" b="0" i="0" dirty="0">
              <a:solidFill>
                <a:srgbClr val="000000"/>
              </a:solidFill>
              <a:effectLst/>
              <a:latin typeface="noto-sans"/>
            </a:endParaRPr>
          </a:p>
          <a:p>
            <a:pPr algn="ctr"/>
            <a:r>
              <a:rPr lang="en-GB" b="0" dirty="0">
                <a:effectLst/>
              </a:rPr>
              <a:t>Simplicity</a:t>
            </a:r>
          </a:p>
          <a:p>
            <a:pPr algn="l"/>
            <a:r>
              <a:rPr lang="en-GB" b="0" i="0" dirty="0">
                <a:solidFill>
                  <a:srgbClr val="000000"/>
                </a:solidFill>
                <a:effectLst/>
                <a:latin typeface="noto-sans"/>
              </a:rPr>
              <a:t>A simple, straightforward, and down-to-earth way of being is part of our </a:t>
            </a:r>
            <a:r>
              <a:rPr lang="en-GB" b="0" i="0" dirty="0" err="1">
                <a:solidFill>
                  <a:srgbClr val="000000"/>
                </a:solidFill>
                <a:effectLst/>
                <a:latin typeface="noto-sans"/>
              </a:rPr>
              <a:t>Småland</a:t>
            </a:r>
            <a:r>
              <a:rPr lang="en-GB" b="0" i="0" dirty="0">
                <a:solidFill>
                  <a:srgbClr val="000000"/>
                </a:solidFill>
                <a:effectLst/>
                <a:latin typeface="noto-sans"/>
              </a:rPr>
              <a:t>* heritage. It’s about being ourselves and staying close to reality. We are informal, pragmatic, and see bureaucracy as our biggest enemy.</a:t>
            </a:r>
          </a:p>
          <a:p>
            <a:pPr algn="l"/>
            <a:endParaRPr lang="en-GB" b="0" i="0" dirty="0">
              <a:solidFill>
                <a:srgbClr val="000000"/>
              </a:solidFill>
              <a:effectLst/>
              <a:latin typeface="noto-sans"/>
            </a:endParaRPr>
          </a:p>
          <a:p>
            <a:pPr algn="ctr"/>
            <a:r>
              <a:rPr lang="en-GB" b="0" dirty="0">
                <a:effectLst/>
              </a:rPr>
              <a:t>Renew and improve</a:t>
            </a:r>
          </a:p>
          <a:p>
            <a:pPr algn="l"/>
            <a:r>
              <a:rPr lang="en-GB" b="0" i="0" dirty="0">
                <a:solidFill>
                  <a:srgbClr val="000000"/>
                </a:solidFill>
                <a:effectLst/>
                <a:latin typeface="noto-sans"/>
              </a:rPr>
              <a:t>We are constantly looking for new and better ways forward. Whatever we are doing today, we can do better tomorrow. Finding solutions to almost impossible challenges is part of our success and a source of inspiration to move on to the next challenge.</a:t>
            </a:r>
          </a:p>
          <a:p>
            <a:pPr algn="l"/>
            <a:endParaRPr lang="en-GB" b="0" i="0" dirty="0">
              <a:solidFill>
                <a:srgbClr val="000000"/>
              </a:solidFill>
              <a:effectLst/>
              <a:latin typeface="noto-sans"/>
            </a:endParaRPr>
          </a:p>
          <a:p>
            <a:pPr algn="ctr"/>
            <a:r>
              <a:rPr lang="en-GB" b="0" dirty="0">
                <a:effectLst/>
              </a:rPr>
              <a:t>Different with a meaning</a:t>
            </a:r>
          </a:p>
          <a:p>
            <a:pPr algn="l"/>
            <a:r>
              <a:rPr lang="en-GB" b="0" i="0" dirty="0">
                <a:solidFill>
                  <a:srgbClr val="000000"/>
                </a:solidFill>
                <a:effectLst/>
                <a:latin typeface="noto-sans"/>
              </a:rPr>
              <a:t>IKEA is not like other companies and we don’t want to be. We question existing solutions, think in unconventional ways, experiment, and dare to make mistakes, always for a good reason.</a:t>
            </a:r>
          </a:p>
          <a:p>
            <a:pPr algn="l"/>
            <a:endParaRPr lang="en-GB" b="0" i="0" dirty="0">
              <a:solidFill>
                <a:srgbClr val="000000"/>
              </a:solidFill>
              <a:effectLst/>
              <a:latin typeface="noto-sans"/>
            </a:endParaRPr>
          </a:p>
          <a:p>
            <a:pPr algn="ctr"/>
            <a:r>
              <a:rPr lang="en-GB" b="0" dirty="0">
                <a:effectLst/>
              </a:rPr>
              <a:t>Give and take responsibility</a:t>
            </a:r>
          </a:p>
          <a:p>
            <a:pPr algn="l"/>
            <a:r>
              <a:rPr lang="en-GB" b="0" i="0" dirty="0">
                <a:solidFill>
                  <a:srgbClr val="000000"/>
                </a:solidFill>
                <a:effectLst/>
                <a:latin typeface="noto-sans"/>
              </a:rPr>
              <a:t>We believe in empowering people. Giving and taking responsibility helps us grow and develop as individuals. Trusting each other, being positive, and forward-looking inspire everyone to contribute to development.</a:t>
            </a:r>
          </a:p>
          <a:p>
            <a:pPr algn="l"/>
            <a:endParaRPr lang="en-GB" b="0" i="0" dirty="0">
              <a:solidFill>
                <a:srgbClr val="000000"/>
              </a:solidFill>
              <a:effectLst/>
              <a:latin typeface="noto-sans"/>
            </a:endParaRPr>
          </a:p>
          <a:p>
            <a:pPr algn="ctr"/>
            <a:r>
              <a:rPr lang="en-GB" b="0" dirty="0">
                <a:effectLst/>
              </a:rPr>
              <a:t>Lead by example</a:t>
            </a:r>
          </a:p>
          <a:p>
            <a:pPr algn="l"/>
            <a:r>
              <a:rPr lang="en-GB" b="0" i="0" dirty="0">
                <a:solidFill>
                  <a:srgbClr val="FFFFFF"/>
                </a:solidFill>
                <a:effectLst/>
                <a:latin typeface="noto-sans"/>
              </a:rPr>
              <a:t>We see leadership as an action, not a position, and look for people’s values before competence and experience. People who walk-the-talk and lead by example. It’s about being our best selves and bringing out the best in each other.</a:t>
            </a:r>
          </a:p>
          <a:p>
            <a:pPr algn="l"/>
            <a:endParaRPr lang="en-GB" b="0" i="0" dirty="0">
              <a:solidFill>
                <a:srgbClr val="000000"/>
              </a:solidFill>
              <a:effectLst/>
              <a:latin typeface="noto-sans"/>
            </a:endParaRPr>
          </a:p>
          <a:p>
            <a:pPr algn="l"/>
            <a:endParaRPr lang="en-GB" b="0" i="0" dirty="0">
              <a:solidFill>
                <a:srgbClr val="000000"/>
              </a:solidFill>
              <a:effectLst/>
              <a:latin typeface="noto-sans"/>
            </a:endParaRPr>
          </a:p>
          <a:p>
            <a:pPr algn="l"/>
            <a:endParaRPr lang="en-GB" b="0" i="0" dirty="0">
              <a:solidFill>
                <a:srgbClr val="000000"/>
              </a:solidFill>
              <a:effectLst/>
              <a:latin typeface="noto-sans"/>
            </a:endParaRPr>
          </a:p>
          <a:p>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7</a:t>
            </a:fld>
            <a:endParaRPr lang="en-GB"/>
          </a:p>
        </p:txBody>
      </p:sp>
    </p:spTree>
    <p:extLst>
      <p:ext uri="{BB962C8B-B14F-4D97-AF65-F5344CB8AC3E}">
        <p14:creationId xmlns:p14="http://schemas.microsoft.com/office/powerpoint/2010/main" val="308164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 Timpson’s Business column in Sunday Times</a:t>
            </a:r>
          </a:p>
        </p:txBody>
      </p:sp>
      <p:sp>
        <p:nvSpPr>
          <p:cNvPr id="4" name="Slide Number Placeholder 3"/>
          <p:cNvSpPr>
            <a:spLocks noGrp="1"/>
          </p:cNvSpPr>
          <p:nvPr>
            <p:ph type="sldNum" sz="quarter" idx="5"/>
          </p:nvPr>
        </p:nvSpPr>
        <p:spPr/>
        <p:txBody>
          <a:bodyPr/>
          <a:lstStyle/>
          <a:p>
            <a:fld id="{0B5F6011-3E11-4109-95D5-FADAA9E5915E}" type="slidenum">
              <a:rPr lang="en-GB" smtClean="0"/>
              <a:t>8</a:t>
            </a:fld>
            <a:endParaRPr lang="en-GB"/>
          </a:p>
        </p:txBody>
      </p:sp>
    </p:spTree>
    <p:extLst>
      <p:ext uri="{BB962C8B-B14F-4D97-AF65-F5344CB8AC3E}">
        <p14:creationId xmlns:p14="http://schemas.microsoft.com/office/powerpoint/2010/main" val="43681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team needs a clear sense of plan and direction, and they look to management to provide this. So make sure you’ve communicated the plan effectively and more importantly, listened to feed back from your employees. Communication should go two ways, employees should feel heard and that there opinions are valued.</a:t>
            </a:r>
          </a:p>
        </p:txBody>
      </p:sp>
      <p:sp>
        <p:nvSpPr>
          <p:cNvPr id="4" name="Slide Number Placeholder 3"/>
          <p:cNvSpPr>
            <a:spLocks noGrp="1"/>
          </p:cNvSpPr>
          <p:nvPr>
            <p:ph type="sldNum" sz="quarter" idx="5"/>
          </p:nvPr>
        </p:nvSpPr>
        <p:spPr/>
        <p:txBody>
          <a:bodyPr/>
          <a:lstStyle/>
          <a:p>
            <a:fld id="{0B5F6011-3E11-4109-95D5-FADAA9E5915E}" type="slidenum">
              <a:rPr lang="en-GB" smtClean="0"/>
              <a:t>9</a:t>
            </a:fld>
            <a:endParaRPr lang="en-GB"/>
          </a:p>
        </p:txBody>
      </p:sp>
    </p:spTree>
    <p:extLst>
      <p:ext uri="{BB962C8B-B14F-4D97-AF65-F5344CB8AC3E}">
        <p14:creationId xmlns:p14="http://schemas.microsoft.com/office/powerpoint/2010/main" val="411107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help create these </a:t>
            </a:r>
            <a:r>
              <a:rPr lang="en-GB" dirty="0" err="1"/>
              <a:t>opprotunities</a:t>
            </a:r>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10</a:t>
            </a:fld>
            <a:endParaRPr lang="en-GB"/>
          </a:p>
        </p:txBody>
      </p:sp>
    </p:spTree>
    <p:extLst>
      <p:ext uri="{BB962C8B-B14F-4D97-AF65-F5344CB8AC3E}">
        <p14:creationId xmlns:p14="http://schemas.microsoft.com/office/powerpoint/2010/main" val="154400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life has recently had to mould and adapt to the pressures of social distancing and home working.  Significant numbers of employees  </a:t>
            </a:r>
            <a:r>
              <a:rPr lang="en-GB" dirty="0" err="1"/>
              <a:t>reportthat</a:t>
            </a:r>
            <a:r>
              <a:rPr lang="en-GB" dirty="0"/>
              <a:t> they do not want to go back to the old of doing things, it looks like increased flexibility will stay with us. This means that you should start planning for a future in which remote working remains part of your organisation in some form</a:t>
            </a:r>
          </a:p>
        </p:txBody>
      </p:sp>
      <p:sp>
        <p:nvSpPr>
          <p:cNvPr id="4" name="Slide Number Placeholder 3"/>
          <p:cNvSpPr>
            <a:spLocks noGrp="1"/>
          </p:cNvSpPr>
          <p:nvPr>
            <p:ph type="sldNum" sz="quarter" idx="5"/>
          </p:nvPr>
        </p:nvSpPr>
        <p:spPr/>
        <p:txBody>
          <a:bodyPr/>
          <a:lstStyle/>
          <a:p>
            <a:fld id="{0B5F6011-3E11-4109-95D5-FADAA9E5915E}" type="slidenum">
              <a:rPr lang="en-GB" smtClean="0"/>
              <a:t>11</a:t>
            </a:fld>
            <a:endParaRPr lang="en-GB"/>
          </a:p>
        </p:txBody>
      </p:sp>
    </p:spTree>
    <p:extLst>
      <p:ext uri="{BB962C8B-B14F-4D97-AF65-F5344CB8AC3E}">
        <p14:creationId xmlns:p14="http://schemas.microsoft.com/office/powerpoint/2010/main" val="175090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764C-9605-49B8-A789-3D121FF69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77C39A-A1ED-4DC0-BE0D-15E5DE1A3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1271CF-5CC8-436E-A5E6-E99A946F5D2A}"/>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5" name="Footer Placeholder 4">
            <a:extLst>
              <a:ext uri="{FF2B5EF4-FFF2-40B4-BE49-F238E27FC236}">
                <a16:creationId xmlns:a16="http://schemas.microsoft.com/office/drawing/2014/main" id="{55C58BDA-9998-45E9-9828-C4F3EB9015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3B26E7-F522-4F0A-B823-61A45CB65858}"/>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43614850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EBCE-8BE6-49E7-A163-17101C3D90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6CFD8B-12C8-4E9C-B499-6390DE0F75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EEF8A-8E21-4DE5-B3BD-A436EFBD7D1C}"/>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5" name="Footer Placeholder 4">
            <a:extLst>
              <a:ext uri="{FF2B5EF4-FFF2-40B4-BE49-F238E27FC236}">
                <a16:creationId xmlns:a16="http://schemas.microsoft.com/office/drawing/2014/main" id="{4CDEC7A3-746F-454C-BA49-270F3DD89B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18EA0-50CB-4310-9D8F-C79A68E94EAC}"/>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153159104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28EBF-C6C5-41F5-8936-049253182C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5AEB8E-1D91-4C6E-A437-C0BFC83000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154C2-C4A2-4220-95C5-B3B0AC56C846}"/>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5" name="Footer Placeholder 4">
            <a:extLst>
              <a:ext uri="{FF2B5EF4-FFF2-40B4-BE49-F238E27FC236}">
                <a16:creationId xmlns:a16="http://schemas.microsoft.com/office/drawing/2014/main" id="{846B2FFA-0971-45E4-9610-2E7248DEE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6BA4F-2B1A-4DBD-AE15-323AB659A6FC}"/>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18096747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D173-1A37-4D46-9B1B-B36B56678F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67C9B5-4518-4922-B4F4-4401BEC9A1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EAB44-D8FD-4024-8E90-B9250ABE96CB}"/>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5" name="Footer Placeholder 4">
            <a:extLst>
              <a:ext uri="{FF2B5EF4-FFF2-40B4-BE49-F238E27FC236}">
                <a16:creationId xmlns:a16="http://schemas.microsoft.com/office/drawing/2014/main" id="{FE197EF8-C926-4AF1-B28D-E21C71159B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C1E3D-F7D1-4D4E-8FF9-D51B7419F313}"/>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18163021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C70-84F1-478E-ABE5-7EFC41502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6FFC26-0088-41DB-8433-7BC04647B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4C2114-4B4F-4888-AC76-1BF0E66268A1}"/>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5" name="Footer Placeholder 4">
            <a:extLst>
              <a:ext uri="{FF2B5EF4-FFF2-40B4-BE49-F238E27FC236}">
                <a16:creationId xmlns:a16="http://schemas.microsoft.com/office/drawing/2014/main" id="{2D1EC3FC-525D-47D9-B6D6-8D4570E61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E2A9F-3242-4C66-A438-ADE174B24F72}"/>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228387652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B00C-7FB2-4D90-B71A-485CC4426D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C0A636-B6B8-47D9-927F-DD808934F3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413212-D9EA-458C-93DE-7E2696BC41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70B2D0-0D49-43E8-8025-907888B302AA}"/>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6" name="Footer Placeholder 5">
            <a:extLst>
              <a:ext uri="{FF2B5EF4-FFF2-40B4-BE49-F238E27FC236}">
                <a16:creationId xmlns:a16="http://schemas.microsoft.com/office/drawing/2014/main" id="{AB8B9F90-420D-43D0-9D55-1CF78885D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9B706-D32E-40F4-9213-FA6D7DAAD30A}"/>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414744847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FE86-1935-48A6-A2B8-4EE0916665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7E32EC-8872-424A-9908-CB318A4DD6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8210D2-7AD9-4745-A921-0198A13A8B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223A69-ED38-4CB2-83BD-A3F4F9F7D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4FBE1A-1EFF-43EA-B3A1-9342A65E9F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03ABFF-8B6A-4F2D-9724-1B374BFB42C6}"/>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8" name="Footer Placeholder 7">
            <a:extLst>
              <a:ext uri="{FF2B5EF4-FFF2-40B4-BE49-F238E27FC236}">
                <a16:creationId xmlns:a16="http://schemas.microsoft.com/office/drawing/2014/main" id="{1F569827-4999-4E6D-A33D-BE27215E77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CCFF0E-B1CB-4AD4-BEFD-956F57ECC14E}"/>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259490401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D06D-7C60-4448-BC21-13E6A79420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48CC15-C6DC-40A6-9B42-366110A12611}"/>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4" name="Footer Placeholder 3">
            <a:extLst>
              <a:ext uri="{FF2B5EF4-FFF2-40B4-BE49-F238E27FC236}">
                <a16:creationId xmlns:a16="http://schemas.microsoft.com/office/drawing/2014/main" id="{97EFD168-1481-4FE7-9511-33C5A86E8B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D3409B-07BE-42BA-A567-7B6811C7EB33}"/>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218765079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EC6AF-DBF2-4CFD-9DFE-6C13DC694948}"/>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3" name="Footer Placeholder 2">
            <a:extLst>
              <a:ext uri="{FF2B5EF4-FFF2-40B4-BE49-F238E27FC236}">
                <a16:creationId xmlns:a16="http://schemas.microsoft.com/office/drawing/2014/main" id="{9CB7A3A8-7031-4C57-8F4F-90C56B0C5F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EA3C26-BE7A-44D1-8166-C1FE2590D730}"/>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418324434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0D0B-C072-4AA9-BF0D-611E39B5D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A86FF5-DCDA-4FE3-909C-F076039E6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0B44C2-EDBC-4C70-8961-09F051EF8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3AAB5-05F9-41DD-8038-509B4FBB6DC7}"/>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6" name="Footer Placeholder 5">
            <a:extLst>
              <a:ext uri="{FF2B5EF4-FFF2-40B4-BE49-F238E27FC236}">
                <a16:creationId xmlns:a16="http://schemas.microsoft.com/office/drawing/2014/main" id="{D968A747-B896-4B17-82EA-F0AB3DF726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19C93-AB43-4BF6-B3CA-E13860C22B59}"/>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66654393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0486-2B5B-46E3-8112-9865D89CA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B6EDD4-B56F-4A22-AA27-932DA425D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2A4F0F-A800-4B0A-B07C-574C733C3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0E5B-E238-4801-AF6B-3A643B060C5D}"/>
              </a:ext>
            </a:extLst>
          </p:cNvPr>
          <p:cNvSpPr>
            <a:spLocks noGrp="1"/>
          </p:cNvSpPr>
          <p:nvPr>
            <p:ph type="dt" sz="half" idx="10"/>
          </p:nvPr>
        </p:nvSpPr>
        <p:spPr/>
        <p:txBody>
          <a:bodyPr/>
          <a:lstStyle/>
          <a:p>
            <a:fld id="{451DCEFE-37CB-4BD3-BFAF-B8FE463EDAA1}" type="datetimeFigureOut">
              <a:rPr lang="en-GB" smtClean="0"/>
              <a:t>14/09/2022</a:t>
            </a:fld>
            <a:endParaRPr lang="en-GB"/>
          </a:p>
        </p:txBody>
      </p:sp>
      <p:sp>
        <p:nvSpPr>
          <p:cNvPr id="6" name="Footer Placeholder 5">
            <a:extLst>
              <a:ext uri="{FF2B5EF4-FFF2-40B4-BE49-F238E27FC236}">
                <a16:creationId xmlns:a16="http://schemas.microsoft.com/office/drawing/2014/main" id="{974E9E0E-6AD5-4F6A-91D5-EB90D06F17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48EFC-3FBF-4A43-B04C-719F61599F96}"/>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36005836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B795A-C6E4-424B-A794-23FE02539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AB81FB-8A84-4AD1-9030-5744A0187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70F153-A160-4C40-BABA-4742F32A0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DCEFE-37CB-4BD3-BFAF-B8FE463EDAA1}" type="datetimeFigureOut">
              <a:rPr lang="en-GB" smtClean="0"/>
              <a:t>14/09/2022</a:t>
            </a:fld>
            <a:endParaRPr lang="en-GB"/>
          </a:p>
        </p:txBody>
      </p:sp>
      <p:sp>
        <p:nvSpPr>
          <p:cNvPr id="5" name="Footer Placeholder 4">
            <a:extLst>
              <a:ext uri="{FF2B5EF4-FFF2-40B4-BE49-F238E27FC236}">
                <a16:creationId xmlns:a16="http://schemas.microsoft.com/office/drawing/2014/main" id="{64D1EF96-8883-403C-ABFC-42746B4E0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7883B9-A216-400F-A5E6-704FD5FB6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A06CF-D78B-43BE-A622-8DD2D75819D0}" type="slidenum">
              <a:rPr lang="en-GB" smtClean="0"/>
              <a:t>‹#›</a:t>
            </a:fld>
            <a:endParaRPr lang="en-GB"/>
          </a:p>
        </p:txBody>
      </p:sp>
    </p:spTree>
    <p:extLst>
      <p:ext uri="{BB962C8B-B14F-4D97-AF65-F5344CB8AC3E}">
        <p14:creationId xmlns:p14="http://schemas.microsoft.com/office/powerpoint/2010/main" val="3180406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7019-01CC-4FEE-8051-3B432B35CC95}"/>
              </a:ext>
            </a:extLst>
          </p:cNvPr>
          <p:cNvSpPr>
            <a:spLocks noGrp="1"/>
          </p:cNvSpPr>
          <p:nvPr>
            <p:ph type="ctrTitle"/>
          </p:nvPr>
        </p:nvSpPr>
        <p:spPr>
          <a:xfrm>
            <a:off x="1524000" y="2128203"/>
            <a:ext cx="9144000" cy="2387600"/>
          </a:xfrm>
        </p:spPr>
        <p:txBody>
          <a:bodyPr>
            <a:normAutofit fontScale="90000"/>
          </a:bodyPr>
          <a:lstStyle/>
          <a:p>
            <a:r>
              <a:rPr lang="en-GB" b="1" dirty="0">
                <a:solidFill>
                  <a:srgbClr val="00B0F0"/>
                </a:solidFill>
                <a:latin typeface="+mn-lt"/>
              </a:rPr>
              <a:t>Employee Engagement</a:t>
            </a:r>
            <a:br>
              <a:rPr lang="en-GB" b="1" dirty="0">
                <a:solidFill>
                  <a:srgbClr val="00B0F0"/>
                </a:solidFill>
                <a:latin typeface="+mn-lt"/>
              </a:rPr>
            </a:br>
            <a:br>
              <a:rPr lang="en-GB" b="1" dirty="0">
                <a:solidFill>
                  <a:srgbClr val="00B0F0"/>
                </a:solidFill>
                <a:latin typeface="+mn-lt"/>
              </a:rPr>
            </a:br>
            <a:r>
              <a:rPr lang="en-GB" sz="4400" b="1" dirty="0">
                <a:solidFill>
                  <a:srgbClr val="00B0F0"/>
                </a:solidFill>
                <a:latin typeface="+mn-lt"/>
              </a:rPr>
              <a:t>Owen Lee</a:t>
            </a:r>
            <a:br>
              <a:rPr lang="en-GB" sz="4400" b="1" dirty="0">
                <a:solidFill>
                  <a:srgbClr val="00B0F0"/>
                </a:solidFill>
                <a:latin typeface="+mn-lt"/>
              </a:rPr>
            </a:br>
            <a:r>
              <a:rPr lang="en-GB" sz="4400" b="1" dirty="0">
                <a:solidFill>
                  <a:srgbClr val="00B0F0"/>
                </a:solidFill>
                <a:latin typeface="+mn-lt"/>
              </a:rPr>
              <a:t>HR Champions</a:t>
            </a:r>
            <a:endParaRPr lang="en-GB" b="1" dirty="0">
              <a:solidFill>
                <a:srgbClr val="00B0F0"/>
              </a:solidFill>
              <a:latin typeface="+mn-lt"/>
            </a:endParaRPr>
          </a:p>
        </p:txBody>
      </p:sp>
      <p:grpSp>
        <p:nvGrpSpPr>
          <p:cNvPr id="3" name="Group 2">
            <a:extLst>
              <a:ext uri="{FF2B5EF4-FFF2-40B4-BE49-F238E27FC236}">
                <a16:creationId xmlns:a16="http://schemas.microsoft.com/office/drawing/2014/main" id="{FA13F429-663A-4328-A4DD-7041B70A894B}"/>
              </a:ext>
            </a:extLst>
          </p:cNvPr>
          <p:cNvGrpSpPr/>
          <p:nvPr/>
        </p:nvGrpSpPr>
        <p:grpSpPr>
          <a:xfrm>
            <a:off x="0" y="6054810"/>
            <a:ext cx="12192000" cy="868991"/>
            <a:chOff x="0" y="5727033"/>
            <a:chExt cx="12192000" cy="1130968"/>
          </a:xfrm>
        </p:grpSpPr>
        <p:sp>
          <p:nvSpPr>
            <p:cNvPr id="4" name="Rectangle 3">
              <a:extLst>
                <a:ext uri="{FF2B5EF4-FFF2-40B4-BE49-F238E27FC236}">
                  <a16:creationId xmlns:a16="http://schemas.microsoft.com/office/drawing/2014/main" id="{463FA104-DBA4-4818-B419-F7008C72581F}"/>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1106718-445D-450B-8950-414F67ECD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Tree>
    <p:extLst>
      <p:ext uri="{BB962C8B-B14F-4D97-AF65-F5344CB8AC3E}">
        <p14:creationId xmlns:p14="http://schemas.microsoft.com/office/powerpoint/2010/main" val="183826357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40423178-22C0-4FAC-BB2C-E52EB4B10062}"/>
              </a:ext>
            </a:extLst>
          </p:cNvPr>
          <p:cNvSpPr txBox="1"/>
          <p:nvPr/>
        </p:nvSpPr>
        <p:spPr>
          <a:xfrm>
            <a:off x="6000466" y="1564293"/>
            <a:ext cx="5247722" cy="461665"/>
          </a:xfrm>
          <a:prstGeom prst="rect">
            <a:avLst/>
          </a:prstGeom>
          <a:noFill/>
        </p:spPr>
        <p:txBody>
          <a:bodyPr wrap="square">
            <a:spAutoFit/>
          </a:bodyPr>
          <a:lstStyle/>
          <a:p>
            <a:endParaRPr lang="en-GB" sz="2400" dirty="0">
              <a:solidFill>
                <a:schemeClr val="accent1"/>
              </a:solidFill>
            </a:endParaRPr>
          </a:p>
        </p:txBody>
      </p:sp>
      <p:grpSp>
        <p:nvGrpSpPr>
          <p:cNvPr id="3" name="Group 2">
            <a:extLst>
              <a:ext uri="{FF2B5EF4-FFF2-40B4-BE49-F238E27FC236}">
                <a16:creationId xmlns:a16="http://schemas.microsoft.com/office/drawing/2014/main" id="{F3B200C4-07E5-43A6-8909-F7356082D395}"/>
              </a:ext>
            </a:extLst>
          </p:cNvPr>
          <p:cNvGrpSpPr/>
          <p:nvPr/>
        </p:nvGrpSpPr>
        <p:grpSpPr>
          <a:xfrm>
            <a:off x="526530" y="981985"/>
            <a:ext cx="5915213" cy="4311721"/>
            <a:chOff x="526530" y="981985"/>
            <a:chExt cx="5915213" cy="4311721"/>
          </a:xfrm>
        </p:grpSpPr>
        <p:pic>
          <p:nvPicPr>
            <p:cNvPr id="8194" name="Picture 2" descr="One Team, One Goal, One Mission - Atalian Servest">
              <a:extLst>
                <a:ext uri="{FF2B5EF4-FFF2-40B4-BE49-F238E27FC236}">
                  <a16:creationId xmlns:a16="http://schemas.microsoft.com/office/drawing/2014/main" id="{400715D4-7209-4EDC-92DC-6A53D45F7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30" y="981985"/>
              <a:ext cx="5915213" cy="43117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DEBC567-4AFA-422C-9759-0B33EB25C717}"/>
                </a:ext>
              </a:extLst>
            </p:cNvPr>
            <p:cNvSpPr txBox="1"/>
            <p:nvPr/>
          </p:nvSpPr>
          <p:spPr>
            <a:xfrm>
              <a:off x="2418908" y="1025684"/>
              <a:ext cx="2686505" cy="769441"/>
            </a:xfrm>
            <a:prstGeom prst="rect">
              <a:avLst/>
            </a:prstGeom>
            <a:noFill/>
          </p:spPr>
          <p:txBody>
            <a:bodyPr wrap="none" rtlCol="0">
              <a:spAutoFit/>
            </a:bodyPr>
            <a:lstStyle/>
            <a:p>
              <a:r>
                <a:rPr lang="en-GB" sz="4400" b="1" dirty="0">
                  <a:solidFill>
                    <a:schemeClr val="bg1"/>
                  </a:solidFill>
                </a:rPr>
                <a:t>Connected</a:t>
              </a:r>
            </a:p>
          </p:txBody>
        </p:sp>
      </p:grpSp>
      <p:sp>
        <p:nvSpPr>
          <p:cNvPr id="15" name="TextBox 14">
            <a:extLst>
              <a:ext uri="{FF2B5EF4-FFF2-40B4-BE49-F238E27FC236}">
                <a16:creationId xmlns:a16="http://schemas.microsoft.com/office/drawing/2014/main" id="{6E86BDE2-975E-4F13-90DA-17F2A83B79AD}"/>
              </a:ext>
            </a:extLst>
          </p:cNvPr>
          <p:cNvSpPr txBox="1"/>
          <p:nvPr/>
        </p:nvSpPr>
        <p:spPr>
          <a:xfrm>
            <a:off x="6726230" y="1354043"/>
            <a:ext cx="4806128" cy="1915974"/>
          </a:xfrm>
          <a:prstGeom prst="rect">
            <a:avLst/>
          </a:prstGeom>
          <a:noFill/>
        </p:spPr>
        <p:txBody>
          <a:bodyPr wrap="square">
            <a:spAutoFit/>
          </a:bodyPr>
          <a:lstStyle/>
          <a:p>
            <a:pPr>
              <a:lnSpc>
                <a:spcPct val="107000"/>
              </a:lnSpc>
            </a:pPr>
            <a:r>
              <a:rPr lang="en-GB"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Employees being able to c</a:t>
            </a: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onnecting and bonding with each other beyond work &amp; </a:t>
            </a:r>
          </a:p>
          <a:p>
            <a:pPr>
              <a:lnSpc>
                <a:spcPct val="107000"/>
              </a:lnSpc>
            </a:pP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business.</a:t>
            </a:r>
          </a:p>
        </p:txBody>
      </p:sp>
    </p:spTree>
    <p:extLst>
      <p:ext uri="{BB962C8B-B14F-4D97-AF65-F5344CB8AC3E}">
        <p14:creationId xmlns:p14="http://schemas.microsoft.com/office/powerpoint/2010/main" val="366375405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40423178-22C0-4FAC-BB2C-E52EB4B10062}"/>
              </a:ext>
            </a:extLst>
          </p:cNvPr>
          <p:cNvSpPr txBox="1"/>
          <p:nvPr/>
        </p:nvSpPr>
        <p:spPr>
          <a:xfrm>
            <a:off x="6000466" y="1564293"/>
            <a:ext cx="5247722" cy="461665"/>
          </a:xfrm>
          <a:prstGeom prst="rect">
            <a:avLst/>
          </a:prstGeom>
          <a:noFill/>
        </p:spPr>
        <p:txBody>
          <a:bodyPr wrap="square">
            <a:spAutoFit/>
          </a:bodyPr>
          <a:lstStyle/>
          <a:p>
            <a:endParaRPr lang="en-GB" sz="2400" dirty="0">
              <a:solidFill>
                <a:schemeClr val="accent1"/>
              </a:solidFill>
            </a:endParaRPr>
          </a:p>
        </p:txBody>
      </p:sp>
      <p:pic>
        <p:nvPicPr>
          <p:cNvPr id="2" name="Picture 1">
            <a:extLst>
              <a:ext uri="{FF2B5EF4-FFF2-40B4-BE49-F238E27FC236}">
                <a16:creationId xmlns:a16="http://schemas.microsoft.com/office/drawing/2014/main" id="{96B5418B-6423-4472-95A6-F26C0480E00F}"/>
              </a:ext>
            </a:extLst>
          </p:cNvPr>
          <p:cNvPicPr>
            <a:picLocks noChangeAspect="1"/>
          </p:cNvPicPr>
          <p:nvPr/>
        </p:nvPicPr>
        <p:blipFill>
          <a:blip r:embed="rId4"/>
          <a:stretch>
            <a:fillRect/>
          </a:stretch>
        </p:blipFill>
        <p:spPr>
          <a:xfrm>
            <a:off x="570930" y="1102628"/>
            <a:ext cx="7796395" cy="3248498"/>
          </a:xfrm>
          <a:prstGeom prst="rect">
            <a:avLst/>
          </a:prstGeom>
        </p:spPr>
      </p:pic>
      <p:sp>
        <p:nvSpPr>
          <p:cNvPr id="15" name="TextBox 14">
            <a:extLst>
              <a:ext uri="{FF2B5EF4-FFF2-40B4-BE49-F238E27FC236}">
                <a16:creationId xmlns:a16="http://schemas.microsoft.com/office/drawing/2014/main" id="{DC0AA667-D161-4902-B2A3-A3551BF67FE6}"/>
              </a:ext>
            </a:extLst>
          </p:cNvPr>
          <p:cNvSpPr txBox="1"/>
          <p:nvPr/>
        </p:nvSpPr>
        <p:spPr>
          <a:xfrm>
            <a:off x="8624327" y="1760148"/>
            <a:ext cx="3344760" cy="1915974"/>
          </a:xfrm>
          <a:prstGeom prst="rect">
            <a:avLst/>
          </a:prstGeom>
          <a:noFill/>
        </p:spPr>
        <p:txBody>
          <a:bodyPr wrap="square">
            <a:spAutoFit/>
          </a:bodyPr>
          <a:lstStyle/>
          <a:p>
            <a:pPr>
              <a:lnSpc>
                <a:spcPct val="107000"/>
              </a:lnSpc>
            </a:pP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Beyond homeworking.</a:t>
            </a:r>
          </a:p>
          <a:p>
            <a:pPr>
              <a:lnSpc>
                <a:spcPct val="107000"/>
              </a:lnSpc>
            </a:pPr>
            <a:r>
              <a:rPr lang="en-GB"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About give and take, building goodwill</a:t>
            </a: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7885220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40423178-22C0-4FAC-BB2C-E52EB4B10062}"/>
              </a:ext>
            </a:extLst>
          </p:cNvPr>
          <p:cNvSpPr txBox="1"/>
          <p:nvPr/>
        </p:nvSpPr>
        <p:spPr>
          <a:xfrm>
            <a:off x="6000466" y="1564293"/>
            <a:ext cx="5247722" cy="461665"/>
          </a:xfrm>
          <a:prstGeom prst="rect">
            <a:avLst/>
          </a:prstGeom>
          <a:noFill/>
        </p:spPr>
        <p:txBody>
          <a:bodyPr wrap="square">
            <a:spAutoFit/>
          </a:bodyPr>
          <a:lstStyle/>
          <a:p>
            <a:endParaRPr lang="en-GB" sz="2400" dirty="0">
              <a:solidFill>
                <a:schemeClr val="accent1"/>
              </a:solidFill>
            </a:endParaRPr>
          </a:p>
        </p:txBody>
      </p:sp>
      <p:pic>
        <p:nvPicPr>
          <p:cNvPr id="10242" name="Picture 2" descr="Synergy Wellbeing Events and Network - The Synergy Centre">
            <a:extLst>
              <a:ext uri="{FF2B5EF4-FFF2-40B4-BE49-F238E27FC236}">
                <a16:creationId xmlns:a16="http://schemas.microsoft.com/office/drawing/2014/main" id="{13637697-602F-4F54-87C8-44F70077E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48" y="862444"/>
            <a:ext cx="6729843" cy="37368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5634C5A-7F8F-41E0-B896-C736F2790595}"/>
              </a:ext>
            </a:extLst>
          </p:cNvPr>
          <p:cNvSpPr txBox="1"/>
          <p:nvPr/>
        </p:nvSpPr>
        <p:spPr>
          <a:xfrm>
            <a:off x="2929659" y="979518"/>
            <a:ext cx="2283786" cy="584775"/>
          </a:xfrm>
          <a:prstGeom prst="rect">
            <a:avLst/>
          </a:prstGeom>
          <a:noFill/>
        </p:spPr>
        <p:txBody>
          <a:bodyPr wrap="square">
            <a:spAutoFit/>
          </a:bodyPr>
          <a:lstStyle/>
          <a:p>
            <a:r>
              <a:rPr lang="en-GB" sz="3200" b="1" dirty="0">
                <a:solidFill>
                  <a:schemeClr val="bg1"/>
                </a:solidFill>
              </a:rPr>
              <a:t>Wellbeing</a:t>
            </a:r>
          </a:p>
        </p:txBody>
      </p:sp>
      <p:sp>
        <p:nvSpPr>
          <p:cNvPr id="16" name="TextBox 15">
            <a:extLst>
              <a:ext uri="{FF2B5EF4-FFF2-40B4-BE49-F238E27FC236}">
                <a16:creationId xmlns:a16="http://schemas.microsoft.com/office/drawing/2014/main" id="{F289C675-939E-42CC-843F-14929DA7420B}"/>
              </a:ext>
            </a:extLst>
          </p:cNvPr>
          <p:cNvSpPr txBox="1"/>
          <p:nvPr/>
        </p:nvSpPr>
        <p:spPr>
          <a:xfrm>
            <a:off x="7614086" y="979518"/>
            <a:ext cx="4421123" cy="3299045"/>
          </a:xfrm>
          <a:prstGeom prst="rect">
            <a:avLst/>
          </a:prstGeom>
          <a:noFill/>
        </p:spPr>
        <p:txBody>
          <a:bodyPr wrap="square">
            <a:spAutoFit/>
          </a:bodyPr>
          <a:lstStyle/>
          <a:p>
            <a:pPr marL="457200" indent="-457200">
              <a:lnSpc>
                <a:spcPct val="107000"/>
              </a:lnSpc>
              <a:buFont typeface="Arial" panose="020B0604020202020204" pitchFamily="34" charset="0"/>
              <a:buChar char="•"/>
            </a:pP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Be pro-active</a:t>
            </a:r>
          </a:p>
          <a:p>
            <a:pPr marL="457200" indent="-457200">
              <a:lnSpc>
                <a:spcPct val="107000"/>
              </a:lnSpc>
              <a:buFont typeface="Arial" panose="020B0604020202020204" pitchFamily="34" charset="0"/>
              <a:buChar char="•"/>
            </a:pPr>
            <a:r>
              <a:rPr lang="en-GB"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Recognise signs</a:t>
            </a:r>
          </a:p>
          <a:p>
            <a:pPr marL="457200" indent="-457200">
              <a:lnSpc>
                <a:spcPct val="107000"/>
              </a:lnSpc>
              <a:buFont typeface="Arial" panose="020B0604020202020204" pitchFamily="34" charset="0"/>
              <a:buChar char="•"/>
            </a:pP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Act early</a:t>
            </a:r>
          </a:p>
          <a:p>
            <a:pPr marL="457200" indent="-457200">
              <a:lnSpc>
                <a:spcPct val="107000"/>
              </a:lnSpc>
              <a:buFont typeface="Arial" panose="020B0604020202020204" pitchFamily="34" charset="0"/>
              <a:buChar char="•"/>
            </a:pPr>
            <a:r>
              <a:rPr lang="en-GB"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Offer support &amp; Signpost</a:t>
            </a:r>
          </a:p>
          <a:p>
            <a:pPr marL="457200" indent="-457200">
              <a:lnSpc>
                <a:spcPct val="107000"/>
              </a:lnSpc>
              <a:buFont typeface="Arial" panose="020B0604020202020204" pitchFamily="34" charset="0"/>
              <a:buChar char="•"/>
            </a:pP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Manage holiday</a:t>
            </a:r>
          </a:p>
          <a:p>
            <a:pPr marL="457200" indent="-457200">
              <a:lnSpc>
                <a:spcPct val="107000"/>
              </a:lnSpc>
              <a:buFont typeface="Arial" panose="020B0604020202020204" pitchFamily="34" charset="0"/>
              <a:buChar char="•"/>
            </a:pP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Provide time &amp; space</a:t>
            </a:r>
          </a:p>
          <a:p>
            <a:pPr>
              <a:lnSpc>
                <a:spcPct val="107000"/>
              </a:lnSpc>
            </a:pPr>
            <a:r>
              <a:rPr lang="en-GB"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2364812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B01DBF-3610-4E83-A116-2AE49689B9AF}"/>
              </a:ext>
            </a:extLst>
          </p:cNvPr>
          <p:cNvSpPr/>
          <p:nvPr/>
        </p:nvSpPr>
        <p:spPr>
          <a:xfrm>
            <a:off x="6745026" y="534248"/>
            <a:ext cx="488830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00B0F0"/>
                </a:solidFill>
                <a:latin typeface="+mj-lt"/>
                <a:ea typeface="+mj-ea"/>
                <a:cs typeface="+mj-cs"/>
              </a:rPr>
              <a:t>High Engagement </a:t>
            </a:r>
            <a:endParaRPr lang="en-US" sz="4400" kern="1200" dirty="0">
              <a:solidFill>
                <a:srgbClr val="00B0F0"/>
              </a:solidFill>
              <a:latin typeface="+mj-lt"/>
              <a:ea typeface="+mj-ea"/>
              <a:cs typeface="+mj-cs"/>
            </a:endParaRPr>
          </a:p>
        </p:txBody>
      </p:sp>
      <p:pic>
        <p:nvPicPr>
          <p:cNvPr id="2050" name="Picture 2" descr="Branding Blunders: The 2012 London Olympics Logo Controversy">
            <a:extLst>
              <a:ext uri="{FF2B5EF4-FFF2-40B4-BE49-F238E27FC236}">
                <a16:creationId xmlns:a16="http://schemas.microsoft.com/office/drawing/2014/main" id="{234193A8-32A6-43FE-AB5C-13E7C86605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53" r="1" b="17066"/>
          <a:stretch/>
        </p:blipFill>
        <p:spPr bwMode="auto">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906F334-71C8-432D-91C5-47DB7A745EF4}"/>
              </a:ext>
            </a:extLst>
          </p:cNvPr>
          <p:cNvPicPr>
            <a:picLocks noChangeAspect="1"/>
          </p:cNvPicPr>
          <p:nvPr/>
        </p:nvPicPr>
        <p:blipFill rotWithShape="1">
          <a:blip r:embed="rId4"/>
          <a:srcRect r="-2" b="29637"/>
          <a:stretch/>
        </p:blipFill>
        <p:spPr>
          <a:xfrm>
            <a:off x="3106638" y="3394345"/>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
        <p:nvSpPr>
          <p:cNvPr id="25" name="Rectangle 24">
            <a:extLst>
              <a:ext uri="{FF2B5EF4-FFF2-40B4-BE49-F238E27FC236}">
                <a16:creationId xmlns:a16="http://schemas.microsoft.com/office/drawing/2014/main" id="{7A591A63-53DE-406A-B3D5-B05B8DC519F5}"/>
              </a:ext>
            </a:extLst>
          </p:cNvPr>
          <p:cNvSpPr/>
          <p:nvPr/>
        </p:nvSpPr>
        <p:spPr>
          <a:xfrm>
            <a:off x="6877393" y="1859811"/>
            <a:ext cx="4884189" cy="2438869"/>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400" dirty="0">
                <a:solidFill>
                  <a:srgbClr val="00B0F0"/>
                </a:solidFill>
              </a:rPr>
              <a:t>Performance</a:t>
            </a:r>
            <a:r>
              <a:rPr lang="en-US" sz="2000" dirty="0">
                <a:solidFill>
                  <a:srgbClr val="00B0F0"/>
                </a:solidFill>
              </a:rPr>
              <a:t> </a:t>
            </a:r>
            <a:endParaRPr lang="en-US" sz="2400" dirty="0">
              <a:solidFill>
                <a:srgbClr val="00B0F0"/>
              </a:solidFill>
            </a:endParaRPr>
          </a:p>
          <a:p>
            <a:pPr marL="457200" indent="-228600">
              <a:lnSpc>
                <a:spcPct val="90000"/>
              </a:lnSpc>
              <a:spcAft>
                <a:spcPts val="600"/>
              </a:spcAft>
              <a:buFont typeface="Arial" panose="020B0604020202020204" pitchFamily="34" charset="0"/>
              <a:buChar char="•"/>
            </a:pPr>
            <a:r>
              <a:rPr lang="en-US" sz="2400" dirty="0">
                <a:solidFill>
                  <a:srgbClr val="00B0F0"/>
                </a:solidFill>
              </a:rPr>
              <a:t>Productivity</a:t>
            </a:r>
          </a:p>
          <a:p>
            <a:pPr marL="457200" indent="-228600">
              <a:lnSpc>
                <a:spcPct val="90000"/>
              </a:lnSpc>
              <a:spcAft>
                <a:spcPts val="600"/>
              </a:spcAft>
              <a:buFont typeface="Arial" panose="020B0604020202020204" pitchFamily="34" charset="0"/>
              <a:buChar char="•"/>
            </a:pPr>
            <a:r>
              <a:rPr lang="en-US" sz="2400" dirty="0">
                <a:solidFill>
                  <a:srgbClr val="00B0F0"/>
                </a:solidFill>
              </a:rPr>
              <a:t>Employee retention</a:t>
            </a:r>
          </a:p>
          <a:p>
            <a:pPr marL="457200" indent="-228600">
              <a:lnSpc>
                <a:spcPct val="90000"/>
              </a:lnSpc>
              <a:spcAft>
                <a:spcPts val="600"/>
              </a:spcAft>
              <a:buFont typeface="Arial" panose="020B0604020202020204" pitchFamily="34" charset="0"/>
              <a:buChar char="•"/>
            </a:pPr>
            <a:r>
              <a:rPr lang="en-US" sz="2400" dirty="0">
                <a:solidFill>
                  <a:srgbClr val="00B0F0"/>
                </a:solidFill>
              </a:rPr>
              <a:t>Employee attraction</a:t>
            </a:r>
            <a:br>
              <a:rPr lang="en-US" sz="2400" dirty="0">
                <a:solidFill>
                  <a:srgbClr val="00B0F0"/>
                </a:solidFill>
              </a:rPr>
            </a:br>
            <a:endParaRPr lang="en-US" sz="2000" dirty="0">
              <a:solidFill>
                <a:srgbClr val="00B0F0"/>
              </a:solidFill>
            </a:endParaRPr>
          </a:p>
        </p:txBody>
      </p:sp>
      <p:grpSp>
        <p:nvGrpSpPr>
          <p:cNvPr id="9" name="Group 8">
            <a:extLst>
              <a:ext uri="{FF2B5EF4-FFF2-40B4-BE49-F238E27FC236}">
                <a16:creationId xmlns:a16="http://schemas.microsoft.com/office/drawing/2014/main" id="{6AEA6B93-645D-45FE-97F9-73C837F77D09}"/>
              </a:ext>
            </a:extLst>
          </p:cNvPr>
          <p:cNvGrpSpPr/>
          <p:nvPr/>
        </p:nvGrpSpPr>
        <p:grpSpPr>
          <a:xfrm>
            <a:off x="0" y="6128950"/>
            <a:ext cx="12192000" cy="794851"/>
            <a:chOff x="0" y="5727033"/>
            <a:chExt cx="12192000" cy="1130968"/>
          </a:xfrm>
        </p:grpSpPr>
        <p:sp>
          <p:nvSpPr>
            <p:cNvPr id="10" name="Rectangle 9">
              <a:extLst>
                <a:ext uri="{FF2B5EF4-FFF2-40B4-BE49-F238E27FC236}">
                  <a16:creationId xmlns:a16="http://schemas.microsoft.com/office/drawing/2014/main" id="{D217C2DE-3DE4-4E4E-A659-3450F02626D8}"/>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A6906F4-DB0A-4CBA-93D4-13C465936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Tree>
    <p:extLst>
      <p:ext uri="{BB962C8B-B14F-4D97-AF65-F5344CB8AC3E}">
        <p14:creationId xmlns:p14="http://schemas.microsoft.com/office/powerpoint/2010/main" val="127203555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21EBF786-5F0E-4A9F-B164-3DAFCB156DC8}"/>
              </a:ext>
            </a:extLst>
          </p:cNvPr>
          <p:cNvPicPr>
            <a:picLocks noChangeAspect="1"/>
          </p:cNvPicPr>
          <p:nvPr/>
        </p:nvPicPr>
        <p:blipFill>
          <a:blip r:embed="rId2"/>
          <a:stretch>
            <a:fillRect/>
          </a:stretch>
        </p:blipFill>
        <p:spPr>
          <a:xfrm>
            <a:off x="5132158" y="1058372"/>
            <a:ext cx="6780700" cy="4738927"/>
          </a:xfrm>
          <a:prstGeom prst="rect">
            <a:avLst/>
          </a:prstGeom>
        </p:spPr>
      </p:pic>
      <p:sp>
        <p:nvSpPr>
          <p:cNvPr id="6" name="Arrow: Pentagon 5">
            <a:extLst>
              <a:ext uri="{FF2B5EF4-FFF2-40B4-BE49-F238E27FC236}">
                <a16:creationId xmlns:a16="http://schemas.microsoft.com/office/drawing/2014/main" id="{632F82E4-D739-4E4F-900C-4E049E6AB01E}"/>
              </a:ext>
            </a:extLst>
          </p:cNvPr>
          <p:cNvSpPr/>
          <p:nvPr/>
        </p:nvSpPr>
        <p:spPr>
          <a:xfrm>
            <a:off x="717422" y="1574019"/>
            <a:ext cx="4646148" cy="33337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 name="TextBox 3">
            <a:extLst>
              <a:ext uri="{FF2B5EF4-FFF2-40B4-BE49-F238E27FC236}">
                <a16:creationId xmlns:a16="http://schemas.microsoft.com/office/drawing/2014/main" id="{085D8192-1DB1-4A12-816D-6F4938935BFE}"/>
              </a:ext>
            </a:extLst>
          </p:cNvPr>
          <p:cNvSpPr txBox="1"/>
          <p:nvPr/>
        </p:nvSpPr>
        <p:spPr>
          <a:xfrm>
            <a:off x="880066" y="1801505"/>
            <a:ext cx="3214262" cy="2713018"/>
          </a:xfrm>
          <a:prstGeom prst="rect">
            <a:avLst/>
          </a:prstGeom>
          <a:noFill/>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rgbClr val="FFFFFF"/>
                </a:solidFill>
                <a:latin typeface="+mj-lt"/>
                <a:ea typeface="+mj-ea"/>
                <a:cs typeface="+mj-cs"/>
              </a:rPr>
              <a:t>Engagement is driven by emotions – how the employment relationship makes us feel  about ourselves</a:t>
            </a:r>
          </a:p>
        </p:txBody>
      </p:sp>
      <p:grpSp>
        <p:nvGrpSpPr>
          <p:cNvPr id="8" name="Group 7">
            <a:extLst>
              <a:ext uri="{FF2B5EF4-FFF2-40B4-BE49-F238E27FC236}">
                <a16:creationId xmlns:a16="http://schemas.microsoft.com/office/drawing/2014/main" id="{1FDEBB2D-C00E-48AE-AA2A-8616A712EF3F}"/>
              </a:ext>
            </a:extLst>
          </p:cNvPr>
          <p:cNvGrpSpPr/>
          <p:nvPr/>
        </p:nvGrpSpPr>
        <p:grpSpPr>
          <a:xfrm>
            <a:off x="0" y="6042818"/>
            <a:ext cx="12192000" cy="880984"/>
            <a:chOff x="0" y="5727033"/>
            <a:chExt cx="12192000" cy="1130968"/>
          </a:xfrm>
        </p:grpSpPr>
        <p:sp>
          <p:nvSpPr>
            <p:cNvPr id="9" name="Rectangle 8">
              <a:extLst>
                <a:ext uri="{FF2B5EF4-FFF2-40B4-BE49-F238E27FC236}">
                  <a16:creationId xmlns:a16="http://schemas.microsoft.com/office/drawing/2014/main" id="{B86263FE-127E-48C7-B37B-13A9BC8E4DE2}"/>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EFEBB19-9F9E-43D5-8F85-E7ADDD486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Tree>
    <p:extLst>
      <p:ext uri="{BB962C8B-B14F-4D97-AF65-F5344CB8AC3E}">
        <p14:creationId xmlns:p14="http://schemas.microsoft.com/office/powerpoint/2010/main" val="341071300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B01DBF-3610-4E83-A116-2AE49689B9AF}"/>
              </a:ext>
            </a:extLst>
          </p:cNvPr>
          <p:cNvSpPr/>
          <p:nvPr/>
        </p:nvSpPr>
        <p:spPr>
          <a:xfrm>
            <a:off x="78059" y="-40943"/>
            <a:ext cx="8902167" cy="769441"/>
          </a:xfrm>
          <a:prstGeom prst="rect">
            <a:avLst/>
          </a:prstGeom>
        </p:spPr>
        <p:txBody>
          <a:bodyPr wrap="square">
            <a:spAutoFit/>
          </a:bodyPr>
          <a:lstStyle/>
          <a:p>
            <a:r>
              <a:rPr lang="en-GB" sz="4400" b="1" dirty="0">
                <a:solidFill>
                  <a:schemeClr val="accent1"/>
                </a:solidFill>
                <a:latin typeface="Calibri" panose="020F0502020204030204" pitchFamily="34" charset="0"/>
                <a:ea typeface="+mj-ea"/>
                <a:cs typeface="Calibri" panose="020F0502020204030204" pitchFamily="34" charset="0"/>
              </a:rPr>
              <a:t>Key drivers of engagement</a:t>
            </a:r>
          </a:p>
        </p:txBody>
      </p:sp>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6018530"/>
            <a:ext cx="12192000" cy="839470"/>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pic>
        <p:nvPicPr>
          <p:cNvPr id="5" name="Picture 4">
            <a:extLst>
              <a:ext uri="{FF2B5EF4-FFF2-40B4-BE49-F238E27FC236}">
                <a16:creationId xmlns:a16="http://schemas.microsoft.com/office/drawing/2014/main" id="{D6BCCD07-4FC9-4483-A184-A70FE52AF0A3}"/>
              </a:ext>
            </a:extLst>
          </p:cNvPr>
          <p:cNvPicPr>
            <a:picLocks noChangeAspect="1"/>
          </p:cNvPicPr>
          <p:nvPr/>
        </p:nvPicPr>
        <p:blipFill>
          <a:blip r:embed="rId4"/>
          <a:stretch>
            <a:fillRect/>
          </a:stretch>
        </p:blipFill>
        <p:spPr>
          <a:xfrm>
            <a:off x="8068757" y="706853"/>
            <a:ext cx="3286028" cy="1841151"/>
          </a:xfrm>
          <a:prstGeom prst="rect">
            <a:avLst/>
          </a:prstGeom>
        </p:spPr>
      </p:pic>
      <p:pic>
        <p:nvPicPr>
          <p:cNvPr id="35" name="Picture 34">
            <a:extLst>
              <a:ext uri="{FF2B5EF4-FFF2-40B4-BE49-F238E27FC236}">
                <a16:creationId xmlns:a16="http://schemas.microsoft.com/office/drawing/2014/main" id="{D423539E-63B1-4E7B-8AAB-C7C80BCD56F7}"/>
              </a:ext>
            </a:extLst>
          </p:cNvPr>
          <p:cNvPicPr>
            <a:picLocks noChangeAspect="1"/>
          </p:cNvPicPr>
          <p:nvPr/>
        </p:nvPicPr>
        <p:blipFill>
          <a:blip r:embed="rId5"/>
          <a:stretch>
            <a:fillRect/>
          </a:stretch>
        </p:blipFill>
        <p:spPr>
          <a:xfrm>
            <a:off x="457743" y="1029133"/>
            <a:ext cx="2755831" cy="1892065"/>
          </a:xfrm>
          <a:prstGeom prst="rect">
            <a:avLst/>
          </a:prstGeom>
        </p:spPr>
      </p:pic>
      <p:pic>
        <p:nvPicPr>
          <p:cNvPr id="5122" name="Picture 2" descr="5,843 Core values Stock Photos, Core values Images | Depositphotos®">
            <a:extLst>
              <a:ext uri="{FF2B5EF4-FFF2-40B4-BE49-F238E27FC236}">
                <a16:creationId xmlns:a16="http://schemas.microsoft.com/office/drawing/2014/main" id="{E3BF072E-AB07-4300-A7D4-3DCD6DDA75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8268" y="788881"/>
            <a:ext cx="2013574" cy="189206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3340F5A-E79D-48A6-ABB9-3CB27E45A0D9}"/>
              </a:ext>
            </a:extLst>
          </p:cNvPr>
          <p:cNvGrpSpPr/>
          <p:nvPr/>
        </p:nvGrpSpPr>
        <p:grpSpPr>
          <a:xfrm>
            <a:off x="4786312" y="4326044"/>
            <a:ext cx="2619375" cy="1743075"/>
            <a:chOff x="4414481" y="4691063"/>
            <a:chExt cx="2619375" cy="1743075"/>
          </a:xfrm>
        </p:grpSpPr>
        <p:pic>
          <p:nvPicPr>
            <p:cNvPr id="5124" name="Picture 4" descr="The future is the trust economy | TechCrunch">
              <a:extLst>
                <a:ext uri="{FF2B5EF4-FFF2-40B4-BE49-F238E27FC236}">
                  <a16:creationId xmlns:a16="http://schemas.microsoft.com/office/drawing/2014/main" id="{8B9984E5-37A1-4CA7-8AB8-B33CB7E0F9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4481" y="46910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4B2FB1E5-C3DB-4E4A-B16C-026321E67ED7}"/>
                </a:ext>
              </a:extLst>
            </p:cNvPr>
            <p:cNvSpPr txBox="1"/>
            <p:nvPr/>
          </p:nvSpPr>
          <p:spPr>
            <a:xfrm>
              <a:off x="4683143" y="4816944"/>
              <a:ext cx="1280287" cy="584775"/>
            </a:xfrm>
            <a:prstGeom prst="rect">
              <a:avLst/>
            </a:prstGeom>
            <a:noFill/>
          </p:spPr>
          <p:txBody>
            <a:bodyPr wrap="none" rtlCol="0">
              <a:spAutoFit/>
            </a:bodyPr>
            <a:lstStyle/>
            <a:p>
              <a:r>
                <a:rPr lang="en-GB" sz="3200" b="1" dirty="0">
                  <a:solidFill>
                    <a:schemeClr val="bg1"/>
                  </a:solidFill>
                </a:rPr>
                <a:t>TRUST</a:t>
              </a:r>
            </a:p>
          </p:txBody>
        </p:sp>
      </p:grpSp>
      <p:pic>
        <p:nvPicPr>
          <p:cNvPr id="9" name="Picture 8">
            <a:extLst>
              <a:ext uri="{FF2B5EF4-FFF2-40B4-BE49-F238E27FC236}">
                <a16:creationId xmlns:a16="http://schemas.microsoft.com/office/drawing/2014/main" id="{96054AEC-674F-4245-B1E1-155978436639}"/>
              </a:ext>
            </a:extLst>
          </p:cNvPr>
          <p:cNvPicPr>
            <a:picLocks noChangeAspect="1"/>
          </p:cNvPicPr>
          <p:nvPr/>
        </p:nvPicPr>
        <p:blipFill>
          <a:blip r:embed="rId8"/>
          <a:stretch>
            <a:fillRect/>
          </a:stretch>
        </p:blipFill>
        <p:spPr>
          <a:xfrm>
            <a:off x="9144833" y="3992463"/>
            <a:ext cx="2725801" cy="1812951"/>
          </a:xfrm>
          <a:prstGeom prst="rect">
            <a:avLst/>
          </a:prstGeom>
        </p:spPr>
      </p:pic>
      <p:grpSp>
        <p:nvGrpSpPr>
          <p:cNvPr id="40" name="Group 39">
            <a:extLst>
              <a:ext uri="{FF2B5EF4-FFF2-40B4-BE49-F238E27FC236}">
                <a16:creationId xmlns:a16="http://schemas.microsoft.com/office/drawing/2014/main" id="{0E59D415-D9F9-4B1A-A55C-2E1E9A593CBC}"/>
              </a:ext>
            </a:extLst>
          </p:cNvPr>
          <p:cNvGrpSpPr/>
          <p:nvPr/>
        </p:nvGrpSpPr>
        <p:grpSpPr>
          <a:xfrm>
            <a:off x="867792" y="3903992"/>
            <a:ext cx="2619375" cy="1960476"/>
            <a:chOff x="867792" y="3903992"/>
            <a:chExt cx="2619375" cy="1960476"/>
          </a:xfrm>
        </p:grpSpPr>
        <p:pic>
          <p:nvPicPr>
            <p:cNvPr id="38" name="Picture 2" descr="One Team, One Goal, One Mission - Atalian Servest">
              <a:extLst>
                <a:ext uri="{FF2B5EF4-FFF2-40B4-BE49-F238E27FC236}">
                  <a16:creationId xmlns:a16="http://schemas.microsoft.com/office/drawing/2014/main" id="{ED76D0F7-0611-4674-AF2E-C6A4AB8831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792" y="3955151"/>
              <a:ext cx="2619375" cy="19093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7D3CA96-E217-4F33-8A19-390E86955AEF}"/>
                </a:ext>
              </a:extLst>
            </p:cNvPr>
            <p:cNvSpPr txBox="1"/>
            <p:nvPr/>
          </p:nvSpPr>
          <p:spPr>
            <a:xfrm>
              <a:off x="1221015" y="3903992"/>
              <a:ext cx="1551450" cy="461665"/>
            </a:xfrm>
            <a:prstGeom prst="rect">
              <a:avLst/>
            </a:prstGeom>
            <a:noFill/>
          </p:spPr>
          <p:txBody>
            <a:bodyPr wrap="none" rtlCol="0">
              <a:spAutoFit/>
            </a:bodyPr>
            <a:lstStyle/>
            <a:p>
              <a:r>
                <a:rPr lang="en-GB" sz="2400" b="1" dirty="0">
                  <a:solidFill>
                    <a:schemeClr val="bg1"/>
                  </a:solidFill>
                </a:rPr>
                <a:t>Connected</a:t>
              </a:r>
            </a:p>
          </p:txBody>
        </p:sp>
      </p:grpSp>
      <p:pic>
        <p:nvPicPr>
          <p:cNvPr id="5126" name="Picture 6" descr="8 Gymnastics Stretching Exercises That Will Improve Your Flexibility -  Fitness &amp; Workouts">
            <a:extLst>
              <a:ext uri="{FF2B5EF4-FFF2-40B4-BE49-F238E27FC236}">
                <a16:creationId xmlns:a16="http://schemas.microsoft.com/office/drawing/2014/main" id="{674B59B8-882C-4C98-9BDD-8ADE857182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8069" y="2855238"/>
            <a:ext cx="3314700" cy="13811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A9C5AC6-52D2-48AF-94DD-CC4CE8C02E91}"/>
              </a:ext>
            </a:extLst>
          </p:cNvPr>
          <p:cNvGrpSpPr/>
          <p:nvPr/>
        </p:nvGrpSpPr>
        <p:grpSpPr>
          <a:xfrm>
            <a:off x="2728095" y="2295487"/>
            <a:ext cx="3367905" cy="1651161"/>
            <a:chOff x="2917150" y="2578125"/>
            <a:chExt cx="3367905" cy="1651161"/>
          </a:xfrm>
        </p:grpSpPr>
        <p:pic>
          <p:nvPicPr>
            <p:cNvPr id="10" name="Picture 9">
              <a:extLst>
                <a:ext uri="{FF2B5EF4-FFF2-40B4-BE49-F238E27FC236}">
                  <a16:creationId xmlns:a16="http://schemas.microsoft.com/office/drawing/2014/main" id="{79151B7D-8C1C-4272-8B5E-A7A988BC8AAB}"/>
                </a:ext>
              </a:extLst>
            </p:cNvPr>
            <p:cNvPicPr>
              <a:picLocks noChangeAspect="1"/>
            </p:cNvPicPr>
            <p:nvPr/>
          </p:nvPicPr>
          <p:blipFill>
            <a:blip r:embed="rId11"/>
            <a:stretch>
              <a:fillRect/>
            </a:stretch>
          </p:blipFill>
          <p:spPr>
            <a:xfrm>
              <a:off x="2917150" y="2578125"/>
              <a:ext cx="3367905" cy="1651161"/>
            </a:xfrm>
            <a:prstGeom prst="rect">
              <a:avLst/>
            </a:prstGeom>
          </p:spPr>
        </p:pic>
        <p:sp>
          <p:nvSpPr>
            <p:cNvPr id="42" name="TextBox 41">
              <a:extLst>
                <a:ext uri="{FF2B5EF4-FFF2-40B4-BE49-F238E27FC236}">
                  <a16:creationId xmlns:a16="http://schemas.microsoft.com/office/drawing/2014/main" id="{D75AEDD6-E824-49A3-92D4-A4643837B499}"/>
                </a:ext>
              </a:extLst>
            </p:cNvPr>
            <p:cNvSpPr txBox="1"/>
            <p:nvPr/>
          </p:nvSpPr>
          <p:spPr>
            <a:xfrm>
              <a:off x="3820298" y="2593628"/>
              <a:ext cx="1852683" cy="461665"/>
            </a:xfrm>
            <a:prstGeom prst="rect">
              <a:avLst/>
            </a:prstGeom>
            <a:noFill/>
          </p:spPr>
          <p:txBody>
            <a:bodyPr wrap="square">
              <a:spAutoFit/>
            </a:bodyPr>
            <a:lstStyle/>
            <a:p>
              <a:r>
                <a:rPr lang="en-GB" sz="2400" b="1" dirty="0">
                  <a:solidFill>
                    <a:schemeClr val="bg1"/>
                  </a:solidFill>
                </a:rPr>
                <a:t>Wellbeing</a:t>
              </a:r>
            </a:p>
          </p:txBody>
        </p:sp>
      </p:grpSp>
    </p:spTree>
    <p:extLst>
      <p:ext uri="{BB962C8B-B14F-4D97-AF65-F5344CB8AC3E}">
        <p14:creationId xmlns:p14="http://schemas.microsoft.com/office/powerpoint/2010/main" val="314777474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7EF960-A119-45DF-B865-7969EAA19D7C}"/>
              </a:ext>
            </a:extLst>
          </p:cNvPr>
          <p:cNvSpPr/>
          <p:nvPr/>
        </p:nvSpPr>
        <p:spPr>
          <a:xfrm>
            <a:off x="619674" y="1466501"/>
            <a:ext cx="11185407" cy="954107"/>
          </a:xfrm>
          <a:prstGeom prst="rect">
            <a:avLst/>
          </a:prstGeom>
        </p:spPr>
        <p:txBody>
          <a:bodyPr wrap="square">
            <a:spAutoFit/>
          </a:bodyPr>
          <a:lstStyle/>
          <a:p>
            <a:br>
              <a:rPr lang="en-GB" sz="2800" dirty="0">
                <a:solidFill>
                  <a:schemeClr val="accent1"/>
                </a:solidFill>
                <a:ea typeface="+mj-ea"/>
                <a:cs typeface="Arial" panose="020B0604020202020204" pitchFamily="34" charset="0"/>
              </a:rPr>
            </a:br>
            <a:endParaRPr lang="en-GB" sz="2800" dirty="0">
              <a:solidFill>
                <a:schemeClr val="accent1"/>
              </a:solidFill>
              <a:ea typeface="+mj-ea"/>
              <a:cs typeface="Arial" panose="020B0604020202020204" pitchFamily="34" charset="0"/>
            </a:endParaRPr>
          </a:p>
        </p:txBody>
      </p:sp>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pic>
        <p:nvPicPr>
          <p:cNvPr id="3" name="Picture 2">
            <a:extLst>
              <a:ext uri="{FF2B5EF4-FFF2-40B4-BE49-F238E27FC236}">
                <a16:creationId xmlns:a16="http://schemas.microsoft.com/office/drawing/2014/main" id="{C77815FD-715F-4BBE-8BDE-F9F601AA5531}"/>
              </a:ext>
            </a:extLst>
          </p:cNvPr>
          <p:cNvPicPr>
            <a:picLocks noChangeAspect="1"/>
          </p:cNvPicPr>
          <p:nvPr/>
        </p:nvPicPr>
        <p:blipFill>
          <a:blip r:embed="rId4"/>
          <a:stretch>
            <a:fillRect/>
          </a:stretch>
        </p:blipFill>
        <p:spPr>
          <a:xfrm>
            <a:off x="0" y="682389"/>
            <a:ext cx="6580619" cy="4518042"/>
          </a:xfrm>
          <a:prstGeom prst="rect">
            <a:avLst/>
          </a:prstGeom>
        </p:spPr>
      </p:pic>
      <p:sp>
        <p:nvSpPr>
          <p:cNvPr id="10" name="TextBox 9">
            <a:extLst>
              <a:ext uri="{FF2B5EF4-FFF2-40B4-BE49-F238E27FC236}">
                <a16:creationId xmlns:a16="http://schemas.microsoft.com/office/drawing/2014/main" id="{40423178-22C0-4FAC-BB2C-E52EB4B10062}"/>
              </a:ext>
            </a:extLst>
          </p:cNvPr>
          <p:cNvSpPr txBox="1"/>
          <p:nvPr/>
        </p:nvSpPr>
        <p:spPr>
          <a:xfrm>
            <a:off x="6803251" y="1127564"/>
            <a:ext cx="5247722" cy="3785652"/>
          </a:xfrm>
          <a:prstGeom prst="rect">
            <a:avLst/>
          </a:prstGeom>
          <a:noFill/>
        </p:spPr>
        <p:txBody>
          <a:bodyPr wrap="square">
            <a:spAutoFit/>
          </a:bodyPr>
          <a:lstStyle/>
          <a:p>
            <a:r>
              <a:rPr lang="en-GB" sz="2400" dirty="0">
                <a:solidFill>
                  <a:schemeClr val="accent1"/>
                </a:solidFill>
              </a:rPr>
              <a:t>Businesses today are finding that doing good also means doing well. </a:t>
            </a:r>
          </a:p>
          <a:p>
            <a:r>
              <a:rPr lang="en-GB" sz="1600" i="1" dirty="0">
                <a:solidFill>
                  <a:schemeClr val="accent1"/>
                </a:solidFill>
              </a:rPr>
              <a:t>Mark Weinberger,</a:t>
            </a:r>
          </a:p>
          <a:p>
            <a:r>
              <a:rPr lang="en-GB" sz="1600" i="1" dirty="0">
                <a:solidFill>
                  <a:schemeClr val="accent1"/>
                </a:solidFill>
              </a:rPr>
              <a:t>Global Chairman and CEO, EY</a:t>
            </a:r>
          </a:p>
          <a:p>
            <a:endParaRPr lang="en-GB" sz="1600" i="1" dirty="0">
              <a:solidFill>
                <a:schemeClr val="accent1"/>
              </a:solidFill>
            </a:endParaRPr>
          </a:p>
          <a:p>
            <a:r>
              <a:rPr lang="en-GB" sz="2400" i="1" dirty="0">
                <a:solidFill>
                  <a:schemeClr val="accent1"/>
                </a:solidFill>
              </a:rPr>
              <a:t>Need a purpose</a:t>
            </a:r>
            <a:r>
              <a:rPr lang="en-GB" sz="2400" dirty="0">
                <a:solidFill>
                  <a:schemeClr val="accent1"/>
                </a:solidFill>
              </a:rPr>
              <a:t> beyond the balance sheet: one that contributes a positive impact in the wider world e.g.</a:t>
            </a:r>
          </a:p>
          <a:p>
            <a:pPr marL="342900" indent="-342900">
              <a:buFont typeface="Arial" panose="020B0604020202020204" pitchFamily="34" charset="0"/>
              <a:buChar char="•"/>
            </a:pPr>
            <a:r>
              <a:rPr lang="en-GB" sz="2400" i="1" dirty="0">
                <a:solidFill>
                  <a:schemeClr val="accent1"/>
                </a:solidFill>
              </a:rPr>
              <a:t>Societal benefits</a:t>
            </a:r>
          </a:p>
          <a:p>
            <a:pPr marL="342900" indent="-342900">
              <a:buFont typeface="Arial" panose="020B0604020202020204" pitchFamily="34" charset="0"/>
              <a:buChar char="•"/>
            </a:pPr>
            <a:r>
              <a:rPr lang="en-GB" sz="2400" i="1" dirty="0">
                <a:solidFill>
                  <a:schemeClr val="accent1"/>
                </a:solidFill>
              </a:rPr>
              <a:t>Sustainability </a:t>
            </a:r>
          </a:p>
          <a:p>
            <a:pPr marL="342900" indent="-342900">
              <a:buFont typeface="Arial" panose="020B0604020202020204" pitchFamily="34" charset="0"/>
              <a:buChar char="•"/>
            </a:pPr>
            <a:r>
              <a:rPr lang="en-GB" sz="2400" i="1" dirty="0">
                <a:solidFill>
                  <a:schemeClr val="accent1"/>
                </a:solidFill>
              </a:rPr>
              <a:t>Climate change</a:t>
            </a:r>
            <a:endParaRPr lang="en-GB" sz="2000" i="1" dirty="0">
              <a:solidFill>
                <a:schemeClr val="accent1"/>
              </a:solidFill>
            </a:endParaRPr>
          </a:p>
        </p:txBody>
      </p:sp>
      <p:pic>
        <p:nvPicPr>
          <p:cNvPr id="2" name="Picture 1">
            <a:extLst>
              <a:ext uri="{FF2B5EF4-FFF2-40B4-BE49-F238E27FC236}">
                <a16:creationId xmlns:a16="http://schemas.microsoft.com/office/drawing/2014/main" id="{41B86C61-7638-4846-8104-294B39AA8384}"/>
              </a:ext>
            </a:extLst>
          </p:cNvPr>
          <p:cNvPicPr>
            <a:picLocks noChangeAspect="1"/>
          </p:cNvPicPr>
          <p:nvPr/>
        </p:nvPicPr>
        <p:blipFill>
          <a:blip r:embed="rId5"/>
          <a:stretch>
            <a:fillRect/>
          </a:stretch>
        </p:blipFill>
        <p:spPr>
          <a:xfrm>
            <a:off x="10495128" y="3913043"/>
            <a:ext cx="1009702" cy="1646503"/>
          </a:xfrm>
          <a:prstGeom prst="rect">
            <a:avLst/>
          </a:prstGeom>
        </p:spPr>
      </p:pic>
    </p:spTree>
    <p:extLst>
      <p:ext uri="{BB962C8B-B14F-4D97-AF65-F5344CB8AC3E}">
        <p14:creationId xmlns:p14="http://schemas.microsoft.com/office/powerpoint/2010/main" val="27480274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7EF960-A119-45DF-B865-7969EAA19D7C}"/>
              </a:ext>
            </a:extLst>
          </p:cNvPr>
          <p:cNvSpPr/>
          <p:nvPr/>
        </p:nvSpPr>
        <p:spPr>
          <a:xfrm>
            <a:off x="619674" y="1466501"/>
            <a:ext cx="11185407" cy="954107"/>
          </a:xfrm>
          <a:prstGeom prst="rect">
            <a:avLst/>
          </a:prstGeom>
        </p:spPr>
        <p:txBody>
          <a:bodyPr wrap="square">
            <a:spAutoFit/>
          </a:bodyPr>
          <a:lstStyle/>
          <a:p>
            <a:br>
              <a:rPr lang="en-GB" sz="2800" dirty="0">
                <a:solidFill>
                  <a:schemeClr val="accent1"/>
                </a:solidFill>
                <a:ea typeface="+mj-ea"/>
                <a:cs typeface="Arial" panose="020B0604020202020204" pitchFamily="34" charset="0"/>
              </a:rPr>
            </a:br>
            <a:endParaRPr lang="en-GB" sz="2800" dirty="0">
              <a:solidFill>
                <a:schemeClr val="accent1"/>
              </a:solidFill>
              <a:ea typeface="+mj-ea"/>
              <a:cs typeface="Arial" panose="020B0604020202020204" pitchFamily="34" charset="0"/>
            </a:endParaRPr>
          </a:p>
        </p:txBody>
      </p:sp>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40423178-22C0-4FAC-BB2C-E52EB4B10062}"/>
              </a:ext>
            </a:extLst>
          </p:cNvPr>
          <p:cNvSpPr txBox="1"/>
          <p:nvPr/>
        </p:nvSpPr>
        <p:spPr>
          <a:xfrm>
            <a:off x="6944278" y="996288"/>
            <a:ext cx="5247722" cy="4893647"/>
          </a:xfrm>
          <a:prstGeom prst="rect">
            <a:avLst/>
          </a:prstGeom>
          <a:noFill/>
        </p:spPr>
        <p:txBody>
          <a:bodyPr wrap="square">
            <a:spAutoFit/>
          </a:bodyPr>
          <a:lstStyle/>
          <a:p>
            <a:r>
              <a:rPr lang="en-GB" sz="2400" dirty="0">
                <a:solidFill>
                  <a:schemeClr val="accent1"/>
                </a:solidFill>
              </a:rPr>
              <a:t>Those who offer hope and positivity spread these throughout the workplace</a:t>
            </a:r>
          </a:p>
          <a:p>
            <a:pPr marL="342900" indent="-342900">
              <a:buFont typeface="Arial" panose="020B0604020202020204" pitchFamily="34" charset="0"/>
              <a:buChar char="•"/>
            </a:pPr>
            <a:r>
              <a:rPr lang="en-GB" sz="2400" dirty="0">
                <a:solidFill>
                  <a:schemeClr val="accent1"/>
                </a:solidFill>
              </a:rPr>
              <a:t> Vision</a:t>
            </a:r>
          </a:p>
          <a:p>
            <a:pPr marL="342900" indent="-342900">
              <a:buFont typeface="Arial" panose="020B0604020202020204" pitchFamily="34" charset="0"/>
              <a:buChar char="•"/>
            </a:pPr>
            <a:r>
              <a:rPr lang="en-GB" sz="2400" dirty="0">
                <a:solidFill>
                  <a:schemeClr val="accent1"/>
                </a:solidFill>
              </a:rPr>
              <a:t>Plan</a:t>
            </a:r>
          </a:p>
          <a:p>
            <a:pPr marL="342900" indent="-342900">
              <a:buFont typeface="Arial" panose="020B0604020202020204" pitchFamily="34" charset="0"/>
              <a:buChar char="•"/>
            </a:pPr>
            <a:r>
              <a:rPr lang="en-GB" sz="2400" dirty="0">
                <a:solidFill>
                  <a:schemeClr val="accent1"/>
                </a:solidFill>
              </a:rPr>
              <a:t>Clarity</a:t>
            </a:r>
          </a:p>
          <a:p>
            <a:pPr marL="342900" indent="-342900">
              <a:buFont typeface="Arial" panose="020B0604020202020204" pitchFamily="34" charset="0"/>
              <a:buChar char="•"/>
            </a:pPr>
            <a:r>
              <a:rPr lang="en-GB" sz="2400" dirty="0">
                <a:solidFill>
                  <a:schemeClr val="accent1"/>
                </a:solidFill>
              </a:rPr>
              <a:t>Understanding &amp; empathy</a:t>
            </a:r>
          </a:p>
          <a:p>
            <a:pPr marL="800100" lvl="1" indent="-342900">
              <a:buFont typeface="Arial" panose="020B0604020202020204" pitchFamily="34" charset="0"/>
              <a:buChar char="•"/>
            </a:pPr>
            <a:r>
              <a:rPr lang="en-GB" sz="2400" i="1" dirty="0">
                <a:solidFill>
                  <a:schemeClr val="accent1"/>
                </a:solidFill>
              </a:rPr>
              <a:t>Prioritise people over process</a:t>
            </a:r>
          </a:p>
          <a:p>
            <a:pPr marL="800100" lvl="1" indent="-342900">
              <a:buFont typeface="Arial" panose="020B0604020202020204" pitchFamily="34" charset="0"/>
              <a:buChar char="•"/>
            </a:pPr>
            <a:r>
              <a:rPr lang="en-GB" sz="2400" i="1" dirty="0">
                <a:solidFill>
                  <a:schemeClr val="accent1"/>
                </a:solidFill>
              </a:rPr>
              <a:t>Asks, doesn’t tell</a:t>
            </a:r>
          </a:p>
          <a:p>
            <a:pPr marL="800100" lvl="1" indent="-342900">
              <a:buFont typeface="Arial" panose="020B0604020202020204" pitchFamily="34" charset="0"/>
              <a:buChar char="•"/>
            </a:pPr>
            <a:r>
              <a:rPr lang="en-GB" sz="2400" i="1" dirty="0">
                <a:solidFill>
                  <a:schemeClr val="accent1"/>
                </a:solidFill>
              </a:rPr>
              <a:t>Contextualises employee mindset</a:t>
            </a:r>
          </a:p>
          <a:p>
            <a:pPr marL="800100" lvl="1" indent="-342900">
              <a:buFont typeface="Arial" panose="020B0604020202020204" pitchFamily="34" charset="0"/>
              <a:buChar char="•"/>
            </a:pPr>
            <a:r>
              <a:rPr lang="en-GB" sz="2400" i="1" dirty="0">
                <a:solidFill>
                  <a:schemeClr val="accent1"/>
                </a:solidFill>
              </a:rPr>
              <a:t>Creates transparency</a:t>
            </a:r>
          </a:p>
          <a:p>
            <a:pPr marL="342900" indent="-342900">
              <a:buFont typeface="Arial" panose="020B0604020202020204" pitchFamily="34" charset="0"/>
              <a:buChar char="•"/>
            </a:pPr>
            <a:r>
              <a:rPr lang="en-GB" sz="2400" dirty="0">
                <a:solidFill>
                  <a:schemeClr val="accent1"/>
                </a:solidFill>
              </a:rPr>
              <a:t>Express Gratitude</a:t>
            </a:r>
          </a:p>
          <a:p>
            <a:pPr marL="800100" lvl="1" indent="-342900">
              <a:buFont typeface="Arial" panose="020B0604020202020204" pitchFamily="34" charset="0"/>
              <a:buChar char="•"/>
            </a:pPr>
            <a:endParaRPr lang="en-GB" sz="2400" i="1" dirty="0">
              <a:solidFill>
                <a:schemeClr val="accent1"/>
              </a:solidFill>
            </a:endParaRPr>
          </a:p>
          <a:p>
            <a:pPr marL="342900" indent="-342900">
              <a:buFont typeface="Arial" panose="020B0604020202020204" pitchFamily="34" charset="0"/>
              <a:buChar char="•"/>
            </a:pPr>
            <a:endParaRPr lang="en-GB" sz="2400" i="1" dirty="0">
              <a:solidFill>
                <a:schemeClr val="accent1"/>
              </a:solidFill>
            </a:endParaRPr>
          </a:p>
        </p:txBody>
      </p:sp>
      <p:grpSp>
        <p:nvGrpSpPr>
          <p:cNvPr id="4" name="Group 3">
            <a:extLst>
              <a:ext uri="{FF2B5EF4-FFF2-40B4-BE49-F238E27FC236}">
                <a16:creationId xmlns:a16="http://schemas.microsoft.com/office/drawing/2014/main" id="{141B2A05-A615-4CB0-880B-DDE858007F07}"/>
              </a:ext>
            </a:extLst>
          </p:cNvPr>
          <p:cNvGrpSpPr/>
          <p:nvPr/>
        </p:nvGrpSpPr>
        <p:grpSpPr>
          <a:xfrm>
            <a:off x="242650" y="996288"/>
            <a:ext cx="6571818" cy="3680218"/>
            <a:chOff x="242650" y="996288"/>
            <a:chExt cx="6571818" cy="3680218"/>
          </a:xfrm>
        </p:grpSpPr>
        <p:pic>
          <p:nvPicPr>
            <p:cNvPr id="3074" name="Picture 2" descr="Korach (5774) - Servant Leadership - Rabbi Sacks">
              <a:extLst>
                <a:ext uri="{FF2B5EF4-FFF2-40B4-BE49-F238E27FC236}">
                  <a16:creationId xmlns:a16="http://schemas.microsoft.com/office/drawing/2014/main" id="{B5B04B84-608F-462F-A49D-550C7AF2B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50" y="996288"/>
              <a:ext cx="6571818" cy="3680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D6631C-1353-412B-8EC2-DDABE1F64EE9}"/>
                </a:ext>
              </a:extLst>
            </p:cNvPr>
            <p:cNvSpPr txBox="1"/>
            <p:nvPr/>
          </p:nvSpPr>
          <p:spPr>
            <a:xfrm>
              <a:off x="2299440" y="1303414"/>
              <a:ext cx="2274149" cy="646331"/>
            </a:xfrm>
            <a:prstGeom prst="rect">
              <a:avLst/>
            </a:prstGeom>
            <a:noFill/>
          </p:spPr>
          <p:txBody>
            <a:bodyPr wrap="none" rtlCol="0">
              <a:spAutoFit/>
            </a:bodyPr>
            <a:lstStyle/>
            <a:p>
              <a:r>
                <a:rPr lang="en-GB" sz="3600" b="1" dirty="0">
                  <a:solidFill>
                    <a:schemeClr val="bg1"/>
                  </a:solidFill>
                </a:rPr>
                <a:t>Leadership</a:t>
              </a:r>
            </a:p>
          </p:txBody>
        </p:sp>
      </p:grpSp>
    </p:spTree>
    <p:extLst>
      <p:ext uri="{BB962C8B-B14F-4D97-AF65-F5344CB8AC3E}">
        <p14:creationId xmlns:p14="http://schemas.microsoft.com/office/powerpoint/2010/main" val="23436573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40423178-22C0-4FAC-BB2C-E52EB4B10062}"/>
              </a:ext>
            </a:extLst>
          </p:cNvPr>
          <p:cNvSpPr txBox="1"/>
          <p:nvPr/>
        </p:nvSpPr>
        <p:spPr>
          <a:xfrm>
            <a:off x="5904932" y="767199"/>
            <a:ext cx="5247722" cy="4154984"/>
          </a:xfrm>
          <a:prstGeom prst="rect">
            <a:avLst/>
          </a:prstGeom>
          <a:noFill/>
        </p:spPr>
        <p:txBody>
          <a:bodyPr wrap="square">
            <a:spAutoFit/>
          </a:bodyPr>
          <a:lstStyle/>
          <a:p>
            <a:r>
              <a:rPr lang="en-GB" sz="2400" dirty="0">
                <a:solidFill>
                  <a:schemeClr val="accent1"/>
                </a:solidFill>
              </a:rPr>
              <a:t>Well chosen, positive values that are meaningful and people relate to.</a:t>
            </a:r>
          </a:p>
          <a:p>
            <a:endParaRPr lang="en-GB" sz="2400" dirty="0">
              <a:solidFill>
                <a:schemeClr val="accent1"/>
              </a:solidFill>
            </a:endParaRPr>
          </a:p>
          <a:p>
            <a:pPr marL="342900" indent="-342900">
              <a:buFont typeface="Arial" panose="020B0604020202020204" pitchFamily="34" charset="0"/>
              <a:buChar char="•"/>
            </a:pPr>
            <a:r>
              <a:rPr lang="en-GB" sz="2400" dirty="0">
                <a:solidFill>
                  <a:schemeClr val="accent1"/>
                </a:solidFill>
              </a:rPr>
              <a:t>Togetherness</a:t>
            </a:r>
          </a:p>
          <a:p>
            <a:pPr marL="342900" indent="-342900">
              <a:buFont typeface="Arial" panose="020B0604020202020204" pitchFamily="34" charset="0"/>
              <a:buChar char="•"/>
            </a:pPr>
            <a:r>
              <a:rPr lang="en-GB" sz="2400" dirty="0">
                <a:solidFill>
                  <a:schemeClr val="accent1"/>
                </a:solidFill>
              </a:rPr>
              <a:t>Caring for people and planet</a:t>
            </a:r>
          </a:p>
          <a:p>
            <a:pPr marL="342900" indent="-342900">
              <a:buFont typeface="Arial" panose="020B0604020202020204" pitchFamily="34" charset="0"/>
              <a:buChar char="•"/>
            </a:pPr>
            <a:r>
              <a:rPr lang="en-GB" sz="2400" dirty="0">
                <a:solidFill>
                  <a:schemeClr val="accent1"/>
                </a:solidFill>
              </a:rPr>
              <a:t>Cost consciousness</a:t>
            </a:r>
          </a:p>
          <a:p>
            <a:pPr marL="342900" indent="-342900">
              <a:buFont typeface="Arial" panose="020B0604020202020204" pitchFamily="34" charset="0"/>
              <a:buChar char="•"/>
            </a:pPr>
            <a:r>
              <a:rPr lang="en-GB" sz="2400" dirty="0">
                <a:solidFill>
                  <a:schemeClr val="accent1"/>
                </a:solidFill>
              </a:rPr>
              <a:t>Simplicity</a:t>
            </a:r>
          </a:p>
          <a:p>
            <a:pPr marL="342900" indent="-342900">
              <a:buFont typeface="Arial" panose="020B0604020202020204" pitchFamily="34" charset="0"/>
              <a:buChar char="•"/>
            </a:pPr>
            <a:r>
              <a:rPr lang="en-GB" sz="2400" dirty="0">
                <a:solidFill>
                  <a:schemeClr val="accent1"/>
                </a:solidFill>
              </a:rPr>
              <a:t>Lead by example</a:t>
            </a:r>
          </a:p>
          <a:p>
            <a:pPr marL="342900" indent="-342900">
              <a:buFont typeface="Arial" panose="020B0604020202020204" pitchFamily="34" charset="0"/>
              <a:buChar char="•"/>
            </a:pPr>
            <a:r>
              <a:rPr lang="en-GB" sz="2400" dirty="0">
                <a:solidFill>
                  <a:schemeClr val="accent1"/>
                </a:solidFill>
              </a:rPr>
              <a:t>Give and take responsibility</a:t>
            </a:r>
          </a:p>
          <a:p>
            <a:pPr marL="342900" indent="-342900">
              <a:buFont typeface="Arial" panose="020B0604020202020204" pitchFamily="34" charset="0"/>
              <a:buChar char="•"/>
            </a:pPr>
            <a:r>
              <a:rPr lang="en-GB" sz="2400" dirty="0">
                <a:solidFill>
                  <a:schemeClr val="accent1"/>
                </a:solidFill>
              </a:rPr>
              <a:t>Renew and improve</a:t>
            </a:r>
          </a:p>
          <a:p>
            <a:pPr marL="342900" indent="-342900">
              <a:buFont typeface="Arial" panose="020B0604020202020204" pitchFamily="34" charset="0"/>
              <a:buChar char="•"/>
            </a:pPr>
            <a:r>
              <a:rPr lang="en-GB" sz="2400" dirty="0">
                <a:solidFill>
                  <a:schemeClr val="accent1"/>
                </a:solidFill>
              </a:rPr>
              <a:t>Different with meaning</a:t>
            </a:r>
          </a:p>
        </p:txBody>
      </p:sp>
      <p:pic>
        <p:nvPicPr>
          <p:cNvPr id="4098" name="Picture 2" descr="5,843 Core values Stock Photos, Core values Images | Depositphotos®">
            <a:extLst>
              <a:ext uri="{FF2B5EF4-FFF2-40B4-BE49-F238E27FC236}">
                <a16:creationId xmlns:a16="http://schemas.microsoft.com/office/drawing/2014/main" id="{A8C5472E-40CF-4755-A9E1-2922EB4BB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56" y="765737"/>
            <a:ext cx="4965728" cy="46660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D90CA05-ED15-4112-B2F0-314C89F20AA6}"/>
              </a:ext>
            </a:extLst>
          </p:cNvPr>
          <p:cNvPicPr>
            <a:picLocks noChangeAspect="1"/>
          </p:cNvPicPr>
          <p:nvPr/>
        </p:nvPicPr>
        <p:blipFill>
          <a:blip r:embed="rId5"/>
          <a:stretch>
            <a:fillRect/>
          </a:stretch>
        </p:blipFill>
        <p:spPr>
          <a:xfrm>
            <a:off x="9954905" y="2729552"/>
            <a:ext cx="1948431" cy="1948431"/>
          </a:xfrm>
          <a:prstGeom prst="rect">
            <a:avLst/>
          </a:prstGeom>
        </p:spPr>
      </p:pic>
    </p:spTree>
    <p:extLst>
      <p:ext uri="{BB962C8B-B14F-4D97-AF65-F5344CB8AC3E}">
        <p14:creationId xmlns:p14="http://schemas.microsoft.com/office/powerpoint/2010/main" val="218146645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40423178-22C0-4FAC-BB2C-E52EB4B10062}"/>
              </a:ext>
            </a:extLst>
          </p:cNvPr>
          <p:cNvSpPr txBox="1"/>
          <p:nvPr/>
        </p:nvSpPr>
        <p:spPr>
          <a:xfrm>
            <a:off x="6096000" y="936496"/>
            <a:ext cx="5247722" cy="3785652"/>
          </a:xfrm>
          <a:prstGeom prst="rect">
            <a:avLst/>
          </a:prstGeom>
          <a:noFill/>
        </p:spPr>
        <p:txBody>
          <a:bodyPr wrap="square">
            <a:spAutoFit/>
          </a:bodyPr>
          <a:lstStyle/>
          <a:p>
            <a:r>
              <a:rPr lang="en-GB" sz="2400" dirty="0">
                <a:solidFill>
                  <a:schemeClr val="accent1"/>
                </a:solidFill>
              </a:rPr>
              <a:t>UPSIDE DOWN’ MANAGEMENT</a:t>
            </a:r>
          </a:p>
          <a:p>
            <a:r>
              <a:rPr lang="en-GB" sz="2400" dirty="0">
                <a:solidFill>
                  <a:schemeClr val="accent1"/>
                </a:solidFill>
              </a:rPr>
              <a:t>At Timpson, all of our colleagues have total authority to do whatever they need to do to amaze our customers. We call this ‘upside down’ management and everybody else who works in the business is there to support our branch colleagues to best serve our customers. We trust our colleagues to run our business as they see fit.</a:t>
            </a:r>
          </a:p>
        </p:txBody>
      </p:sp>
      <p:pic>
        <p:nvPicPr>
          <p:cNvPr id="3" name="Picture 2">
            <a:extLst>
              <a:ext uri="{FF2B5EF4-FFF2-40B4-BE49-F238E27FC236}">
                <a16:creationId xmlns:a16="http://schemas.microsoft.com/office/drawing/2014/main" id="{4D29DD7C-B629-4D0E-9213-82B3866C6D64}"/>
              </a:ext>
            </a:extLst>
          </p:cNvPr>
          <p:cNvPicPr>
            <a:picLocks noChangeAspect="1"/>
          </p:cNvPicPr>
          <p:nvPr/>
        </p:nvPicPr>
        <p:blipFill>
          <a:blip r:embed="rId4"/>
          <a:stretch>
            <a:fillRect/>
          </a:stretch>
        </p:blipFill>
        <p:spPr>
          <a:xfrm>
            <a:off x="7615451" y="4698264"/>
            <a:ext cx="1771792" cy="649657"/>
          </a:xfrm>
          <a:prstGeom prst="rect">
            <a:avLst/>
          </a:prstGeom>
        </p:spPr>
      </p:pic>
      <p:pic>
        <p:nvPicPr>
          <p:cNvPr id="6146" name="Picture 2" descr="The future is the trust economy | TechCrunch">
            <a:extLst>
              <a:ext uri="{FF2B5EF4-FFF2-40B4-BE49-F238E27FC236}">
                <a16:creationId xmlns:a16="http://schemas.microsoft.com/office/drawing/2014/main" id="{0124F87E-2596-455F-88CD-C15F23301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12" y="839598"/>
            <a:ext cx="5590536" cy="3720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AD6B4D-BB24-4411-ADD6-F04DFF20ABF5}"/>
              </a:ext>
            </a:extLst>
          </p:cNvPr>
          <p:cNvSpPr txBox="1"/>
          <p:nvPr/>
        </p:nvSpPr>
        <p:spPr>
          <a:xfrm>
            <a:off x="848278" y="1201003"/>
            <a:ext cx="1689180" cy="769441"/>
          </a:xfrm>
          <a:prstGeom prst="rect">
            <a:avLst/>
          </a:prstGeom>
          <a:noFill/>
        </p:spPr>
        <p:txBody>
          <a:bodyPr wrap="none" rtlCol="0">
            <a:spAutoFit/>
          </a:bodyPr>
          <a:lstStyle/>
          <a:p>
            <a:r>
              <a:rPr lang="en-GB" sz="4400" b="1" dirty="0">
                <a:solidFill>
                  <a:schemeClr val="bg1"/>
                </a:solidFill>
              </a:rPr>
              <a:t>TRUST</a:t>
            </a:r>
          </a:p>
        </p:txBody>
      </p:sp>
    </p:spTree>
    <p:extLst>
      <p:ext uri="{BB962C8B-B14F-4D97-AF65-F5344CB8AC3E}">
        <p14:creationId xmlns:p14="http://schemas.microsoft.com/office/powerpoint/2010/main" val="376911407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1DBBC2-F712-496F-92DE-07C86329F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192491"/>
            <a:ext cx="2560691" cy="405501"/>
          </a:xfrm>
          <a:prstGeom prst="rect">
            <a:avLst/>
          </a:prstGeom>
        </p:spPr>
      </p:pic>
      <p:grpSp>
        <p:nvGrpSpPr>
          <p:cNvPr id="12" name="Group 11">
            <a:extLst>
              <a:ext uri="{FF2B5EF4-FFF2-40B4-BE49-F238E27FC236}">
                <a16:creationId xmlns:a16="http://schemas.microsoft.com/office/drawing/2014/main" id="{0B5E8778-30D2-4F8D-8A06-7ABE38B4A8C4}"/>
              </a:ext>
            </a:extLst>
          </p:cNvPr>
          <p:cNvGrpSpPr/>
          <p:nvPr/>
        </p:nvGrpSpPr>
        <p:grpSpPr>
          <a:xfrm>
            <a:off x="0" y="5918661"/>
            <a:ext cx="12192000" cy="939339"/>
            <a:chOff x="0" y="5727033"/>
            <a:chExt cx="12192000" cy="1130968"/>
          </a:xfrm>
        </p:grpSpPr>
        <p:sp>
          <p:nvSpPr>
            <p:cNvPr id="13" name="Rectangle 12">
              <a:extLst>
                <a:ext uri="{FF2B5EF4-FFF2-40B4-BE49-F238E27FC236}">
                  <a16:creationId xmlns:a16="http://schemas.microsoft.com/office/drawing/2014/main" id="{3D68800B-A3B1-4FF2-9711-536A3167A2C5}"/>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AB7035-BBAE-4D10-A322-BC707518D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40423178-22C0-4FAC-BB2C-E52EB4B10062}"/>
              </a:ext>
            </a:extLst>
          </p:cNvPr>
          <p:cNvSpPr txBox="1"/>
          <p:nvPr/>
        </p:nvSpPr>
        <p:spPr>
          <a:xfrm>
            <a:off x="6000466" y="1564293"/>
            <a:ext cx="5247722" cy="461665"/>
          </a:xfrm>
          <a:prstGeom prst="rect">
            <a:avLst/>
          </a:prstGeom>
          <a:noFill/>
        </p:spPr>
        <p:txBody>
          <a:bodyPr wrap="square">
            <a:spAutoFit/>
          </a:bodyPr>
          <a:lstStyle/>
          <a:p>
            <a:endParaRPr lang="en-GB" sz="2400" dirty="0">
              <a:solidFill>
                <a:schemeClr val="accent1"/>
              </a:solidFill>
            </a:endParaRPr>
          </a:p>
        </p:txBody>
      </p:sp>
      <p:grpSp>
        <p:nvGrpSpPr>
          <p:cNvPr id="2" name="Group 1">
            <a:extLst>
              <a:ext uri="{FF2B5EF4-FFF2-40B4-BE49-F238E27FC236}">
                <a16:creationId xmlns:a16="http://schemas.microsoft.com/office/drawing/2014/main" id="{BE0C9CB6-098B-4618-AECD-B7F15FABE9F0}"/>
              </a:ext>
            </a:extLst>
          </p:cNvPr>
          <p:cNvGrpSpPr/>
          <p:nvPr/>
        </p:nvGrpSpPr>
        <p:grpSpPr>
          <a:xfrm>
            <a:off x="520450" y="712883"/>
            <a:ext cx="6517029" cy="4336787"/>
            <a:chOff x="520450" y="712883"/>
            <a:chExt cx="6517029" cy="4336787"/>
          </a:xfrm>
        </p:grpSpPr>
        <p:pic>
          <p:nvPicPr>
            <p:cNvPr id="7170" name="Picture 2" descr="5 Ways to Improve Communication Skills">
              <a:extLst>
                <a:ext uri="{FF2B5EF4-FFF2-40B4-BE49-F238E27FC236}">
                  <a16:creationId xmlns:a16="http://schemas.microsoft.com/office/drawing/2014/main" id="{3703F3AE-E196-4651-949D-511D5165D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50" y="712883"/>
              <a:ext cx="6517029" cy="43367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893C30-F9A5-4FC2-93AF-CDE856E2C8D6}"/>
                </a:ext>
              </a:extLst>
            </p:cNvPr>
            <p:cNvSpPr txBox="1"/>
            <p:nvPr/>
          </p:nvSpPr>
          <p:spPr>
            <a:xfrm>
              <a:off x="1833048" y="1025684"/>
              <a:ext cx="3891835" cy="769441"/>
            </a:xfrm>
            <a:prstGeom prst="rect">
              <a:avLst/>
            </a:prstGeom>
            <a:noFill/>
          </p:spPr>
          <p:txBody>
            <a:bodyPr wrap="none" rtlCol="0">
              <a:spAutoFit/>
            </a:bodyPr>
            <a:lstStyle/>
            <a:p>
              <a:r>
                <a:rPr lang="en-GB" sz="4400" b="1" dirty="0">
                  <a:solidFill>
                    <a:schemeClr val="bg1"/>
                  </a:solidFill>
                </a:rPr>
                <a:t>Communication</a:t>
              </a:r>
            </a:p>
          </p:txBody>
        </p:sp>
      </p:grpSp>
      <p:sp>
        <p:nvSpPr>
          <p:cNvPr id="11" name="TextBox 10">
            <a:extLst>
              <a:ext uri="{FF2B5EF4-FFF2-40B4-BE49-F238E27FC236}">
                <a16:creationId xmlns:a16="http://schemas.microsoft.com/office/drawing/2014/main" id="{0AC62516-1BB2-4A1B-8B2F-6C8C7F2E7787}"/>
              </a:ext>
            </a:extLst>
          </p:cNvPr>
          <p:cNvSpPr txBox="1"/>
          <p:nvPr/>
        </p:nvSpPr>
        <p:spPr>
          <a:xfrm>
            <a:off x="7313062" y="716082"/>
            <a:ext cx="4210709" cy="3539430"/>
          </a:xfrm>
          <a:prstGeom prst="rect">
            <a:avLst/>
          </a:prstGeom>
          <a:noFill/>
        </p:spPr>
        <p:txBody>
          <a:bodyPr wrap="square">
            <a:spAutoFit/>
          </a:bodyPr>
          <a:lstStyle/>
          <a:p>
            <a:r>
              <a:rPr lang="en-GB" sz="2800" dirty="0">
                <a:solidFill>
                  <a:schemeClr val="accent1"/>
                </a:solidFill>
              </a:rPr>
              <a:t>Communicate effectively</a:t>
            </a:r>
          </a:p>
          <a:p>
            <a:pPr marL="342900" indent="-342900">
              <a:buFont typeface="Arial" panose="020B0604020202020204" pitchFamily="34" charset="0"/>
              <a:buChar char="•"/>
            </a:pPr>
            <a:r>
              <a:rPr lang="en-GB" sz="2800" dirty="0">
                <a:solidFill>
                  <a:schemeClr val="accent1"/>
                </a:solidFill>
              </a:rPr>
              <a:t>Listen &amp; respond</a:t>
            </a:r>
          </a:p>
          <a:p>
            <a:pPr marL="342900" indent="-342900">
              <a:buFont typeface="Arial" panose="020B0604020202020204" pitchFamily="34" charset="0"/>
              <a:buChar char="•"/>
            </a:pPr>
            <a:r>
              <a:rPr lang="en-GB" sz="2800" dirty="0">
                <a:solidFill>
                  <a:schemeClr val="accent1"/>
                </a:solidFill>
              </a:rPr>
              <a:t>Two-way</a:t>
            </a:r>
          </a:p>
          <a:p>
            <a:pPr marL="342900" indent="-342900">
              <a:buFont typeface="Arial" panose="020B0604020202020204" pitchFamily="34" charset="0"/>
              <a:buChar char="•"/>
            </a:pPr>
            <a:r>
              <a:rPr lang="en-GB" sz="2800" dirty="0">
                <a:solidFill>
                  <a:schemeClr val="accent1"/>
                </a:solidFill>
              </a:rPr>
              <a:t>Employee opinions valued</a:t>
            </a:r>
          </a:p>
          <a:p>
            <a:pPr marL="342900" indent="-342900">
              <a:buFont typeface="Arial" panose="020B0604020202020204" pitchFamily="34" charset="0"/>
              <a:buChar char="•"/>
            </a:pPr>
            <a:endParaRPr lang="en-GB" sz="2800" dirty="0">
              <a:solidFill>
                <a:schemeClr val="accent1"/>
              </a:solidFill>
            </a:endParaRPr>
          </a:p>
          <a:p>
            <a:pPr lvl="1"/>
            <a:endParaRPr lang="en-GB" sz="2800" i="1" dirty="0">
              <a:solidFill>
                <a:schemeClr val="accent1"/>
              </a:solidFill>
            </a:endParaRPr>
          </a:p>
          <a:p>
            <a:pPr marL="342900" indent="-342900">
              <a:buFont typeface="Arial" panose="020B0604020202020204" pitchFamily="34" charset="0"/>
              <a:buChar char="•"/>
            </a:pPr>
            <a:endParaRPr lang="en-GB" sz="2800" i="1" dirty="0">
              <a:solidFill>
                <a:schemeClr val="accent1"/>
              </a:solidFill>
            </a:endParaRPr>
          </a:p>
        </p:txBody>
      </p:sp>
    </p:spTree>
    <p:extLst>
      <p:ext uri="{BB962C8B-B14F-4D97-AF65-F5344CB8AC3E}">
        <p14:creationId xmlns:p14="http://schemas.microsoft.com/office/powerpoint/2010/main" val="390606648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579950C4A7BD4B81D3A419647C7854" ma:contentTypeVersion="13" ma:contentTypeDescription="Create a new document." ma:contentTypeScope="" ma:versionID="dced5d631dfb95deee519be43339db43">
  <xsd:schema xmlns:xsd="http://www.w3.org/2001/XMLSchema" xmlns:xs="http://www.w3.org/2001/XMLSchema" xmlns:p="http://schemas.microsoft.com/office/2006/metadata/properties" xmlns:ns2="f973456e-9a19-4aa2-acc9-beb5dc74d5f2" xmlns:ns3="6d594938-0905-41c2-9915-367fb588fb16" targetNamespace="http://schemas.microsoft.com/office/2006/metadata/properties" ma:root="true" ma:fieldsID="7dddfb6b00b0e7eedafcbc74fc4e06ce" ns2:_="" ns3:_="">
    <xsd:import namespace="f973456e-9a19-4aa2-acc9-beb5dc74d5f2"/>
    <xsd:import namespace="6d594938-0905-41c2-9915-367fb588fb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3456e-9a19-4aa2-acc9-beb5dc74d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594938-0905-41c2-9915-367fb588fb1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4DDD1-F36A-4921-8E1C-CAE24845E6BE}">
  <ds:schemaRefs>
    <ds:schemaRef ds:uri="http://schemas.microsoft.com/sharepoint/v3/contenttype/forms"/>
  </ds:schemaRefs>
</ds:datastoreItem>
</file>

<file path=customXml/itemProps2.xml><?xml version="1.0" encoding="utf-8"?>
<ds:datastoreItem xmlns:ds="http://schemas.openxmlformats.org/officeDocument/2006/customXml" ds:itemID="{19C53E82-694F-4279-B4E1-466ADD1B9F33}">
  <ds:schemaRefs>
    <ds:schemaRef ds:uri="http://schemas.microsoft.com/office/2006/documentManagement/types"/>
    <ds:schemaRef ds:uri="http://schemas.microsoft.com/office/infopath/2007/PartnerControls"/>
    <ds:schemaRef ds:uri="http://www.w3.org/XML/1998/namespace"/>
    <ds:schemaRef ds:uri="6d594938-0905-41c2-9915-367fb588fb16"/>
    <ds:schemaRef ds:uri="http://schemas.microsoft.com/office/2006/metadata/properties"/>
    <ds:schemaRef ds:uri="http://schemas.openxmlformats.org/package/2006/metadata/core-properties"/>
    <ds:schemaRef ds:uri="http://purl.org/dc/dcmitype/"/>
    <ds:schemaRef ds:uri="http://purl.org/dc/elements/1.1/"/>
    <ds:schemaRef ds:uri="f973456e-9a19-4aa2-acc9-beb5dc74d5f2"/>
    <ds:schemaRef ds:uri="http://purl.org/dc/terms/"/>
  </ds:schemaRefs>
</ds:datastoreItem>
</file>

<file path=customXml/itemProps3.xml><?xml version="1.0" encoding="utf-8"?>
<ds:datastoreItem xmlns:ds="http://schemas.openxmlformats.org/officeDocument/2006/customXml" ds:itemID="{E8BE6351-1377-4738-BA59-89EECAA30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73456e-9a19-4aa2-acc9-beb5dc74d5f2"/>
    <ds:schemaRef ds:uri="6d594938-0905-41c2-9915-367fb588fb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13079</TotalTime>
  <Words>2071</Words>
  <Application>Microsoft Office PowerPoint</Application>
  <PresentationFormat>Widescreen</PresentationFormat>
  <Paragraphs>139</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Georgia</vt:lpstr>
      <vt:lpstr>noto-sans</vt:lpstr>
      <vt:lpstr>Office Theme</vt:lpstr>
      <vt:lpstr>Employee Engagement  Owen Lee HR Champions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adam@hrchampions.co.uk</dc:creator>
  <cp:lastModifiedBy>Suzanne Hall-Gibbins</cp:lastModifiedBy>
  <cp:revision>1443</cp:revision>
  <cp:lastPrinted>2022-09-13T12:26:41Z</cp:lastPrinted>
  <dcterms:created xsi:type="dcterms:W3CDTF">2019-02-19T14:57:18Z</dcterms:created>
  <dcterms:modified xsi:type="dcterms:W3CDTF">2022-09-14T15:52:08Z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0x01010054579950C4A7BD4B81D3A419647C7854</vt:lpwstr>
  </property>
</Properties>
</file>