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60" r:id="rId3"/>
    <p:sldId id="256" r:id="rId4"/>
    <p:sldId id="257" r:id="rId5"/>
    <p:sldId id="258" r:id="rId6"/>
    <p:sldId id="259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D73153-E3A3-4C51-946B-85F2741995FE}"/>
              </a:ext>
            </a:extLst>
          </p:cNvPr>
          <p:cNvGrpSpPr/>
          <p:nvPr userDrawn="1"/>
        </p:nvGrpSpPr>
        <p:grpSpPr>
          <a:xfrm>
            <a:off x="0" y="0"/>
            <a:ext cx="18285606" cy="10291765"/>
            <a:chOff x="0" y="0"/>
            <a:chExt cx="10692000" cy="7560000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03C08A9-2516-4BAF-9A62-8207E4537BE6}"/>
                </a:ext>
              </a:extLst>
            </p:cNvPr>
            <p:cNvGrpSpPr/>
            <p:nvPr/>
          </p:nvGrpSpPr>
          <p:grpSpPr>
            <a:xfrm>
              <a:off x="0" y="0"/>
              <a:ext cx="621405" cy="7560000"/>
              <a:chOff x="0" y="0"/>
              <a:chExt cx="357444" cy="4469385"/>
            </a:xfrm>
          </p:grpSpPr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F52046F0-8E37-4640-BEE7-87F7005E4933}"/>
                  </a:ext>
                </a:extLst>
              </p:cNvPr>
              <p:cNvSpPr/>
              <p:nvPr/>
            </p:nvSpPr>
            <p:spPr>
              <a:xfrm>
                <a:off x="0" y="0"/>
                <a:ext cx="357444" cy="4469385"/>
              </a:xfrm>
              <a:custGeom>
                <a:avLst/>
                <a:gdLst/>
                <a:ahLst/>
                <a:cxnLst/>
                <a:rect l="l" t="t" r="r" b="b"/>
                <a:pathLst>
                  <a:path w="357444" h="4469385">
                    <a:moveTo>
                      <a:pt x="0" y="0"/>
                    </a:moveTo>
                    <a:lnTo>
                      <a:pt x="357444" y="0"/>
                    </a:lnTo>
                    <a:lnTo>
                      <a:pt x="357444" y="4469385"/>
                    </a:lnTo>
                    <a:lnTo>
                      <a:pt x="0" y="4469385"/>
                    </a:lnTo>
                    <a:close/>
                  </a:path>
                </a:pathLst>
              </a:custGeom>
              <a:solidFill>
                <a:srgbClr val="EE7304"/>
              </a:solidFill>
            </p:spPr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61F5B2A-88D3-44DC-9DA2-C5BA2AB4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030565" y="165674"/>
              <a:ext cx="3256380" cy="1465371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E97D58F-95AA-481C-90CC-F513BC3C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 b="9111"/>
            <a:stretch>
              <a:fillRect/>
            </a:stretch>
          </p:blipFill>
          <p:spPr>
            <a:xfrm>
              <a:off x="621405" y="2882212"/>
              <a:ext cx="9665539" cy="2196222"/>
            </a:xfrm>
            <a:prstGeom prst="rect">
              <a:avLst/>
            </a:prstGeom>
          </p:spPr>
        </p:pic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91D3A2D2-35F3-4B6E-B580-2A3B2BEC9EA3}"/>
                </a:ext>
              </a:extLst>
            </p:cNvPr>
            <p:cNvGrpSpPr/>
            <p:nvPr/>
          </p:nvGrpSpPr>
          <p:grpSpPr>
            <a:xfrm>
              <a:off x="621405" y="7250352"/>
              <a:ext cx="10070595" cy="309648"/>
              <a:chOff x="0" y="0"/>
              <a:chExt cx="6555786" cy="201575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842AA4C-4A39-4311-8A86-4EF7833B3204}"/>
                  </a:ext>
                </a:extLst>
              </p:cNvPr>
              <p:cNvSpPr/>
              <p:nvPr/>
            </p:nvSpPr>
            <p:spPr>
              <a:xfrm>
                <a:off x="0" y="0"/>
                <a:ext cx="6555786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6555786" h="201575">
                    <a:moveTo>
                      <a:pt x="0" y="0"/>
                    </a:moveTo>
                    <a:lnTo>
                      <a:pt x="6555786" y="0"/>
                    </a:lnTo>
                    <a:lnTo>
                      <a:pt x="6555786" y="201575"/>
                    </a:lnTo>
                    <a:lnTo>
                      <a:pt x="0" y="201575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E5AAB-F230-47D5-B892-1711B6FEEF7C}"/>
              </a:ext>
            </a:extLst>
          </p:cNvPr>
          <p:cNvSpPr txBox="1"/>
          <p:nvPr/>
        </p:nvSpPr>
        <p:spPr>
          <a:xfrm>
            <a:off x="3228910" y="7321924"/>
            <a:ext cx="8886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838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1676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7514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63352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9190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5028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0866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26704" algn="l" defTabSz="1431676" rtl="0" eaLnBrk="1" latinLnBrk="0" hangingPunct="1">
              <a:defRPr sz="2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Circle2Success</a:t>
            </a:r>
          </a:p>
          <a:p>
            <a:r>
              <a:rPr lang="en-GB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Wednesday 9</a:t>
            </a:r>
            <a:r>
              <a:rPr lang="en-GB" sz="5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March 2022</a:t>
            </a:r>
          </a:p>
        </p:txBody>
      </p:sp>
    </p:spTree>
    <p:extLst>
      <p:ext uri="{BB962C8B-B14F-4D97-AF65-F5344CB8AC3E}">
        <p14:creationId xmlns:p14="http://schemas.microsoft.com/office/powerpoint/2010/main" val="7272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9406" y="245726"/>
            <a:ext cx="3478009" cy="156594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549461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03748" y="5408120"/>
            <a:ext cx="3155552" cy="31555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0220" y="947034"/>
            <a:ext cx="419231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45454"/>
                </a:solidFill>
                <a:latin typeface="Calibri"/>
              </a:rPr>
              <a:t>BARNWOOD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6649" y="2216150"/>
            <a:ext cx="9158883" cy="362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200 employees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Multiple stakeholders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1000's supply chain partners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Recognise the need for change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9406" y="245726"/>
            <a:ext cx="3478009" cy="156594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549461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86254" y="2215331"/>
            <a:ext cx="3982156" cy="60767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0220" y="947034"/>
            <a:ext cx="6507746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45454"/>
                </a:solidFill>
                <a:latin typeface="Calibri"/>
              </a:rPr>
              <a:t>CHANGE THE GAME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6384" y="2272188"/>
            <a:ext cx="7993410" cy="362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545454"/>
                </a:solidFill>
                <a:latin typeface="Calibri"/>
              </a:rPr>
              <a:t>12 month programme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545454"/>
                </a:solidFill>
                <a:latin typeface="Calibri"/>
              </a:rPr>
              <a:t>Led by MEPC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545454"/>
                </a:solidFill>
                <a:latin typeface="Calibri"/>
              </a:rPr>
              <a:t>Facilitated by Julia Muir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545454"/>
                </a:solidFill>
                <a:latin typeface="Calibri"/>
              </a:rPr>
              <a:t>Industry peer group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9406" y="245726"/>
            <a:ext cx="3478009" cy="156594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549461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48349" y="986412"/>
            <a:ext cx="1592638" cy="1592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3746" y="3025193"/>
            <a:ext cx="1385982" cy="7588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75652" y="5674843"/>
            <a:ext cx="1078120" cy="132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9696" y="4065191"/>
            <a:ext cx="1290031" cy="12900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9327" y="7359681"/>
            <a:ext cx="1170770" cy="11707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2357405" y="2285256"/>
            <a:ext cx="4344002" cy="61399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0220" y="947034"/>
            <a:ext cx="645813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45454"/>
                </a:solidFill>
                <a:latin typeface="Calibri"/>
              </a:rPr>
              <a:t>CODE OF CONDUCT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69871" y="2815643"/>
            <a:ext cx="5957590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545454"/>
                </a:solidFill>
                <a:latin typeface="Calibri"/>
              </a:rPr>
              <a:t>We respect each other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69871" y="4290896"/>
            <a:ext cx="7292578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545454"/>
                </a:solidFill>
                <a:latin typeface="Calibri"/>
              </a:rPr>
              <a:t>We enhance our reputation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69871" y="5749340"/>
            <a:ext cx="6307336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545454"/>
                </a:solidFill>
                <a:latin typeface="Calibri"/>
              </a:rPr>
              <a:t>We achieve high quality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9871" y="7356103"/>
            <a:ext cx="7588300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545454"/>
                </a:solidFill>
                <a:latin typeface="Calibri"/>
              </a:rPr>
              <a:t>We protect our environment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9406" y="245726"/>
            <a:ext cx="3478009" cy="156594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549461"/>
            <a:ext cx="18288000" cy="73753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3032" y="3794259"/>
            <a:ext cx="1840826" cy="13415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79590" y="5317687"/>
            <a:ext cx="1840826" cy="1897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20416" y="7447388"/>
            <a:ext cx="1840826" cy="18109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449534" y="2273746"/>
            <a:ext cx="1683497" cy="13835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6384" y="2272188"/>
            <a:ext cx="6561273" cy="362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Know your data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Leadership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Recruitment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545454"/>
                </a:solidFill>
                <a:latin typeface="Calibri"/>
              </a:rPr>
              <a:t>Supply chain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0220" y="947034"/>
            <a:ext cx="1290824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45454"/>
                </a:solidFill>
                <a:latin typeface="Calibri"/>
              </a:rPr>
              <a:t>DIVERSITY &amp; INCLUSION BUSINESS PLAN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rnwood Front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Office Theme</vt:lpstr>
      <vt:lpstr>Barnwood Front Cover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&amp; INCLUSION</dc:title>
  <dc:creator>Amelia Griffiths</dc:creator>
  <cp:lastModifiedBy>Ben Ramsay</cp:lastModifiedBy>
  <cp:revision>3</cp:revision>
  <dcterms:created xsi:type="dcterms:W3CDTF">2006-08-16T00:00:00Z</dcterms:created>
  <dcterms:modified xsi:type="dcterms:W3CDTF">2022-03-07T17:12:37Z</dcterms:modified>
  <dc:identifier>DAE6TszyrUg</dc:identifier>
</cp:coreProperties>
</file>