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63" r:id="rId5"/>
    <p:sldId id="259" r:id="rId6"/>
    <p:sldId id="266" r:id="rId7"/>
    <p:sldId id="264" r:id="rId8"/>
    <p:sldId id="262" r:id="rId9"/>
    <p:sldId id="260" r:id="rId10"/>
    <p:sldId id="267"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1"/>
    <p:restoredTop sz="95897"/>
  </p:normalViewPr>
  <p:slideViewPr>
    <p:cSldViewPr snapToGrid="0" snapToObjects="1">
      <p:cViewPr varScale="1">
        <p:scale>
          <a:sx n="76" d="100"/>
          <a:sy n="76"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85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19568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8342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GB"/>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1222020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95716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52542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5377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371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484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92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867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31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36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3/8/2022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36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3/8/2022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6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D0DF5E60-9974-AC48-9591-99C2BB44B7CF}" type="datetimeFigureOut">
              <a:rPr lang="en-US" smtClean="0"/>
              <a:pPr/>
              <a:t>3/8/2022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44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3164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3/8/2022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759842"/>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chel@organisedconsulting.co.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Vp9Z5k0dEE" TargetMode="External"/><Relationship Id="rId2" Type="http://schemas.openxmlformats.org/officeDocument/2006/relationships/slideLayout" Target="../slideLayouts/slideLayout2.xml"/><Relationship Id="rId1" Type="http://schemas.openxmlformats.org/officeDocument/2006/relationships/video" Target="https://www.youtube.com/embed/dVp9Z5k0dEE?feature=oembed" TargetMode="External"/><Relationship Id="rId5" Type="http://schemas.openxmlformats.org/officeDocument/2006/relationships/image" Target="../media/image10.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totaljobs.com/insidejob/gender-bias-decoder/" TargetMode="External"/><Relationship Id="rId2" Type="http://schemas.openxmlformats.org/officeDocument/2006/relationships/hyperlink" Target="https://adbuilder.io/blog/attracting-staff/best-diversity-job-boards-uk/"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implicit.harvard.edu/implicit/takeatest.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VJ9m3yajU" TargetMode="External"/><Relationship Id="rId2" Type="http://schemas.openxmlformats.org/officeDocument/2006/relationships/hyperlink" Target="https://www.youtube.com/watch?v=XEKqnVyroB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ersonneltoday.com/hr/equality-act-2010-ten-example-dual-discrimination-scenario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survey.co.uk/blog/diversity-and-inclusion-survey-questions-for-employees" TargetMode="External"/><Relationship Id="rId2" Type="http://schemas.openxmlformats.org/officeDocument/2006/relationships/hyperlink" Target="https://www.acas.org.uk/equality-policy-templat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acas.org.uk/equality-and-diversity-monitoring-form-templ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6D6A81D5-D9B8-534F-A5DF-1E13CA77ECD3}"/>
              </a:ext>
            </a:extLst>
          </p:cNvPr>
          <p:cNvPicPr>
            <a:picLocks noChangeAspect="1"/>
          </p:cNvPicPr>
          <p:nvPr/>
        </p:nvPicPr>
        <p:blipFill>
          <a:blip r:embed="rId2"/>
          <a:stretch>
            <a:fillRect/>
          </a:stretch>
        </p:blipFill>
        <p:spPr>
          <a:xfrm>
            <a:off x="8115301" y="5263455"/>
            <a:ext cx="4076700" cy="1251734"/>
          </a:xfrm>
          <a:prstGeom prst="rect">
            <a:avLst/>
          </a:prstGeom>
        </p:spPr>
      </p:pic>
      <p:sp>
        <p:nvSpPr>
          <p:cNvPr id="6" name="TextBox 5">
            <a:extLst>
              <a:ext uri="{FF2B5EF4-FFF2-40B4-BE49-F238E27FC236}">
                <a16:creationId xmlns:a16="http://schemas.microsoft.com/office/drawing/2014/main" id="{5EAA0199-D7B6-A84B-B401-557A9F262490}"/>
              </a:ext>
            </a:extLst>
          </p:cNvPr>
          <p:cNvSpPr txBox="1"/>
          <p:nvPr/>
        </p:nvSpPr>
        <p:spPr>
          <a:xfrm>
            <a:off x="1771650" y="1828800"/>
            <a:ext cx="9172575" cy="2400657"/>
          </a:xfrm>
          <a:prstGeom prst="rect">
            <a:avLst/>
          </a:prstGeom>
          <a:noFill/>
        </p:spPr>
        <p:txBody>
          <a:bodyPr wrap="square" rtlCol="0">
            <a:spAutoFit/>
          </a:bodyPr>
          <a:lstStyle/>
          <a:p>
            <a:r>
              <a:rPr lang="en-US" sz="5000" dirty="0"/>
              <a:t>How can you help </a:t>
            </a:r>
          </a:p>
          <a:p>
            <a:r>
              <a:rPr lang="en-US" sz="5000" dirty="0"/>
              <a:t>’break the bias’?</a:t>
            </a:r>
          </a:p>
          <a:p>
            <a:endParaRPr lang="en-US" sz="5000" dirty="0"/>
          </a:p>
        </p:txBody>
      </p:sp>
      <p:sp>
        <p:nvSpPr>
          <p:cNvPr id="7" name="TextBox 6">
            <a:extLst>
              <a:ext uri="{FF2B5EF4-FFF2-40B4-BE49-F238E27FC236}">
                <a16:creationId xmlns:a16="http://schemas.microsoft.com/office/drawing/2014/main" id="{596769E1-7DED-544C-963A-EB160A2CD49A}"/>
              </a:ext>
            </a:extLst>
          </p:cNvPr>
          <p:cNvSpPr txBox="1"/>
          <p:nvPr/>
        </p:nvSpPr>
        <p:spPr>
          <a:xfrm>
            <a:off x="295971" y="4792037"/>
            <a:ext cx="9172575" cy="1846659"/>
          </a:xfrm>
          <a:prstGeom prst="rect">
            <a:avLst/>
          </a:prstGeom>
          <a:noFill/>
        </p:spPr>
        <p:txBody>
          <a:bodyPr wrap="square" rtlCol="0">
            <a:spAutoFit/>
          </a:bodyPr>
          <a:lstStyle/>
          <a:p>
            <a:r>
              <a:rPr lang="en-US" sz="2600" b="1" dirty="0"/>
              <a:t>Rachel Harber FCIPD </a:t>
            </a:r>
          </a:p>
          <a:p>
            <a:endParaRPr lang="en-US" sz="2600" b="1" dirty="0"/>
          </a:p>
          <a:p>
            <a:r>
              <a:rPr lang="en-US" sz="2600" dirty="0"/>
              <a:t>Organised Consulting</a:t>
            </a:r>
          </a:p>
          <a:p>
            <a:r>
              <a:rPr lang="en-US" dirty="0">
                <a:hlinkClick r:id="rId3"/>
              </a:rPr>
              <a:t>Rachel@organisedconsulting.co.uk</a:t>
            </a:r>
            <a:endParaRPr lang="en-US" dirty="0"/>
          </a:p>
          <a:p>
            <a:r>
              <a:rPr lang="en-US" dirty="0"/>
              <a:t>07977 516591</a:t>
            </a:r>
          </a:p>
        </p:txBody>
      </p:sp>
    </p:spTree>
    <p:extLst>
      <p:ext uri="{BB962C8B-B14F-4D97-AF65-F5344CB8AC3E}">
        <p14:creationId xmlns:p14="http://schemas.microsoft.com/office/powerpoint/2010/main" val="19276664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743-6021-3044-A345-2776A76A9AA2}"/>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Unconscious Bias</a:t>
            </a:r>
            <a:br>
              <a:rPr lang="en-US" dirty="0">
                <a:solidFill>
                  <a:srgbClr val="FFFFFF"/>
                </a:solidFill>
              </a:rPr>
            </a:br>
            <a:br>
              <a:rPr lang="en-US" dirty="0">
                <a:solidFill>
                  <a:srgbClr val="FFFFFF"/>
                </a:solidFill>
              </a:rPr>
            </a:br>
            <a:r>
              <a:rPr lang="en-US" sz="1600" dirty="0">
                <a:hlinkClick r:id="rId3"/>
              </a:rPr>
              <a:t>Royal Society 3min video </a:t>
            </a:r>
            <a:br>
              <a:rPr lang="en-US" dirty="0"/>
            </a:br>
            <a:br>
              <a:rPr lang="en-US" dirty="0">
                <a:solidFill>
                  <a:srgbClr val="FFFFFF"/>
                </a:solidFill>
              </a:rPr>
            </a:br>
            <a:endParaRPr lang="en-US" dirty="0">
              <a:solidFill>
                <a:srgbClr val="FFFFFF"/>
              </a:solidFill>
            </a:endParaRPr>
          </a:p>
        </p:txBody>
      </p:sp>
      <p:pic>
        <p:nvPicPr>
          <p:cNvPr id="9" name="Picture 8" descr="A picture containing logo&#10;&#10;Description automatically generated">
            <a:extLst>
              <a:ext uri="{FF2B5EF4-FFF2-40B4-BE49-F238E27FC236}">
                <a16:creationId xmlns:a16="http://schemas.microsoft.com/office/drawing/2014/main" id="{0F32BFE5-D37A-514C-B34E-0FEA51ADB252}"/>
              </a:ext>
            </a:extLst>
          </p:cNvPr>
          <p:cNvPicPr>
            <a:picLocks noChangeAspect="1"/>
          </p:cNvPicPr>
          <p:nvPr/>
        </p:nvPicPr>
        <p:blipFill>
          <a:blip r:embed="rId4"/>
          <a:stretch>
            <a:fillRect/>
          </a:stretch>
        </p:blipFill>
        <p:spPr>
          <a:xfrm>
            <a:off x="0" y="6146031"/>
            <a:ext cx="1921727" cy="590058"/>
          </a:xfrm>
          <a:prstGeom prst="rect">
            <a:avLst/>
          </a:prstGeom>
        </p:spPr>
      </p:pic>
      <p:pic>
        <p:nvPicPr>
          <p:cNvPr id="6" name="Online Media 5" descr="Understanding unconscious bias | The Royal Society">
            <a:hlinkClick r:id="" action="ppaction://media"/>
            <a:extLst>
              <a:ext uri="{FF2B5EF4-FFF2-40B4-BE49-F238E27FC236}">
                <a16:creationId xmlns:a16="http://schemas.microsoft.com/office/drawing/2014/main" id="{4B0864CD-3C91-F447-9DBA-0997E7A69A56}"/>
              </a:ext>
            </a:extLst>
          </p:cNvPr>
          <p:cNvPicPr>
            <a:picLocks noRot="1" noChangeAspect="1"/>
          </p:cNvPicPr>
          <p:nvPr>
            <a:videoFile r:link="rId1"/>
          </p:nvPr>
        </p:nvPicPr>
        <p:blipFill>
          <a:blip r:embed="rId5"/>
          <a:stretch>
            <a:fillRect/>
          </a:stretch>
        </p:blipFill>
        <p:spPr>
          <a:xfrm>
            <a:off x="4705815" y="1797050"/>
            <a:ext cx="6833042" cy="3860669"/>
          </a:xfrm>
          <a:prstGeom prst="rect">
            <a:avLst/>
          </a:prstGeom>
        </p:spPr>
      </p:pic>
    </p:spTree>
    <p:extLst>
      <p:ext uri="{BB962C8B-B14F-4D97-AF65-F5344CB8AC3E}">
        <p14:creationId xmlns:p14="http://schemas.microsoft.com/office/powerpoint/2010/main" val="3881795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743-6021-3044-A345-2776A76A9AA2}"/>
              </a:ext>
            </a:extLst>
          </p:cNvPr>
          <p:cNvSpPr>
            <a:spLocks noGrp="1"/>
          </p:cNvSpPr>
          <p:nvPr>
            <p:ph type="title"/>
          </p:nvPr>
        </p:nvSpPr>
        <p:spPr>
          <a:xfrm>
            <a:off x="653143" y="1645920"/>
            <a:ext cx="3522879" cy="4470821"/>
          </a:xfrm>
        </p:spPr>
        <p:txBody>
          <a:bodyPr>
            <a:normAutofit fontScale="90000"/>
          </a:bodyPr>
          <a:lstStyle/>
          <a:p>
            <a:pPr algn="r"/>
            <a:r>
              <a:rPr lang="en-US" u="sng" dirty="0">
                <a:solidFill>
                  <a:srgbClr val="FFFFFF"/>
                </a:solidFill>
              </a:rPr>
              <a:t>Tick list</a:t>
            </a:r>
            <a:br>
              <a:rPr lang="en-US" dirty="0">
                <a:solidFill>
                  <a:srgbClr val="FFFFFF"/>
                </a:solidFill>
              </a:rPr>
            </a:br>
            <a:br>
              <a:rPr lang="en-US" dirty="0">
                <a:solidFill>
                  <a:srgbClr val="FFFFFF"/>
                </a:solidFill>
              </a:rPr>
            </a:br>
            <a:r>
              <a:rPr lang="en-US" dirty="0">
                <a:solidFill>
                  <a:srgbClr val="FFFFFF"/>
                </a:solidFill>
              </a:rPr>
              <a:t>Diverse Talent &amp; Competitive Advantage</a:t>
            </a:r>
            <a:br>
              <a:rPr lang="en-US" dirty="0">
                <a:solidFill>
                  <a:srgbClr val="FFFFFF"/>
                </a:solidFill>
              </a:rPr>
            </a:b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FA191C20-7C69-664C-AE3A-7973352BACA4}"/>
              </a:ext>
            </a:extLst>
          </p:cNvPr>
          <p:cNvSpPr>
            <a:spLocks noGrp="1"/>
          </p:cNvSpPr>
          <p:nvPr>
            <p:ph idx="1"/>
          </p:nvPr>
        </p:nvSpPr>
        <p:spPr>
          <a:xfrm>
            <a:off x="5204109" y="1500957"/>
            <a:ext cx="5919503" cy="4470821"/>
          </a:xfrm>
        </p:spPr>
        <p:txBody>
          <a:bodyPr>
            <a:normAutofit fontScale="92500"/>
          </a:bodyPr>
          <a:lstStyle/>
          <a:p>
            <a:pPr>
              <a:buFont typeface="Wingdings" pitchFamily="2" charset="2"/>
              <a:buChar char="q"/>
            </a:pPr>
            <a:r>
              <a:rPr lang="en-US" dirty="0"/>
              <a:t>Promote your culture – review website images and wording</a:t>
            </a:r>
          </a:p>
          <a:p>
            <a:pPr>
              <a:buFont typeface="Wingdings" pitchFamily="2" charset="2"/>
              <a:buChar char="q"/>
            </a:pPr>
            <a:r>
              <a:rPr lang="en-US" dirty="0"/>
              <a:t>Advertise in more places – </a:t>
            </a:r>
            <a:r>
              <a:rPr lang="en-US" dirty="0">
                <a:hlinkClick r:id="rId2"/>
              </a:rPr>
              <a:t>diversity job boards</a:t>
            </a:r>
            <a:endParaRPr lang="en-US" dirty="0"/>
          </a:p>
          <a:p>
            <a:pPr>
              <a:buFont typeface="Wingdings" pitchFamily="2" charset="2"/>
              <a:buChar char="q"/>
            </a:pPr>
            <a:r>
              <a:rPr lang="en-US" dirty="0"/>
              <a:t>Inclusive adverts – </a:t>
            </a:r>
            <a:r>
              <a:rPr lang="en-US" dirty="0">
                <a:hlinkClick r:id="rId3"/>
              </a:rPr>
              <a:t>gender decoder</a:t>
            </a:r>
            <a:endParaRPr lang="en-US" dirty="0"/>
          </a:p>
          <a:p>
            <a:pPr>
              <a:buFont typeface="Wingdings" pitchFamily="2" charset="2"/>
              <a:buChar char="q"/>
            </a:pPr>
            <a:r>
              <a:rPr lang="en-US" dirty="0"/>
              <a:t>Unconscious bias test – </a:t>
            </a:r>
            <a:r>
              <a:rPr lang="en-US" dirty="0">
                <a:hlinkClick r:id="rId4"/>
              </a:rPr>
              <a:t>project implicit</a:t>
            </a:r>
            <a:endParaRPr lang="en-US" dirty="0"/>
          </a:p>
          <a:p>
            <a:pPr>
              <a:buFont typeface="Wingdings" pitchFamily="2" charset="2"/>
              <a:buChar char="q"/>
            </a:pPr>
            <a:r>
              <a:rPr lang="en-US" dirty="0"/>
              <a:t>Unconscious bias training </a:t>
            </a:r>
          </a:p>
          <a:p>
            <a:pPr>
              <a:buFont typeface="Wingdings" pitchFamily="2" charset="2"/>
              <a:buChar char="q"/>
            </a:pPr>
            <a:r>
              <a:rPr lang="en-US" dirty="0" err="1"/>
              <a:t>Anonymised</a:t>
            </a:r>
            <a:r>
              <a:rPr lang="en-US" dirty="0"/>
              <a:t> CVs / Panel interviews (beware conformity bias)</a:t>
            </a:r>
          </a:p>
          <a:p>
            <a:pPr>
              <a:buFont typeface="Wingdings" pitchFamily="2" charset="2"/>
              <a:buChar char="q"/>
            </a:pPr>
            <a:r>
              <a:rPr lang="en-US" dirty="0"/>
              <a:t>Development – performance review, mentoring, promotions</a:t>
            </a:r>
          </a:p>
          <a:p>
            <a:pPr>
              <a:buFont typeface="Wingdings" pitchFamily="2" charset="2"/>
              <a:buChar char="q"/>
            </a:pPr>
            <a:r>
              <a:rPr lang="en-US" dirty="0"/>
              <a:t>Retain – EVP, well-being, reward, culture, safe environment</a:t>
            </a:r>
          </a:p>
          <a:p>
            <a:endParaRPr lang="en-US" dirty="0"/>
          </a:p>
        </p:txBody>
      </p:sp>
      <p:pic>
        <p:nvPicPr>
          <p:cNvPr id="9" name="Picture 8" descr="A picture containing logo&#10;&#10;Description automatically generated">
            <a:extLst>
              <a:ext uri="{FF2B5EF4-FFF2-40B4-BE49-F238E27FC236}">
                <a16:creationId xmlns:a16="http://schemas.microsoft.com/office/drawing/2014/main" id="{0F32BFE5-D37A-514C-B34E-0FEA51ADB252}"/>
              </a:ext>
            </a:extLst>
          </p:cNvPr>
          <p:cNvPicPr>
            <a:picLocks noChangeAspect="1"/>
          </p:cNvPicPr>
          <p:nvPr/>
        </p:nvPicPr>
        <p:blipFill>
          <a:blip r:embed="rId5"/>
          <a:stretch>
            <a:fillRect/>
          </a:stretch>
        </p:blipFill>
        <p:spPr>
          <a:xfrm>
            <a:off x="0" y="6146031"/>
            <a:ext cx="1921727" cy="590058"/>
          </a:xfrm>
          <a:prstGeom prst="rect">
            <a:avLst/>
          </a:prstGeom>
        </p:spPr>
      </p:pic>
    </p:spTree>
    <p:extLst>
      <p:ext uri="{BB962C8B-B14F-4D97-AF65-F5344CB8AC3E}">
        <p14:creationId xmlns:p14="http://schemas.microsoft.com/office/powerpoint/2010/main" val="2537312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4" name="Picture 28" descr="Premium Photo | Neon glowing question mark abstract blue and pink background.  3d rendering">
            <a:extLst>
              <a:ext uri="{FF2B5EF4-FFF2-40B4-BE49-F238E27FC236}">
                <a16:creationId xmlns:a16="http://schemas.microsoft.com/office/drawing/2014/main" id="{342584E9-B2C2-5A4D-86CA-D5EB2635CE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4" r="5554"/>
          <a:stretch/>
        </p:blipFill>
        <p:spPr bwMode="auto">
          <a:xfrm>
            <a:off x="0" y="0"/>
            <a:ext cx="123348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logo&#10;&#10;Description automatically generated">
            <a:extLst>
              <a:ext uri="{FF2B5EF4-FFF2-40B4-BE49-F238E27FC236}">
                <a16:creationId xmlns:a16="http://schemas.microsoft.com/office/drawing/2014/main" id="{ABE87480-AC95-E643-BAF8-250D953A2119}"/>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341821840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7B23D8-78BF-C946-BA81-34C7CF61508E}"/>
              </a:ext>
            </a:extLst>
          </p:cNvPr>
          <p:cNvSpPr>
            <a:spLocks noGrp="1"/>
          </p:cNvSpPr>
          <p:nvPr>
            <p:ph type="title"/>
          </p:nvPr>
        </p:nvSpPr>
        <p:spPr>
          <a:xfrm>
            <a:off x="560880" y="803064"/>
            <a:ext cx="3522879" cy="4470821"/>
          </a:xfrm>
        </p:spPr>
        <p:txBody>
          <a:bodyPr>
            <a:normAutofit/>
          </a:bodyPr>
          <a:lstStyle/>
          <a:p>
            <a:r>
              <a:rPr lang="en-US" dirty="0">
                <a:solidFill>
                  <a:srgbClr val="FFFFFF"/>
                </a:solidFill>
              </a:rPr>
              <a:t>About </a:t>
            </a:r>
            <a:br>
              <a:rPr lang="en-US" dirty="0">
                <a:solidFill>
                  <a:srgbClr val="FFFFFF"/>
                </a:solidFill>
              </a:rPr>
            </a:br>
            <a:r>
              <a:rPr lang="en-US" dirty="0">
                <a:solidFill>
                  <a:srgbClr val="FFFFFF"/>
                </a:solidFill>
              </a:rPr>
              <a:t>Me</a:t>
            </a:r>
          </a:p>
        </p:txBody>
      </p:sp>
      <p:sp>
        <p:nvSpPr>
          <p:cNvPr id="3" name="Content Placeholder 2">
            <a:extLst>
              <a:ext uri="{FF2B5EF4-FFF2-40B4-BE49-F238E27FC236}">
                <a16:creationId xmlns:a16="http://schemas.microsoft.com/office/drawing/2014/main" id="{A022D421-0B97-DD4F-A432-F17DED9C7D84}"/>
              </a:ext>
            </a:extLst>
          </p:cNvPr>
          <p:cNvSpPr>
            <a:spLocks noGrp="1"/>
          </p:cNvSpPr>
          <p:nvPr>
            <p:ph idx="1"/>
          </p:nvPr>
        </p:nvSpPr>
        <p:spPr>
          <a:xfrm>
            <a:off x="5204109" y="1645920"/>
            <a:ext cx="5919503" cy="4470821"/>
          </a:xfrm>
        </p:spPr>
        <p:txBody>
          <a:bodyPr>
            <a:normAutofit/>
          </a:bodyPr>
          <a:lstStyle/>
          <a:p>
            <a:r>
              <a:rPr lang="en-US" dirty="0"/>
              <a:t>FCIPD HR Director</a:t>
            </a:r>
          </a:p>
          <a:p>
            <a:r>
              <a:rPr lang="en-US" dirty="0"/>
              <a:t>Independent Consultant</a:t>
            </a:r>
          </a:p>
          <a:p>
            <a:r>
              <a:rPr lang="en-US" dirty="0"/>
              <a:t>Manufacturing, Engineering, Construction, Logistics, Professional Services, Charity </a:t>
            </a:r>
          </a:p>
          <a:p>
            <a:r>
              <a:rPr lang="en-US" dirty="0"/>
              <a:t>Focus on strategic talent attraction and retention</a:t>
            </a:r>
          </a:p>
          <a:p>
            <a:r>
              <a:rPr lang="en-US" dirty="0"/>
              <a:t>Recruitment consultancy coach / mentor</a:t>
            </a:r>
          </a:p>
          <a:p>
            <a:endParaRPr lang="en-US" dirty="0"/>
          </a:p>
          <a:p>
            <a:pPr marL="0" indent="0" algn="ctr">
              <a:buNone/>
            </a:pPr>
            <a:r>
              <a:rPr lang="en-US" dirty="0"/>
              <a:t>‘</a:t>
            </a:r>
            <a:r>
              <a:rPr lang="en-US" dirty="0" err="1"/>
              <a:t>Minimise</a:t>
            </a:r>
            <a:r>
              <a:rPr lang="en-US" dirty="0"/>
              <a:t> Risk, </a:t>
            </a:r>
            <a:r>
              <a:rPr lang="en-US" dirty="0" err="1"/>
              <a:t>Maximise</a:t>
            </a:r>
            <a:r>
              <a:rPr lang="en-US" dirty="0"/>
              <a:t> Potential, Strive for Efficiency’</a:t>
            </a:r>
          </a:p>
        </p:txBody>
      </p:sp>
      <p:pic>
        <p:nvPicPr>
          <p:cNvPr id="5" name="Picture 4" descr="Whiteboard&#10;&#10;Description automatically generated with medium confidence">
            <a:extLst>
              <a:ext uri="{FF2B5EF4-FFF2-40B4-BE49-F238E27FC236}">
                <a16:creationId xmlns:a16="http://schemas.microsoft.com/office/drawing/2014/main" id="{C1DBB1DA-352B-A040-8658-AE558A33077D}"/>
              </a:ext>
            </a:extLst>
          </p:cNvPr>
          <p:cNvPicPr>
            <a:picLocks noChangeAspect="1"/>
          </p:cNvPicPr>
          <p:nvPr/>
        </p:nvPicPr>
        <p:blipFill>
          <a:blip r:embed="rId2"/>
          <a:stretch>
            <a:fillRect/>
          </a:stretch>
        </p:blipFill>
        <p:spPr>
          <a:xfrm>
            <a:off x="560880" y="2737624"/>
            <a:ext cx="2427687" cy="3038475"/>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A6976381-C77E-A34C-8567-25FD0DACED7B}"/>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413660366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6" name="Freeform: Shape 3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A96AD3-5AD3-DC4D-AF24-FC3A73C6FC30}"/>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Aim for today</a:t>
            </a:r>
          </a:p>
        </p:txBody>
      </p:sp>
      <p:sp>
        <p:nvSpPr>
          <p:cNvPr id="3" name="Content Placeholder 2">
            <a:extLst>
              <a:ext uri="{FF2B5EF4-FFF2-40B4-BE49-F238E27FC236}">
                <a16:creationId xmlns:a16="http://schemas.microsoft.com/office/drawing/2014/main" id="{5FAF44B9-4CCD-3548-B8A5-2C8F6AF084A4}"/>
              </a:ext>
            </a:extLst>
          </p:cNvPr>
          <p:cNvSpPr>
            <a:spLocks noGrp="1"/>
          </p:cNvSpPr>
          <p:nvPr>
            <p:ph idx="1"/>
          </p:nvPr>
        </p:nvSpPr>
        <p:spPr>
          <a:xfrm>
            <a:off x="5204109" y="1645920"/>
            <a:ext cx="5919503" cy="4470821"/>
          </a:xfrm>
        </p:spPr>
        <p:txBody>
          <a:bodyPr>
            <a:normAutofit/>
          </a:bodyPr>
          <a:lstStyle/>
          <a:p>
            <a:r>
              <a:rPr lang="en-US" dirty="0"/>
              <a:t>Break the bias by taking away some actions to ensure your organisation has a good consideration of the benefits of Diversity, Equity (Equality) and Inclusion</a:t>
            </a:r>
          </a:p>
        </p:txBody>
      </p:sp>
      <p:pic>
        <p:nvPicPr>
          <p:cNvPr id="13" name="Picture 12" descr="A picture containing logo&#10;&#10;Description automatically generated">
            <a:extLst>
              <a:ext uri="{FF2B5EF4-FFF2-40B4-BE49-F238E27FC236}">
                <a16:creationId xmlns:a16="http://schemas.microsoft.com/office/drawing/2014/main" id="{EDB7ACD4-BB67-A74F-B727-2859A0441D25}"/>
              </a:ext>
            </a:extLst>
          </p:cNvPr>
          <p:cNvPicPr>
            <a:picLocks noChangeAspect="1"/>
          </p:cNvPicPr>
          <p:nvPr/>
        </p:nvPicPr>
        <p:blipFill>
          <a:blip r:embed="rId2"/>
          <a:stretch>
            <a:fillRect/>
          </a:stretch>
        </p:blipFill>
        <p:spPr>
          <a:xfrm>
            <a:off x="107524" y="6127604"/>
            <a:ext cx="1921727" cy="590058"/>
          </a:xfrm>
          <a:prstGeom prst="rect">
            <a:avLst/>
          </a:prstGeom>
        </p:spPr>
      </p:pic>
    </p:spTree>
    <p:extLst>
      <p:ext uri="{BB962C8B-B14F-4D97-AF65-F5344CB8AC3E}">
        <p14:creationId xmlns:p14="http://schemas.microsoft.com/office/powerpoint/2010/main" val="419204611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408F1-607D-8342-82CF-A6B13092C3BB}"/>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Why is DEI important?</a:t>
            </a:r>
          </a:p>
        </p:txBody>
      </p:sp>
      <p:sp>
        <p:nvSpPr>
          <p:cNvPr id="30" name="Rectangle 2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FEFBFF0-494B-8445-9E47-FCE6645FA51B}"/>
              </a:ext>
            </a:extLst>
          </p:cNvPr>
          <p:cNvSpPr>
            <a:spLocks noGrp="1"/>
          </p:cNvSpPr>
          <p:nvPr>
            <p:ph idx="1"/>
          </p:nvPr>
        </p:nvSpPr>
        <p:spPr>
          <a:xfrm>
            <a:off x="4829163" y="1143000"/>
            <a:ext cx="7086611" cy="5457825"/>
          </a:xfrm>
        </p:spPr>
        <p:txBody>
          <a:bodyPr>
            <a:normAutofit/>
          </a:bodyPr>
          <a:lstStyle/>
          <a:p>
            <a:pPr>
              <a:lnSpc>
                <a:spcPct val="90000"/>
              </a:lnSpc>
            </a:pPr>
            <a:r>
              <a:rPr lang="en-GB" sz="1700" b="1" dirty="0"/>
              <a:t>Diverse Talent</a:t>
            </a:r>
          </a:p>
          <a:p>
            <a:pPr marL="0" indent="0">
              <a:lnSpc>
                <a:spcPct val="90000"/>
              </a:lnSpc>
              <a:buNone/>
            </a:pPr>
            <a:r>
              <a:rPr lang="en-GB" sz="1700" dirty="0"/>
              <a:t>Help attract new talent within the organisation. Diversity brings different perspectives, increase creativity and enables a productive working environment. </a:t>
            </a:r>
          </a:p>
          <a:p>
            <a:pPr marL="0" indent="0">
              <a:lnSpc>
                <a:spcPct val="90000"/>
              </a:lnSpc>
              <a:buNone/>
            </a:pPr>
            <a:r>
              <a:rPr lang="en-GB" sz="1700" i="1" dirty="0">
                <a:solidFill>
                  <a:schemeClr val="accent1">
                    <a:lumMod val="60000"/>
                    <a:lumOff val="40000"/>
                  </a:schemeClr>
                </a:solidFill>
              </a:rPr>
              <a:t>76% of job seekers and employees said that a diverse workforce is an important factor when considering who to work for (Glassdoor).</a:t>
            </a:r>
          </a:p>
          <a:p>
            <a:pPr>
              <a:lnSpc>
                <a:spcPct val="90000"/>
              </a:lnSpc>
            </a:pPr>
            <a:r>
              <a:rPr lang="en-GB" sz="1700" b="1" dirty="0"/>
              <a:t>Competitive Advantage</a:t>
            </a:r>
          </a:p>
          <a:p>
            <a:pPr marL="0" indent="0">
              <a:lnSpc>
                <a:spcPct val="90000"/>
              </a:lnSpc>
              <a:buNone/>
            </a:pPr>
            <a:r>
              <a:rPr lang="en-GB" sz="1700" dirty="0"/>
              <a:t>Better able to understand the needs of a wide range of customers and can interact with a broad client base. Helps retain staff in a competitive market as they are made to feel welcome. </a:t>
            </a:r>
          </a:p>
          <a:p>
            <a:pPr marL="0" indent="0">
              <a:lnSpc>
                <a:spcPct val="90000"/>
              </a:lnSpc>
              <a:buNone/>
            </a:pPr>
            <a:r>
              <a:rPr lang="en-GB" sz="1700" i="1" dirty="0">
                <a:solidFill>
                  <a:schemeClr val="accent1">
                    <a:lumMod val="60000"/>
                    <a:lumOff val="40000"/>
                  </a:schemeClr>
                </a:solidFill>
              </a:rPr>
              <a:t>Companies with gender diverse executive teams are 25% more likely to have above average profitability (Glassdoor)</a:t>
            </a:r>
          </a:p>
          <a:p>
            <a:pPr>
              <a:lnSpc>
                <a:spcPct val="90000"/>
              </a:lnSpc>
            </a:pPr>
            <a:r>
              <a:rPr lang="en-GB" sz="1700" b="1" dirty="0"/>
              <a:t>Commercial Risk </a:t>
            </a:r>
          </a:p>
          <a:p>
            <a:pPr marL="0" indent="0">
              <a:lnSpc>
                <a:spcPct val="90000"/>
              </a:lnSpc>
              <a:buNone/>
            </a:pPr>
            <a:r>
              <a:rPr lang="en-GB" sz="1700" dirty="0"/>
              <a:t>If a case went to an Employment Tribunal, one of the first things they would check is whether the organisation had such policies and procedures in place and that they had been followed.  Failure to comply can cost the company a great deal should someone file against them for discrimination. </a:t>
            </a:r>
          </a:p>
          <a:p>
            <a:pPr>
              <a:lnSpc>
                <a:spcPct val="90000"/>
              </a:lnSpc>
            </a:pPr>
            <a:endParaRPr lang="en-US" sz="1700" dirty="0"/>
          </a:p>
        </p:txBody>
      </p:sp>
      <p:pic>
        <p:nvPicPr>
          <p:cNvPr id="9" name="Picture 8" descr="A picture containing logo&#10;&#10;Description automatically generated">
            <a:extLst>
              <a:ext uri="{FF2B5EF4-FFF2-40B4-BE49-F238E27FC236}">
                <a16:creationId xmlns:a16="http://schemas.microsoft.com/office/drawing/2014/main" id="{7AB005A3-D874-B541-937F-A12F54691DF6}"/>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333997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7D7949-48F9-9442-8BCB-B7072E9DE1E2}"/>
              </a:ext>
            </a:extLst>
          </p:cNvPr>
          <p:cNvSpPr>
            <a:spLocks noGrp="1"/>
          </p:cNvSpPr>
          <p:nvPr>
            <p:ph type="title"/>
          </p:nvPr>
        </p:nvSpPr>
        <p:spPr>
          <a:xfrm>
            <a:off x="653143" y="1645920"/>
            <a:ext cx="3522879" cy="4470821"/>
          </a:xfrm>
        </p:spPr>
        <p:txBody>
          <a:bodyPr>
            <a:normAutofit fontScale="90000"/>
          </a:bodyPr>
          <a:lstStyle/>
          <a:p>
            <a:pPr algn="r"/>
            <a:r>
              <a:rPr lang="en-US" sz="3600" dirty="0" err="1">
                <a:solidFill>
                  <a:srgbClr val="FFFFFF"/>
                </a:solidFill>
              </a:rPr>
              <a:t>Minimise</a:t>
            </a:r>
            <a:r>
              <a:rPr lang="en-US" sz="3600" dirty="0">
                <a:solidFill>
                  <a:srgbClr val="FFFFFF"/>
                </a:solidFill>
              </a:rPr>
              <a:t> </a:t>
            </a:r>
            <a:br>
              <a:rPr lang="en-US" sz="3600" dirty="0">
                <a:solidFill>
                  <a:srgbClr val="FFFFFF"/>
                </a:solidFill>
              </a:rPr>
            </a:br>
            <a:r>
              <a:rPr lang="en-US" sz="3600" dirty="0">
                <a:solidFill>
                  <a:srgbClr val="FFFFFF"/>
                </a:solidFill>
              </a:rPr>
              <a:t>Risk</a:t>
            </a: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Nine </a:t>
            </a:r>
            <a:br>
              <a:rPr lang="en-US" sz="3600" dirty="0">
                <a:solidFill>
                  <a:srgbClr val="FFFFFF"/>
                </a:solidFill>
              </a:rPr>
            </a:br>
            <a:r>
              <a:rPr lang="en-US" sz="3600" dirty="0">
                <a:solidFill>
                  <a:srgbClr val="FFFFFF"/>
                </a:solidFill>
              </a:rPr>
              <a:t>Protected Characteristics</a:t>
            </a:r>
            <a:br>
              <a:rPr lang="en-US" sz="3600" dirty="0">
                <a:solidFill>
                  <a:srgbClr val="FFFFFF"/>
                </a:solidFill>
              </a:rPr>
            </a:br>
            <a:br>
              <a:rPr lang="en-US" sz="3600" dirty="0">
                <a:solidFill>
                  <a:srgbClr val="FFFFFF"/>
                </a:solidFill>
              </a:rPr>
            </a:br>
            <a:endParaRPr lang="en-US" sz="3600" dirty="0">
              <a:solidFill>
                <a:srgbClr val="FFFFFF"/>
              </a:solidFill>
            </a:endParaRPr>
          </a:p>
        </p:txBody>
      </p:sp>
      <p:pic>
        <p:nvPicPr>
          <p:cNvPr id="3074" name="Picture 2" descr="Equality, diversity and inclusion – NHS Dorset CCG">
            <a:extLst>
              <a:ext uri="{FF2B5EF4-FFF2-40B4-BE49-F238E27FC236}">
                <a16:creationId xmlns:a16="http://schemas.microsoft.com/office/drawing/2014/main" id="{7DF8016F-1A81-9349-8614-31077EBE5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008" y="1000126"/>
            <a:ext cx="7052134" cy="49585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logo&#10;&#10;Description automatically generated">
            <a:extLst>
              <a:ext uri="{FF2B5EF4-FFF2-40B4-BE49-F238E27FC236}">
                <a16:creationId xmlns:a16="http://schemas.microsoft.com/office/drawing/2014/main" id="{41D810E9-29A5-B543-8CD2-8916E90425EB}"/>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302143157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08F1-607D-8342-82CF-A6B13092C3B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It can be confusing!</a:t>
            </a:r>
          </a:p>
        </p:txBody>
      </p:sp>
      <p:sp>
        <p:nvSpPr>
          <p:cNvPr id="3" name="Content Placeholder 2">
            <a:extLst>
              <a:ext uri="{FF2B5EF4-FFF2-40B4-BE49-F238E27FC236}">
                <a16:creationId xmlns:a16="http://schemas.microsoft.com/office/drawing/2014/main" id="{DFEFBFF0-494B-8445-9E47-FCE6645FA51B}"/>
              </a:ext>
            </a:extLst>
          </p:cNvPr>
          <p:cNvSpPr>
            <a:spLocks noGrp="1"/>
          </p:cNvSpPr>
          <p:nvPr>
            <p:ph idx="1"/>
          </p:nvPr>
        </p:nvSpPr>
        <p:spPr>
          <a:xfrm>
            <a:off x="809992" y="2097365"/>
            <a:ext cx="10572015" cy="3804548"/>
          </a:xfrm>
        </p:spPr>
        <p:txBody>
          <a:bodyPr>
            <a:normAutofit/>
          </a:bodyPr>
          <a:lstStyle/>
          <a:p>
            <a:pPr marL="0" indent="0">
              <a:buNone/>
            </a:pPr>
            <a:r>
              <a:rPr lang="en-GB" dirty="0"/>
              <a:t>“Despite the prevalence of the Black Lives Matter conversations over the last 12 months, 40 per cent of working professionals are also still afraid to say the word ‘Black’ in relation to race and ethnicity in the workplace”</a:t>
            </a:r>
            <a:r>
              <a:rPr lang="en-GB" dirty="0">
                <a:solidFill>
                  <a:schemeClr val="tx2"/>
                </a:solidFill>
              </a:rPr>
              <a:t> (</a:t>
            </a:r>
            <a:r>
              <a:rPr lang="en-GB" dirty="0" err="1">
                <a:solidFill>
                  <a:schemeClr val="tx2"/>
                </a:solidFill>
              </a:rPr>
              <a:t>thehrdirector.com</a:t>
            </a:r>
            <a:r>
              <a:rPr lang="en-GB" dirty="0">
                <a:solidFill>
                  <a:schemeClr val="tx2"/>
                </a:solidFill>
              </a:rPr>
              <a:t> - May 2021) </a:t>
            </a:r>
          </a:p>
          <a:p>
            <a:r>
              <a:rPr lang="en-GB" dirty="0">
                <a:solidFill>
                  <a:schemeClr val="tx2"/>
                </a:solidFill>
              </a:rPr>
              <a:t>What terminology is socially acceptable? BAME (Black, Asian &amp; Minority Ethnic), a is no longer ‘acceptable’. Constantly evolving </a:t>
            </a:r>
            <a:endParaRPr lang="en-GB" dirty="0"/>
          </a:p>
          <a:p>
            <a:r>
              <a:rPr lang="en-GB" dirty="0">
                <a:solidFill>
                  <a:schemeClr val="tx2"/>
                </a:solidFill>
              </a:rPr>
              <a:t>What is LGBTQ+ (Lesbian, Gay, Bi-sexual, Transgender, Questioning (Queer)) </a:t>
            </a:r>
            <a:r>
              <a:rPr lang="en-GB" dirty="0">
                <a:solidFill>
                  <a:schemeClr val="tx2"/>
                </a:solidFill>
                <a:hlinkClick r:id="rId2"/>
              </a:rPr>
              <a:t>explanation video</a:t>
            </a:r>
            <a:endParaRPr lang="en-GB" dirty="0">
              <a:solidFill>
                <a:schemeClr val="tx2"/>
              </a:solidFill>
            </a:endParaRPr>
          </a:p>
          <a:p>
            <a:r>
              <a:rPr lang="en-GB" dirty="0">
                <a:solidFill>
                  <a:schemeClr val="tx2"/>
                </a:solidFill>
              </a:rPr>
              <a:t>Gender pronouns – he/him/his - she/her/hers – they/them/theirs (</a:t>
            </a:r>
            <a:r>
              <a:rPr lang="en-GB" dirty="0">
                <a:solidFill>
                  <a:schemeClr val="tx2"/>
                </a:solidFill>
                <a:hlinkClick r:id="rId3"/>
              </a:rPr>
              <a:t>explanation video)</a:t>
            </a:r>
            <a:endParaRPr lang="en-GB" dirty="0"/>
          </a:p>
          <a:p>
            <a:endParaRPr lang="en-US" dirty="0"/>
          </a:p>
        </p:txBody>
      </p:sp>
      <p:pic>
        <p:nvPicPr>
          <p:cNvPr id="9" name="Picture 8" descr="A picture containing logo&#10;&#10;Description automatically generated">
            <a:extLst>
              <a:ext uri="{FF2B5EF4-FFF2-40B4-BE49-F238E27FC236}">
                <a16:creationId xmlns:a16="http://schemas.microsoft.com/office/drawing/2014/main" id="{7AB005A3-D874-B541-937F-A12F54691DF6}"/>
              </a:ext>
            </a:extLst>
          </p:cNvPr>
          <p:cNvPicPr>
            <a:picLocks noChangeAspect="1"/>
          </p:cNvPicPr>
          <p:nvPr/>
        </p:nvPicPr>
        <p:blipFill>
          <a:blip r:embed="rId4"/>
          <a:stretch>
            <a:fillRect/>
          </a:stretch>
        </p:blipFill>
        <p:spPr>
          <a:xfrm>
            <a:off x="0" y="6146031"/>
            <a:ext cx="1921727" cy="590058"/>
          </a:xfrm>
          <a:prstGeom prst="rect">
            <a:avLst/>
          </a:prstGeom>
        </p:spPr>
      </p:pic>
    </p:spTree>
    <p:extLst>
      <p:ext uri="{BB962C8B-B14F-4D97-AF65-F5344CB8AC3E}">
        <p14:creationId xmlns:p14="http://schemas.microsoft.com/office/powerpoint/2010/main" val="3466677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622149-0B5D-4F4D-B2BB-0DC30E9C7AD7}"/>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Scenarios we may have come across…..</a:t>
            </a:r>
          </a:p>
        </p:txBody>
      </p:sp>
      <p:sp>
        <p:nvSpPr>
          <p:cNvPr id="3" name="Content Placeholder 2">
            <a:extLst>
              <a:ext uri="{FF2B5EF4-FFF2-40B4-BE49-F238E27FC236}">
                <a16:creationId xmlns:a16="http://schemas.microsoft.com/office/drawing/2014/main" id="{1B61FE79-2267-F647-BDDF-FBEBF6630326}"/>
              </a:ext>
            </a:extLst>
          </p:cNvPr>
          <p:cNvSpPr>
            <a:spLocks noGrp="1"/>
          </p:cNvSpPr>
          <p:nvPr>
            <p:ph idx="1"/>
          </p:nvPr>
        </p:nvSpPr>
        <p:spPr>
          <a:xfrm>
            <a:off x="5204109" y="1333689"/>
            <a:ext cx="6754529" cy="4470821"/>
          </a:xfrm>
        </p:spPr>
        <p:txBody>
          <a:bodyPr>
            <a:noAutofit/>
          </a:bodyPr>
          <a:lstStyle/>
          <a:p>
            <a:pPr>
              <a:lnSpc>
                <a:spcPct val="90000"/>
              </a:lnSpc>
            </a:pPr>
            <a:r>
              <a:rPr lang="en-US" sz="1600" dirty="0"/>
              <a:t>Changes to an employee health which require adjustment but do not prevent them completing their duties</a:t>
            </a:r>
          </a:p>
          <a:p>
            <a:pPr>
              <a:lnSpc>
                <a:spcPct val="90000"/>
              </a:lnSpc>
            </a:pPr>
            <a:r>
              <a:rPr lang="en-US" sz="1600" dirty="0"/>
              <a:t>Banter – not just those directly in the conversation</a:t>
            </a:r>
          </a:p>
          <a:p>
            <a:pPr>
              <a:lnSpc>
                <a:spcPct val="90000"/>
              </a:lnSpc>
            </a:pPr>
            <a:r>
              <a:rPr lang="en-US" sz="1600" dirty="0"/>
              <a:t>Adverts stating amount of years experience</a:t>
            </a:r>
          </a:p>
          <a:p>
            <a:pPr marL="0" indent="0">
              <a:lnSpc>
                <a:spcPct val="90000"/>
              </a:lnSpc>
              <a:buNone/>
            </a:pPr>
            <a:endParaRPr lang="en-US" sz="1600" dirty="0"/>
          </a:p>
          <a:p>
            <a:pPr marL="0" indent="0">
              <a:lnSpc>
                <a:spcPct val="90000"/>
              </a:lnSpc>
              <a:buNone/>
            </a:pPr>
            <a:r>
              <a:rPr lang="en-US" sz="1600" dirty="0"/>
              <a:t>Some women specific</a:t>
            </a:r>
          </a:p>
          <a:p>
            <a:pPr marL="0" indent="0">
              <a:lnSpc>
                <a:spcPct val="90000"/>
              </a:lnSpc>
              <a:buNone/>
            </a:pPr>
            <a:endParaRPr lang="en-US" sz="1600" dirty="0"/>
          </a:p>
          <a:p>
            <a:pPr>
              <a:lnSpc>
                <a:spcPct val="90000"/>
              </a:lnSpc>
            </a:pPr>
            <a:r>
              <a:rPr lang="en-US" sz="1600" dirty="0"/>
              <a:t>Roles requiring a ‘strong person’ to manage the team </a:t>
            </a:r>
          </a:p>
          <a:p>
            <a:pPr>
              <a:lnSpc>
                <a:spcPct val="90000"/>
              </a:lnSpc>
            </a:pPr>
            <a:r>
              <a:rPr lang="en-US" sz="1600" dirty="0"/>
              <a:t>Imbalance of board level gender balance to that of the wider workforce</a:t>
            </a:r>
          </a:p>
          <a:p>
            <a:pPr>
              <a:lnSpc>
                <a:spcPct val="90000"/>
              </a:lnSpc>
            </a:pPr>
            <a:r>
              <a:rPr lang="en-US" sz="1600" dirty="0"/>
              <a:t>Lack of promotion because they may decide to have children </a:t>
            </a:r>
          </a:p>
          <a:p>
            <a:pPr marL="0" indent="0">
              <a:lnSpc>
                <a:spcPct val="90000"/>
              </a:lnSpc>
              <a:buNone/>
            </a:pPr>
            <a:endParaRPr lang="en-US" sz="1600" dirty="0"/>
          </a:p>
          <a:p>
            <a:pPr marL="0" indent="0">
              <a:lnSpc>
                <a:spcPct val="90000"/>
              </a:lnSpc>
              <a:buNone/>
            </a:pPr>
            <a:r>
              <a:rPr lang="en-US" sz="1600" dirty="0"/>
              <a:t>Exceptions –gender related scenarios (gender specific </a:t>
            </a:r>
            <a:r>
              <a:rPr lang="en-US" sz="1600" dirty="0" err="1"/>
              <a:t>carers</a:t>
            </a:r>
            <a:r>
              <a:rPr lang="en-US" sz="1600" dirty="0"/>
              <a:t>)</a:t>
            </a:r>
          </a:p>
          <a:p>
            <a:pPr>
              <a:lnSpc>
                <a:spcPct val="90000"/>
              </a:lnSpc>
            </a:pPr>
            <a:endParaRPr lang="en-US" sz="1600" dirty="0"/>
          </a:p>
          <a:p>
            <a:pPr marL="0" indent="0">
              <a:lnSpc>
                <a:spcPct val="90000"/>
              </a:lnSpc>
              <a:buNone/>
            </a:pPr>
            <a:r>
              <a:rPr lang="en-US" sz="1600" dirty="0">
                <a:hlinkClick r:id="rId2"/>
              </a:rPr>
              <a:t>Link to 10 scenarios of dual discrimination</a:t>
            </a:r>
            <a:endParaRPr lang="en-US" sz="1600" dirty="0"/>
          </a:p>
        </p:txBody>
      </p:sp>
      <p:pic>
        <p:nvPicPr>
          <p:cNvPr id="13" name="Picture 12" descr="A picture containing logo&#10;&#10;Description automatically generated">
            <a:extLst>
              <a:ext uri="{FF2B5EF4-FFF2-40B4-BE49-F238E27FC236}">
                <a16:creationId xmlns:a16="http://schemas.microsoft.com/office/drawing/2014/main" id="{25899943-0B08-E248-AFF2-F72213FDF3E6}"/>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33996148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743-6021-3044-A345-2776A76A9AA2}"/>
              </a:ext>
            </a:extLst>
          </p:cNvPr>
          <p:cNvSpPr>
            <a:spLocks noGrp="1"/>
          </p:cNvSpPr>
          <p:nvPr>
            <p:ph type="title"/>
          </p:nvPr>
        </p:nvSpPr>
        <p:spPr>
          <a:xfrm>
            <a:off x="653143" y="1645920"/>
            <a:ext cx="3522879" cy="4470821"/>
          </a:xfrm>
        </p:spPr>
        <p:txBody>
          <a:bodyPr>
            <a:normAutofit/>
          </a:bodyPr>
          <a:lstStyle/>
          <a:p>
            <a:pPr algn="r"/>
            <a:r>
              <a:rPr lang="en-US" u="sng" dirty="0">
                <a:solidFill>
                  <a:srgbClr val="FFFFFF"/>
                </a:solidFill>
              </a:rPr>
              <a:t>Tick list</a:t>
            </a:r>
            <a:br>
              <a:rPr lang="en-US" dirty="0">
                <a:solidFill>
                  <a:srgbClr val="FFFFFF"/>
                </a:solidFill>
              </a:rPr>
            </a:br>
            <a:br>
              <a:rPr lang="en-US" dirty="0">
                <a:solidFill>
                  <a:srgbClr val="FFFFFF"/>
                </a:solidFill>
              </a:rPr>
            </a:br>
            <a:r>
              <a:rPr lang="en-US" dirty="0">
                <a:solidFill>
                  <a:srgbClr val="FFFFFF"/>
                </a:solidFill>
              </a:rPr>
              <a:t>Risk </a:t>
            </a:r>
            <a:r>
              <a:rPr lang="en-US" dirty="0" err="1">
                <a:solidFill>
                  <a:srgbClr val="FFFFFF"/>
                </a:solidFill>
              </a:rPr>
              <a:t>Minimisation</a:t>
            </a:r>
            <a:br>
              <a:rPr lang="en-US" dirty="0">
                <a:solidFill>
                  <a:srgbClr val="FFFFFF"/>
                </a:solidFill>
              </a:rPr>
            </a:b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FA191C20-7C69-664C-AE3A-7973352BACA4}"/>
              </a:ext>
            </a:extLst>
          </p:cNvPr>
          <p:cNvSpPr>
            <a:spLocks noGrp="1"/>
          </p:cNvSpPr>
          <p:nvPr>
            <p:ph idx="1"/>
          </p:nvPr>
        </p:nvSpPr>
        <p:spPr>
          <a:xfrm>
            <a:off x="5204109" y="1645920"/>
            <a:ext cx="5919503" cy="4470821"/>
          </a:xfrm>
        </p:spPr>
        <p:txBody>
          <a:bodyPr>
            <a:normAutofit/>
          </a:bodyPr>
          <a:lstStyle/>
          <a:p>
            <a:pPr>
              <a:buFont typeface="Wingdings" pitchFamily="2" charset="2"/>
              <a:buChar char="q"/>
            </a:pPr>
            <a:r>
              <a:rPr lang="en-US" dirty="0"/>
              <a:t>Review equal opportunity policy </a:t>
            </a:r>
            <a:r>
              <a:rPr lang="en-US" dirty="0">
                <a:hlinkClick r:id="rId2"/>
              </a:rPr>
              <a:t>ACAS link</a:t>
            </a:r>
            <a:endParaRPr lang="en-US" dirty="0"/>
          </a:p>
          <a:p>
            <a:pPr>
              <a:buFont typeface="Wingdings" pitchFamily="2" charset="2"/>
              <a:buChar char="q"/>
            </a:pPr>
            <a:r>
              <a:rPr lang="en-US" dirty="0"/>
              <a:t>Implement Diversity and Inclusion policy </a:t>
            </a:r>
            <a:r>
              <a:rPr lang="en-US" dirty="0">
                <a:hlinkClick r:id="rId2"/>
              </a:rPr>
              <a:t>ACAS link</a:t>
            </a:r>
            <a:endParaRPr lang="en-US" dirty="0"/>
          </a:p>
          <a:p>
            <a:pPr>
              <a:buFont typeface="Wingdings" pitchFamily="2" charset="2"/>
              <a:buChar char="q"/>
            </a:pPr>
            <a:r>
              <a:rPr lang="en-US" dirty="0"/>
              <a:t>Diversity survey </a:t>
            </a:r>
            <a:r>
              <a:rPr lang="en-US" dirty="0">
                <a:hlinkClick r:id="rId3"/>
              </a:rPr>
              <a:t>example</a:t>
            </a:r>
            <a:endParaRPr lang="en-US" dirty="0"/>
          </a:p>
          <a:p>
            <a:pPr>
              <a:buFont typeface="Wingdings" pitchFamily="2" charset="2"/>
              <a:buChar char="q"/>
            </a:pPr>
            <a:r>
              <a:rPr lang="en-US" dirty="0"/>
              <a:t>Diversity monitoring form </a:t>
            </a:r>
            <a:r>
              <a:rPr lang="en-US" dirty="0">
                <a:hlinkClick r:id="rId4"/>
              </a:rPr>
              <a:t>ACAS link</a:t>
            </a:r>
            <a:endParaRPr lang="en-US" dirty="0"/>
          </a:p>
          <a:p>
            <a:pPr>
              <a:buFont typeface="Wingdings" pitchFamily="2" charset="2"/>
              <a:buChar char="q"/>
            </a:pPr>
            <a:r>
              <a:rPr lang="en-US" dirty="0"/>
              <a:t>Diversity and Inclusion awareness and training</a:t>
            </a:r>
          </a:p>
          <a:p>
            <a:pPr>
              <a:buFont typeface="Wingdings" pitchFamily="2" charset="2"/>
              <a:buChar char="q"/>
            </a:pPr>
            <a:r>
              <a:rPr lang="en-US" dirty="0"/>
              <a:t>Pick up and challenge incorrect language</a:t>
            </a:r>
          </a:p>
          <a:p>
            <a:pPr>
              <a:buFont typeface="Wingdings" pitchFamily="2" charset="2"/>
              <a:buChar char="q"/>
            </a:pPr>
            <a:r>
              <a:rPr lang="en-US" dirty="0"/>
              <a:t>Ask people to share experiences</a:t>
            </a:r>
          </a:p>
          <a:p>
            <a:pPr marL="0" indent="0">
              <a:buNone/>
            </a:pPr>
            <a:endParaRPr lang="en-US" dirty="0"/>
          </a:p>
          <a:p>
            <a:pPr marL="0" indent="0">
              <a:buNone/>
            </a:pPr>
            <a:endParaRPr lang="en-US" dirty="0"/>
          </a:p>
        </p:txBody>
      </p:sp>
      <p:pic>
        <p:nvPicPr>
          <p:cNvPr id="9" name="Picture 8" descr="A picture containing logo&#10;&#10;Description automatically generated">
            <a:extLst>
              <a:ext uri="{FF2B5EF4-FFF2-40B4-BE49-F238E27FC236}">
                <a16:creationId xmlns:a16="http://schemas.microsoft.com/office/drawing/2014/main" id="{0F32BFE5-D37A-514C-B34E-0FEA51ADB252}"/>
              </a:ext>
            </a:extLst>
          </p:cNvPr>
          <p:cNvPicPr>
            <a:picLocks noChangeAspect="1"/>
          </p:cNvPicPr>
          <p:nvPr/>
        </p:nvPicPr>
        <p:blipFill>
          <a:blip r:embed="rId5"/>
          <a:stretch>
            <a:fillRect/>
          </a:stretch>
        </p:blipFill>
        <p:spPr>
          <a:xfrm>
            <a:off x="0" y="6146031"/>
            <a:ext cx="1921727" cy="590058"/>
          </a:xfrm>
          <a:prstGeom prst="rect">
            <a:avLst/>
          </a:prstGeom>
        </p:spPr>
      </p:pic>
    </p:spTree>
    <p:extLst>
      <p:ext uri="{BB962C8B-B14F-4D97-AF65-F5344CB8AC3E}">
        <p14:creationId xmlns:p14="http://schemas.microsoft.com/office/powerpoint/2010/main" val="4134476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5E8F36-D88B-884B-ACD1-0D83850AF21C}"/>
              </a:ext>
            </a:extLst>
          </p:cNvPr>
          <p:cNvSpPr>
            <a:spLocks noGrp="1"/>
          </p:cNvSpPr>
          <p:nvPr>
            <p:ph type="title"/>
          </p:nvPr>
        </p:nvSpPr>
        <p:spPr>
          <a:xfrm>
            <a:off x="653143" y="1645920"/>
            <a:ext cx="3522879" cy="4470821"/>
          </a:xfrm>
        </p:spPr>
        <p:txBody>
          <a:bodyPr>
            <a:normAutofit/>
          </a:bodyPr>
          <a:lstStyle/>
          <a:p>
            <a:pPr algn="r"/>
            <a:r>
              <a:rPr lang="en-US" dirty="0" err="1">
                <a:solidFill>
                  <a:srgbClr val="FFFFFF"/>
                </a:solidFill>
              </a:rPr>
              <a:t>Maximise</a:t>
            </a:r>
            <a:r>
              <a:rPr lang="en-US" dirty="0">
                <a:solidFill>
                  <a:srgbClr val="FFFFFF"/>
                </a:solidFill>
              </a:rPr>
              <a:t> Potential</a:t>
            </a:r>
            <a:br>
              <a:rPr lang="en-US" dirty="0">
                <a:solidFill>
                  <a:srgbClr val="FFFFFF"/>
                </a:solidFill>
              </a:rPr>
            </a:br>
            <a:br>
              <a:rPr lang="en-US" dirty="0">
                <a:solidFill>
                  <a:srgbClr val="FFFFFF"/>
                </a:solidFill>
              </a:rPr>
            </a:br>
            <a:r>
              <a:rPr lang="en-US" dirty="0">
                <a:solidFill>
                  <a:srgbClr val="FFFFFF"/>
                </a:solidFill>
              </a:rPr>
              <a:t>Diversity</a:t>
            </a:r>
            <a:br>
              <a:rPr lang="en-US" dirty="0">
                <a:solidFill>
                  <a:srgbClr val="FFFFFF"/>
                </a:solidFill>
              </a:rPr>
            </a:br>
            <a:r>
              <a:rPr lang="en-US" dirty="0">
                <a:solidFill>
                  <a:schemeClr val="accent1">
                    <a:lumMod val="60000"/>
                    <a:lumOff val="40000"/>
                  </a:schemeClr>
                </a:solidFill>
              </a:rPr>
              <a:t>Equity</a:t>
            </a:r>
            <a:br>
              <a:rPr lang="en-US" dirty="0">
                <a:solidFill>
                  <a:srgbClr val="FFFFFF"/>
                </a:solidFill>
              </a:rPr>
            </a:br>
            <a:r>
              <a:rPr lang="en-US" dirty="0">
                <a:solidFill>
                  <a:srgbClr val="FFFFFF"/>
                </a:solidFill>
              </a:rPr>
              <a:t>Inclusion</a:t>
            </a:r>
          </a:p>
        </p:txBody>
      </p:sp>
      <p:pic>
        <p:nvPicPr>
          <p:cNvPr id="1026" name="Picture 2" descr="Image">
            <a:extLst>
              <a:ext uri="{FF2B5EF4-FFF2-40B4-BE49-F238E27FC236}">
                <a16:creationId xmlns:a16="http://schemas.microsoft.com/office/drawing/2014/main" id="{F79A7770-F950-F84C-B7C1-FF1090554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109" y="-136"/>
            <a:ext cx="6768816" cy="6849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logo&#10;&#10;Description automatically generated">
            <a:extLst>
              <a:ext uri="{FF2B5EF4-FFF2-40B4-BE49-F238E27FC236}">
                <a16:creationId xmlns:a16="http://schemas.microsoft.com/office/drawing/2014/main" id="{06ABC0CD-63C6-1F4A-BEAB-64B23AEADC3B}"/>
              </a:ext>
            </a:extLst>
          </p:cNvPr>
          <p:cNvPicPr>
            <a:picLocks noChangeAspect="1"/>
          </p:cNvPicPr>
          <p:nvPr/>
        </p:nvPicPr>
        <p:blipFill>
          <a:blip r:embed="rId3"/>
          <a:stretch>
            <a:fillRect/>
          </a:stretch>
        </p:blipFill>
        <p:spPr>
          <a:xfrm>
            <a:off x="0" y="6146031"/>
            <a:ext cx="1921727" cy="590058"/>
          </a:xfrm>
          <a:prstGeom prst="rect">
            <a:avLst/>
          </a:prstGeom>
        </p:spPr>
      </p:pic>
    </p:spTree>
    <p:extLst>
      <p:ext uri="{BB962C8B-B14F-4D97-AF65-F5344CB8AC3E}">
        <p14:creationId xmlns:p14="http://schemas.microsoft.com/office/powerpoint/2010/main" val="79155637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{7504164E-BB91-8B40-A9FA-3F530E59EAD8}tf10001062</Template>
  <TotalTime>7525</TotalTime>
  <Words>625</Words>
  <Application>Microsoft Office PowerPoint</Application>
  <PresentationFormat>Widescreen</PresentationFormat>
  <Paragraphs>65</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vt:lpstr>
      <vt:lpstr>PowerPoint Presentation</vt:lpstr>
      <vt:lpstr>About  Me</vt:lpstr>
      <vt:lpstr>Aim for today</vt:lpstr>
      <vt:lpstr>Why is DEI important?</vt:lpstr>
      <vt:lpstr>Minimise  Risk   Nine  Protected Characteristics  </vt:lpstr>
      <vt:lpstr>It can be confusing!</vt:lpstr>
      <vt:lpstr>Scenarios we may have come across…..</vt:lpstr>
      <vt:lpstr>Tick list  Risk Minimisation  </vt:lpstr>
      <vt:lpstr>Maximise Potential  Diversity Equity Inclusion</vt:lpstr>
      <vt:lpstr>Unconscious Bias  Royal Society 3min video   </vt:lpstr>
      <vt:lpstr>Tick list  Diverse Talent &amp; Competitive Advantage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Harber</dc:creator>
  <cp:lastModifiedBy>Angela Edwards</cp:lastModifiedBy>
  <cp:revision>17</cp:revision>
  <dcterms:created xsi:type="dcterms:W3CDTF">2022-03-02T08:56:19Z</dcterms:created>
  <dcterms:modified xsi:type="dcterms:W3CDTF">2022-03-08T19:13:38Z</dcterms:modified>
</cp:coreProperties>
</file>