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9" r:id="rId1"/>
  </p:sldMasterIdLst>
  <p:notesMasterIdLst>
    <p:notesMasterId r:id="rId18"/>
  </p:notesMasterIdLst>
  <p:sldIdLst>
    <p:sldId id="292" r:id="rId2"/>
    <p:sldId id="307" r:id="rId3"/>
    <p:sldId id="294" r:id="rId4"/>
    <p:sldId id="448" r:id="rId5"/>
    <p:sldId id="293" r:id="rId6"/>
    <p:sldId id="300" r:id="rId7"/>
    <p:sldId id="409" r:id="rId8"/>
    <p:sldId id="321" r:id="rId9"/>
    <p:sldId id="319" r:id="rId10"/>
    <p:sldId id="449" r:id="rId11"/>
    <p:sldId id="450" r:id="rId12"/>
    <p:sldId id="451" r:id="rId13"/>
    <p:sldId id="452" r:id="rId14"/>
    <p:sldId id="453" r:id="rId15"/>
    <p:sldId id="316" r:id="rId16"/>
    <p:sldId id="339" r:id="rId1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 snapToGrid="0" snapToObjects="1">
      <p:cViewPr varScale="1">
        <p:scale>
          <a:sx n="100" d="100"/>
          <a:sy n="100" d="100"/>
        </p:scale>
        <p:origin x="516" y="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48035-3EC7-413E-8EBD-0AFC357D561C}" type="datetimeFigureOut">
              <a:rPr lang="en-GB" smtClean="0"/>
              <a:pPr/>
              <a:t>20/01/2022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84D41-ECC3-43A6-A9D5-DCF6944089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2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92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72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57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06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57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4D41-ECC3-43A6-A9D5-DCF69440895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889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00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Title Slide 1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2391" y="2082382"/>
            <a:ext cx="5976257" cy="978729"/>
          </a:xfrm>
        </p:spPr>
        <p:txBody>
          <a:bodyPr anchor="ctr" anchorCtr="0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TEMPLATE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2390" y="3113009"/>
            <a:ext cx="5975848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lang="en-US" sz="200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7" name="Rectangle 5"/>
          <p:cNvSpPr/>
          <p:nvPr/>
        </p:nvSpPr>
        <p:spPr>
          <a:xfrm>
            <a:off x="2312875" y="2257873"/>
            <a:ext cx="35999" cy="627747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782888" y="1753758"/>
            <a:ext cx="5975350" cy="3693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COMPANY NAME OR EVENT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72000" y="2197800"/>
            <a:ext cx="936000" cy="70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98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About Topic/Pro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73488" y="996102"/>
            <a:ext cx="4835827" cy="34126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894" y="552988"/>
            <a:ext cx="3734344" cy="373949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67894" y="996102"/>
            <a:ext cx="3733800" cy="424732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67894" y="1604148"/>
            <a:ext cx="3733800" cy="1595309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7894" y="206823"/>
            <a:ext cx="3733800" cy="27699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222069" y="206823"/>
            <a:ext cx="0" cy="108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03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About Topic/Proje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786846" y="1191"/>
            <a:ext cx="3422468" cy="514231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894" y="552988"/>
            <a:ext cx="5092380" cy="373949"/>
          </a:xfrm>
        </p:spPr>
        <p:txBody>
          <a:bodyPr wrap="square"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67894" y="996102"/>
            <a:ext cx="5092380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67894" y="1604148"/>
            <a:ext cx="5092380" cy="159530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7894" y="206823"/>
            <a:ext cx="5092380" cy="276999"/>
          </a:xfr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222069" y="206823"/>
            <a:ext cx="0" cy="108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5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2052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Team Memb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9" name="Rectangle 11"/>
          <p:cNvSpPr/>
          <p:nvPr userDrawn="1"/>
        </p:nvSpPr>
        <p:spPr>
          <a:xfrm>
            <a:off x="0" y="5083026"/>
            <a:ext cx="9144000" cy="60474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6008914" y="1391195"/>
            <a:ext cx="0" cy="30175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3130731" y="1391195"/>
            <a:ext cx="0" cy="30175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971640" y="1391195"/>
            <a:ext cx="1440000" cy="10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852000" y="1391195"/>
            <a:ext cx="1440000" cy="10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0182" y="1391195"/>
            <a:ext cx="1440000" cy="10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571750"/>
            <a:ext cx="2286000" cy="2596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6823" y="2579638"/>
            <a:ext cx="2286000" cy="259625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6307182" y="2592081"/>
            <a:ext cx="2286000" cy="259625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46464" y="2863443"/>
            <a:ext cx="2286000" cy="239294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29000" y="2849485"/>
            <a:ext cx="2286000" cy="239294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307182" y="2878140"/>
            <a:ext cx="2286000" cy="239294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330236" y="3205608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4194242" y="3205608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090953" y="3205608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/>
          <p:cNvSpPr>
            <a:spLocks noGrp="1"/>
          </p:cNvSpPr>
          <p:nvPr>
            <p:ph sz="quarter" idx="20"/>
          </p:nvPr>
        </p:nvSpPr>
        <p:spPr>
          <a:xfrm>
            <a:off x="546100" y="3448050"/>
            <a:ext cx="2286000" cy="1028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31" name="Content Placeholder 29"/>
          <p:cNvSpPr>
            <a:spLocks noGrp="1"/>
          </p:cNvSpPr>
          <p:nvPr>
            <p:ph sz="quarter" idx="21"/>
          </p:nvPr>
        </p:nvSpPr>
        <p:spPr>
          <a:xfrm>
            <a:off x="3429000" y="3445424"/>
            <a:ext cx="2286000" cy="1028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32" name="Content Placeholder 29"/>
          <p:cNvSpPr>
            <a:spLocks noGrp="1"/>
          </p:cNvSpPr>
          <p:nvPr>
            <p:ph sz="quarter" idx="22"/>
          </p:nvPr>
        </p:nvSpPr>
        <p:spPr>
          <a:xfrm>
            <a:off x="6311900" y="3445424"/>
            <a:ext cx="2286000" cy="1028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26023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9" name="Rectangle 11"/>
          <p:cNvSpPr/>
          <p:nvPr userDrawn="1"/>
        </p:nvSpPr>
        <p:spPr>
          <a:xfrm>
            <a:off x="0" y="5083026"/>
            <a:ext cx="9144000" cy="60474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6008914" y="1391195"/>
            <a:ext cx="0" cy="30175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3130731" y="1391195"/>
            <a:ext cx="0" cy="30175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971640" y="1391195"/>
            <a:ext cx="1440000" cy="108000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852000" y="1391195"/>
            <a:ext cx="1440000" cy="108000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0182" y="1391195"/>
            <a:ext cx="1440000" cy="108000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571750"/>
            <a:ext cx="2286000" cy="2596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6823" y="2579638"/>
            <a:ext cx="2286000" cy="259625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6307182" y="2592081"/>
            <a:ext cx="2286000" cy="259625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46464" y="2863443"/>
            <a:ext cx="2286000" cy="239294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29000" y="2849485"/>
            <a:ext cx="2286000" cy="239294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307182" y="2878140"/>
            <a:ext cx="2286000" cy="239294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330236" y="3205608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4194242" y="3205608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090953" y="3205608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/>
          <p:cNvSpPr>
            <a:spLocks noGrp="1"/>
          </p:cNvSpPr>
          <p:nvPr>
            <p:ph sz="quarter" idx="20"/>
          </p:nvPr>
        </p:nvSpPr>
        <p:spPr>
          <a:xfrm>
            <a:off x="546100" y="3448050"/>
            <a:ext cx="2286000" cy="1028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31" name="Content Placeholder 29"/>
          <p:cNvSpPr>
            <a:spLocks noGrp="1"/>
          </p:cNvSpPr>
          <p:nvPr>
            <p:ph sz="quarter" idx="21"/>
          </p:nvPr>
        </p:nvSpPr>
        <p:spPr>
          <a:xfrm>
            <a:off x="3429000" y="3445424"/>
            <a:ext cx="2286000" cy="1028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32" name="Content Placeholder 29"/>
          <p:cNvSpPr>
            <a:spLocks noGrp="1"/>
          </p:cNvSpPr>
          <p:nvPr>
            <p:ph sz="quarter" idx="22"/>
          </p:nvPr>
        </p:nvSpPr>
        <p:spPr>
          <a:xfrm>
            <a:off x="6311900" y="3445424"/>
            <a:ext cx="2286000" cy="1028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9673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Team Memb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9" name="Rectangle 11"/>
          <p:cNvSpPr/>
          <p:nvPr userDrawn="1"/>
        </p:nvSpPr>
        <p:spPr>
          <a:xfrm>
            <a:off x="0" y="5083026"/>
            <a:ext cx="9144000" cy="60474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043405" y="1344179"/>
            <a:ext cx="1260000" cy="13230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89762" y="1349557"/>
            <a:ext cx="2286000" cy="259625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0649" y="1641250"/>
            <a:ext cx="2286000" cy="239294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168193" y="1953545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/>
          <p:cNvSpPr>
            <a:spLocks noGrp="1"/>
          </p:cNvSpPr>
          <p:nvPr>
            <p:ph sz="quarter" idx="20"/>
          </p:nvPr>
        </p:nvSpPr>
        <p:spPr>
          <a:xfrm>
            <a:off x="211137" y="2062049"/>
            <a:ext cx="2675512" cy="618207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3043405" y="3009159"/>
            <a:ext cx="1260000" cy="13230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589762" y="3014537"/>
            <a:ext cx="2286000" cy="259625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600649" y="3306230"/>
            <a:ext cx="2286000" cy="239294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34" name="Straight Connector 33"/>
          <p:cNvCxnSpPr>
            <a:cxnSpLocks/>
          </p:cNvCxnSpPr>
          <p:nvPr userDrawn="1"/>
        </p:nvCxnSpPr>
        <p:spPr>
          <a:xfrm>
            <a:off x="2168193" y="3618524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9"/>
          <p:cNvSpPr>
            <a:spLocks noGrp="1"/>
          </p:cNvSpPr>
          <p:nvPr>
            <p:ph sz="quarter" idx="26"/>
          </p:nvPr>
        </p:nvSpPr>
        <p:spPr>
          <a:xfrm>
            <a:off x="211137" y="3727029"/>
            <a:ext cx="2675512" cy="618207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4841726" y="1349558"/>
            <a:ext cx="1260000" cy="13230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841726" y="3014537"/>
            <a:ext cx="1260000" cy="13230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6220292" y="1349557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39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6220292" y="1631105"/>
            <a:ext cx="2286000" cy="2392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40" name="Straight Connector 39"/>
          <p:cNvCxnSpPr>
            <a:cxnSpLocks/>
          </p:cNvCxnSpPr>
          <p:nvPr userDrawn="1"/>
        </p:nvCxnSpPr>
        <p:spPr>
          <a:xfrm>
            <a:off x="6250576" y="1953545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9"/>
          <p:cNvSpPr>
            <a:spLocks noGrp="1"/>
          </p:cNvSpPr>
          <p:nvPr>
            <p:ph sz="quarter" idx="31"/>
          </p:nvPr>
        </p:nvSpPr>
        <p:spPr>
          <a:xfrm>
            <a:off x="6220292" y="2062049"/>
            <a:ext cx="2675512" cy="6182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6220292" y="3014537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43" name="Text Placeholder 18"/>
          <p:cNvSpPr>
            <a:spLocks noGrp="1"/>
          </p:cNvSpPr>
          <p:nvPr>
            <p:ph type="body" sz="quarter" idx="33" hasCustomPrompt="1"/>
          </p:nvPr>
        </p:nvSpPr>
        <p:spPr>
          <a:xfrm>
            <a:off x="6220292" y="3306230"/>
            <a:ext cx="2286000" cy="2392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44" name="Straight Connector 43"/>
          <p:cNvCxnSpPr>
            <a:cxnSpLocks/>
          </p:cNvCxnSpPr>
          <p:nvPr userDrawn="1"/>
        </p:nvCxnSpPr>
        <p:spPr>
          <a:xfrm>
            <a:off x="6220293" y="3621903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9"/>
          <p:cNvSpPr>
            <a:spLocks noGrp="1"/>
          </p:cNvSpPr>
          <p:nvPr>
            <p:ph sz="quarter" idx="34"/>
          </p:nvPr>
        </p:nvSpPr>
        <p:spPr>
          <a:xfrm>
            <a:off x="6220292" y="3727029"/>
            <a:ext cx="2675512" cy="6182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47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43522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Team Membe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9" name="Rectangle 11"/>
          <p:cNvSpPr/>
          <p:nvPr userDrawn="1"/>
        </p:nvSpPr>
        <p:spPr>
          <a:xfrm>
            <a:off x="0" y="5083026"/>
            <a:ext cx="9144000" cy="60474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89762" y="1349557"/>
            <a:ext cx="2286000" cy="259625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0649" y="1641250"/>
            <a:ext cx="2286000" cy="239294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168193" y="1953545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/>
          <p:cNvSpPr>
            <a:spLocks noGrp="1"/>
          </p:cNvSpPr>
          <p:nvPr>
            <p:ph sz="quarter" idx="20"/>
          </p:nvPr>
        </p:nvSpPr>
        <p:spPr>
          <a:xfrm>
            <a:off x="211137" y="2062049"/>
            <a:ext cx="2675512" cy="618207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589762" y="3014537"/>
            <a:ext cx="2286000" cy="259625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600649" y="3306230"/>
            <a:ext cx="2286000" cy="239294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34" name="Straight Connector 33"/>
          <p:cNvCxnSpPr>
            <a:cxnSpLocks/>
          </p:cNvCxnSpPr>
          <p:nvPr userDrawn="1"/>
        </p:nvCxnSpPr>
        <p:spPr>
          <a:xfrm>
            <a:off x="2168193" y="3618524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9"/>
          <p:cNvSpPr>
            <a:spLocks noGrp="1"/>
          </p:cNvSpPr>
          <p:nvPr>
            <p:ph sz="quarter" idx="26"/>
          </p:nvPr>
        </p:nvSpPr>
        <p:spPr>
          <a:xfrm>
            <a:off x="211137" y="3727029"/>
            <a:ext cx="2675512" cy="618207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6220292" y="1349557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39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6220292" y="1631105"/>
            <a:ext cx="2286000" cy="2392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40" name="Straight Connector 39"/>
          <p:cNvCxnSpPr>
            <a:cxnSpLocks/>
          </p:cNvCxnSpPr>
          <p:nvPr userDrawn="1"/>
        </p:nvCxnSpPr>
        <p:spPr>
          <a:xfrm>
            <a:off x="6250576" y="1953545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9"/>
          <p:cNvSpPr>
            <a:spLocks noGrp="1"/>
          </p:cNvSpPr>
          <p:nvPr>
            <p:ph sz="quarter" idx="31"/>
          </p:nvPr>
        </p:nvSpPr>
        <p:spPr>
          <a:xfrm>
            <a:off x="6220292" y="2062049"/>
            <a:ext cx="2675512" cy="6182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6220292" y="3014537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43" name="Text Placeholder 18"/>
          <p:cNvSpPr>
            <a:spLocks noGrp="1"/>
          </p:cNvSpPr>
          <p:nvPr>
            <p:ph type="body" sz="quarter" idx="33" hasCustomPrompt="1"/>
          </p:nvPr>
        </p:nvSpPr>
        <p:spPr>
          <a:xfrm>
            <a:off x="6220292" y="3306230"/>
            <a:ext cx="2286000" cy="2392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44" name="Straight Connector 43"/>
          <p:cNvCxnSpPr>
            <a:cxnSpLocks/>
          </p:cNvCxnSpPr>
          <p:nvPr userDrawn="1"/>
        </p:nvCxnSpPr>
        <p:spPr>
          <a:xfrm>
            <a:off x="6220293" y="3621903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9"/>
          <p:cNvSpPr>
            <a:spLocks noGrp="1"/>
          </p:cNvSpPr>
          <p:nvPr>
            <p:ph sz="quarter" idx="34"/>
          </p:nvPr>
        </p:nvSpPr>
        <p:spPr>
          <a:xfrm>
            <a:off x="6220292" y="3727029"/>
            <a:ext cx="2675512" cy="6182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35"/>
          </p:nvPr>
        </p:nvSpPr>
        <p:spPr>
          <a:xfrm>
            <a:off x="2994328" y="1457145"/>
            <a:ext cx="1440000" cy="108000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36"/>
          </p:nvPr>
        </p:nvSpPr>
        <p:spPr>
          <a:xfrm>
            <a:off x="4672613" y="1457145"/>
            <a:ext cx="1440000" cy="108000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37"/>
          </p:nvPr>
        </p:nvSpPr>
        <p:spPr>
          <a:xfrm>
            <a:off x="2994328" y="3158128"/>
            <a:ext cx="1440000" cy="108000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38"/>
          </p:nvPr>
        </p:nvSpPr>
        <p:spPr>
          <a:xfrm>
            <a:off x="4672613" y="3158128"/>
            <a:ext cx="1440000" cy="108000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47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69284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Team Member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9" name="Rectangle 11"/>
          <p:cNvSpPr/>
          <p:nvPr userDrawn="1"/>
        </p:nvSpPr>
        <p:spPr>
          <a:xfrm>
            <a:off x="0" y="5083026"/>
            <a:ext cx="9144000" cy="60474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4841726" y="1349558"/>
            <a:ext cx="1260000" cy="13230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841726" y="3014537"/>
            <a:ext cx="1260000" cy="13230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6220292" y="1349557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39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6220292" y="1631105"/>
            <a:ext cx="2286000" cy="2392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40" name="Straight Connector 39"/>
          <p:cNvCxnSpPr>
            <a:cxnSpLocks/>
          </p:cNvCxnSpPr>
          <p:nvPr userDrawn="1"/>
        </p:nvCxnSpPr>
        <p:spPr>
          <a:xfrm>
            <a:off x="6250576" y="1953545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9"/>
          <p:cNvSpPr>
            <a:spLocks noGrp="1"/>
          </p:cNvSpPr>
          <p:nvPr>
            <p:ph sz="quarter" idx="31"/>
          </p:nvPr>
        </p:nvSpPr>
        <p:spPr>
          <a:xfrm>
            <a:off x="6220292" y="2062049"/>
            <a:ext cx="2675512" cy="6182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6220292" y="3014537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43" name="Text Placeholder 18"/>
          <p:cNvSpPr>
            <a:spLocks noGrp="1"/>
          </p:cNvSpPr>
          <p:nvPr>
            <p:ph type="body" sz="quarter" idx="33" hasCustomPrompt="1"/>
          </p:nvPr>
        </p:nvSpPr>
        <p:spPr>
          <a:xfrm>
            <a:off x="6220292" y="3306230"/>
            <a:ext cx="2286000" cy="2392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44" name="Straight Connector 43"/>
          <p:cNvCxnSpPr>
            <a:cxnSpLocks/>
          </p:cNvCxnSpPr>
          <p:nvPr userDrawn="1"/>
        </p:nvCxnSpPr>
        <p:spPr>
          <a:xfrm>
            <a:off x="6220293" y="3621903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9"/>
          <p:cNvSpPr>
            <a:spLocks noGrp="1"/>
          </p:cNvSpPr>
          <p:nvPr>
            <p:ph sz="quarter" idx="34"/>
          </p:nvPr>
        </p:nvSpPr>
        <p:spPr>
          <a:xfrm>
            <a:off x="6220292" y="3727029"/>
            <a:ext cx="2675512" cy="6182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35"/>
          </p:nvPr>
        </p:nvSpPr>
        <p:spPr>
          <a:xfrm>
            <a:off x="211137" y="1349558"/>
            <a:ext cx="1260000" cy="13230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36"/>
          </p:nvPr>
        </p:nvSpPr>
        <p:spPr>
          <a:xfrm>
            <a:off x="211137" y="3014537"/>
            <a:ext cx="1260000" cy="13230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1589703" y="1349557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1589703" y="1631105"/>
            <a:ext cx="2286000" cy="2392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46" name="Straight Connector 45"/>
          <p:cNvCxnSpPr>
            <a:cxnSpLocks/>
          </p:cNvCxnSpPr>
          <p:nvPr userDrawn="1"/>
        </p:nvCxnSpPr>
        <p:spPr>
          <a:xfrm>
            <a:off x="1619987" y="1953545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9"/>
          <p:cNvSpPr>
            <a:spLocks noGrp="1"/>
          </p:cNvSpPr>
          <p:nvPr>
            <p:ph sz="quarter" idx="39"/>
          </p:nvPr>
        </p:nvSpPr>
        <p:spPr>
          <a:xfrm>
            <a:off x="1589703" y="2062049"/>
            <a:ext cx="2675512" cy="6182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40" hasCustomPrompt="1"/>
          </p:nvPr>
        </p:nvSpPr>
        <p:spPr>
          <a:xfrm>
            <a:off x="1589703" y="3014537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49" name="Text Placeholder 18"/>
          <p:cNvSpPr>
            <a:spLocks noGrp="1"/>
          </p:cNvSpPr>
          <p:nvPr>
            <p:ph type="body" sz="quarter" idx="41" hasCustomPrompt="1"/>
          </p:nvPr>
        </p:nvSpPr>
        <p:spPr>
          <a:xfrm>
            <a:off x="1589703" y="3306230"/>
            <a:ext cx="2286000" cy="2392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1589704" y="3621903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9"/>
          <p:cNvSpPr>
            <a:spLocks noGrp="1"/>
          </p:cNvSpPr>
          <p:nvPr>
            <p:ph sz="quarter" idx="42"/>
          </p:nvPr>
        </p:nvSpPr>
        <p:spPr>
          <a:xfrm>
            <a:off x="1589703" y="3727029"/>
            <a:ext cx="2675512" cy="6182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grpSp>
        <p:nvGrpSpPr>
          <p:cNvPr id="52" name="Group 51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3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9924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Team Member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9" name="Rectangle 11"/>
          <p:cNvSpPr/>
          <p:nvPr userDrawn="1"/>
        </p:nvSpPr>
        <p:spPr>
          <a:xfrm>
            <a:off x="0" y="5083026"/>
            <a:ext cx="9144000" cy="60474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6220292" y="1349557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39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6220292" y="1631105"/>
            <a:ext cx="2286000" cy="2392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40" name="Straight Connector 39"/>
          <p:cNvCxnSpPr>
            <a:cxnSpLocks/>
          </p:cNvCxnSpPr>
          <p:nvPr userDrawn="1"/>
        </p:nvCxnSpPr>
        <p:spPr>
          <a:xfrm>
            <a:off x="6250576" y="1953545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9"/>
          <p:cNvSpPr>
            <a:spLocks noGrp="1"/>
          </p:cNvSpPr>
          <p:nvPr>
            <p:ph sz="quarter" idx="31"/>
          </p:nvPr>
        </p:nvSpPr>
        <p:spPr>
          <a:xfrm>
            <a:off x="6220292" y="2062049"/>
            <a:ext cx="2675512" cy="6182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6220292" y="3014537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43" name="Text Placeholder 18"/>
          <p:cNvSpPr>
            <a:spLocks noGrp="1"/>
          </p:cNvSpPr>
          <p:nvPr>
            <p:ph type="body" sz="quarter" idx="33" hasCustomPrompt="1"/>
          </p:nvPr>
        </p:nvSpPr>
        <p:spPr>
          <a:xfrm>
            <a:off x="6220292" y="3306230"/>
            <a:ext cx="2286000" cy="2392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44" name="Straight Connector 43"/>
          <p:cNvCxnSpPr>
            <a:cxnSpLocks/>
          </p:cNvCxnSpPr>
          <p:nvPr userDrawn="1"/>
        </p:nvCxnSpPr>
        <p:spPr>
          <a:xfrm>
            <a:off x="6220293" y="3621903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9"/>
          <p:cNvSpPr>
            <a:spLocks noGrp="1"/>
          </p:cNvSpPr>
          <p:nvPr>
            <p:ph sz="quarter" idx="34"/>
          </p:nvPr>
        </p:nvSpPr>
        <p:spPr>
          <a:xfrm>
            <a:off x="6220292" y="3727029"/>
            <a:ext cx="2675512" cy="6182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36"/>
          </p:nvPr>
        </p:nvSpPr>
        <p:spPr>
          <a:xfrm>
            <a:off x="4672613" y="1457145"/>
            <a:ext cx="1440000" cy="108000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38"/>
          </p:nvPr>
        </p:nvSpPr>
        <p:spPr>
          <a:xfrm>
            <a:off x="4672613" y="3158128"/>
            <a:ext cx="1440000" cy="108000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1758816" y="1349557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40" hasCustomPrompt="1"/>
          </p:nvPr>
        </p:nvSpPr>
        <p:spPr>
          <a:xfrm>
            <a:off x="1758816" y="1631105"/>
            <a:ext cx="2286000" cy="2392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46" name="Straight Connector 45"/>
          <p:cNvCxnSpPr>
            <a:cxnSpLocks/>
          </p:cNvCxnSpPr>
          <p:nvPr userDrawn="1"/>
        </p:nvCxnSpPr>
        <p:spPr>
          <a:xfrm>
            <a:off x="1789100" y="1953545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9"/>
          <p:cNvSpPr>
            <a:spLocks noGrp="1"/>
          </p:cNvSpPr>
          <p:nvPr>
            <p:ph sz="quarter" idx="41"/>
          </p:nvPr>
        </p:nvSpPr>
        <p:spPr>
          <a:xfrm>
            <a:off x="1758816" y="2062049"/>
            <a:ext cx="2675512" cy="6182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1758816" y="3014537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SURNAME</a:t>
            </a:r>
            <a:endParaRPr lang="en-GB" dirty="0"/>
          </a:p>
        </p:txBody>
      </p:sp>
      <p:sp>
        <p:nvSpPr>
          <p:cNvPr id="49" name="Text Placeholder 18"/>
          <p:cNvSpPr>
            <a:spLocks noGrp="1"/>
          </p:cNvSpPr>
          <p:nvPr>
            <p:ph type="body" sz="quarter" idx="43" hasCustomPrompt="1"/>
          </p:nvPr>
        </p:nvSpPr>
        <p:spPr>
          <a:xfrm>
            <a:off x="1758816" y="3306230"/>
            <a:ext cx="2286000" cy="2392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1758817" y="3621903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9"/>
          <p:cNvSpPr>
            <a:spLocks noGrp="1"/>
          </p:cNvSpPr>
          <p:nvPr>
            <p:ph sz="quarter" idx="44"/>
          </p:nvPr>
        </p:nvSpPr>
        <p:spPr>
          <a:xfrm>
            <a:off x="1758816" y="3727029"/>
            <a:ext cx="2675512" cy="6182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45"/>
          </p:nvPr>
        </p:nvSpPr>
        <p:spPr>
          <a:xfrm>
            <a:off x="211137" y="1457145"/>
            <a:ext cx="1440000" cy="108000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46"/>
          </p:nvPr>
        </p:nvSpPr>
        <p:spPr>
          <a:xfrm>
            <a:off x="211137" y="3158128"/>
            <a:ext cx="1440000" cy="108000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54" name="Group 53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5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2837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Team Member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/>
          <p:nvPr userDrawn="1"/>
        </p:nvSpPr>
        <p:spPr>
          <a:xfrm>
            <a:off x="0" y="4775470"/>
            <a:ext cx="9144000" cy="39742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4671832" y="1664608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ABOUT ME</a:t>
            </a:r>
            <a:endParaRPr lang="en-GB" dirty="0"/>
          </a:p>
        </p:txBody>
      </p:sp>
      <p:sp>
        <p:nvSpPr>
          <p:cNvPr id="47" name="Content Placeholder 29"/>
          <p:cNvSpPr>
            <a:spLocks noGrp="1"/>
          </p:cNvSpPr>
          <p:nvPr>
            <p:ph sz="quarter" idx="41"/>
          </p:nvPr>
        </p:nvSpPr>
        <p:spPr>
          <a:xfrm>
            <a:off x="4671832" y="2028008"/>
            <a:ext cx="3976265" cy="2223951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45"/>
          </p:nvPr>
        </p:nvSpPr>
        <p:spPr>
          <a:xfrm>
            <a:off x="302702" y="1660342"/>
            <a:ext cx="1583566" cy="118767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6125123" y="4833668"/>
            <a:ext cx="2522975" cy="3139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www.encraft.co.uk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213912" y="4833668"/>
            <a:ext cx="2580322" cy="3139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your.email@encraft.co.uk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302702" y="4833668"/>
            <a:ext cx="2580322" cy="3139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+44 (0) 1926 312159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2123073" y="2028008"/>
            <a:ext cx="2181679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Descriptor 1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2123072" y="2419204"/>
            <a:ext cx="2181679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Descriptor 2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2123071" y="2810401"/>
            <a:ext cx="2181679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Descriptor 3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2123071" y="3200140"/>
            <a:ext cx="2181679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Descriptor 4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2123070" y="3587731"/>
            <a:ext cx="2181679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Descriptor 5</a:t>
            </a:r>
          </a:p>
        </p:txBody>
      </p:sp>
      <p:sp>
        <p:nvSpPr>
          <p:cNvPr id="54" name="Text Placeholder 18"/>
          <p:cNvSpPr>
            <a:spLocks noGrp="1"/>
          </p:cNvSpPr>
          <p:nvPr>
            <p:ph type="body" sz="quarter" idx="51" hasCustomPrompt="1"/>
          </p:nvPr>
        </p:nvSpPr>
        <p:spPr>
          <a:xfrm>
            <a:off x="2118316" y="1660342"/>
            <a:ext cx="2186432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MY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804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Team Member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4"/>
          <p:cNvSpPr>
            <a:spLocks noGrp="1"/>
          </p:cNvSpPr>
          <p:nvPr>
            <p:ph type="pic" sz="quarter" idx="35"/>
          </p:nvPr>
        </p:nvSpPr>
        <p:spPr>
          <a:xfrm>
            <a:off x="302702" y="1660343"/>
            <a:ext cx="1583566" cy="143602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Rectangle 11"/>
          <p:cNvSpPr/>
          <p:nvPr userDrawn="1"/>
        </p:nvSpPr>
        <p:spPr>
          <a:xfrm>
            <a:off x="0" y="4775470"/>
            <a:ext cx="9144000" cy="39742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4671832" y="1664608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ABOUT ME</a:t>
            </a:r>
            <a:endParaRPr lang="en-GB" dirty="0"/>
          </a:p>
        </p:txBody>
      </p:sp>
      <p:sp>
        <p:nvSpPr>
          <p:cNvPr id="47" name="Content Placeholder 29"/>
          <p:cNvSpPr>
            <a:spLocks noGrp="1"/>
          </p:cNvSpPr>
          <p:nvPr>
            <p:ph sz="quarter" idx="41"/>
          </p:nvPr>
        </p:nvSpPr>
        <p:spPr>
          <a:xfrm>
            <a:off x="4671832" y="2028008"/>
            <a:ext cx="3976265" cy="2223951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6125123" y="4833668"/>
            <a:ext cx="2522975" cy="3139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www.encraft.co.uk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213912" y="4833668"/>
            <a:ext cx="2580322" cy="3139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your.email@encraft.co.uk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302702" y="4833668"/>
            <a:ext cx="2580322" cy="3139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+44 (0) 1926 312159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2123073" y="2028008"/>
            <a:ext cx="2181679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Descriptor 1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2123072" y="2419204"/>
            <a:ext cx="2181679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Descriptor 2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2123071" y="2810401"/>
            <a:ext cx="2181679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Descriptor 3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2123071" y="3200140"/>
            <a:ext cx="2181679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Descriptor 4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2123070" y="3587731"/>
            <a:ext cx="2181679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Descriptor 5</a:t>
            </a:r>
          </a:p>
        </p:txBody>
      </p:sp>
      <p:sp>
        <p:nvSpPr>
          <p:cNvPr id="54" name="Text Placeholder 18"/>
          <p:cNvSpPr>
            <a:spLocks noGrp="1"/>
          </p:cNvSpPr>
          <p:nvPr>
            <p:ph type="body" sz="quarter" idx="51" hasCustomPrompt="1"/>
          </p:nvPr>
        </p:nvSpPr>
        <p:spPr>
          <a:xfrm>
            <a:off x="2118316" y="1660342"/>
            <a:ext cx="2186432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MY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660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Title Slide 2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1155" y="2303981"/>
            <a:ext cx="7607202" cy="535531"/>
          </a:xfrm>
        </p:spPr>
        <p:txBody>
          <a:bodyPr wrap="square" anchor="ctr" anchorCtr="0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TEMPLATE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155" y="3113009"/>
            <a:ext cx="7606681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lang="en-US" sz="200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7" name="Rectangle 5"/>
          <p:cNvSpPr/>
          <p:nvPr/>
        </p:nvSpPr>
        <p:spPr>
          <a:xfrm>
            <a:off x="601640" y="2257873"/>
            <a:ext cx="35999" cy="627747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71653" y="1753758"/>
            <a:ext cx="7606047" cy="3693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COMPANY NAME OR EVENT</a:t>
            </a:r>
          </a:p>
        </p:txBody>
      </p:sp>
    </p:spTree>
    <p:extLst>
      <p:ext uri="{BB962C8B-B14F-4D97-AF65-F5344CB8AC3E}">
        <p14:creationId xmlns:p14="http://schemas.microsoft.com/office/powerpoint/2010/main" val="3827844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Team Member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4"/>
          <p:cNvSpPr>
            <a:spLocks noGrp="1"/>
          </p:cNvSpPr>
          <p:nvPr>
            <p:ph type="pic" sz="quarter" idx="35"/>
          </p:nvPr>
        </p:nvSpPr>
        <p:spPr>
          <a:xfrm>
            <a:off x="302702" y="1660343"/>
            <a:ext cx="1583566" cy="11500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4671832" y="1664608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ABOUT ME</a:t>
            </a:r>
            <a:endParaRPr lang="en-GB" dirty="0"/>
          </a:p>
        </p:txBody>
      </p:sp>
      <p:sp>
        <p:nvSpPr>
          <p:cNvPr id="47" name="Content Placeholder 29"/>
          <p:cNvSpPr>
            <a:spLocks noGrp="1"/>
          </p:cNvSpPr>
          <p:nvPr>
            <p:ph sz="quarter" idx="41"/>
          </p:nvPr>
        </p:nvSpPr>
        <p:spPr>
          <a:xfrm>
            <a:off x="4671832" y="2028009"/>
            <a:ext cx="3976265" cy="106835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2123073" y="2028008"/>
            <a:ext cx="2181679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Descriptor 1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2123072" y="2419204"/>
            <a:ext cx="2181679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Descriptor 2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2123071" y="2810401"/>
            <a:ext cx="2181679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Descriptor 3</a:t>
            </a:r>
          </a:p>
        </p:txBody>
      </p:sp>
      <p:sp>
        <p:nvSpPr>
          <p:cNvPr id="54" name="Text Placeholder 18"/>
          <p:cNvSpPr>
            <a:spLocks noGrp="1"/>
          </p:cNvSpPr>
          <p:nvPr>
            <p:ph type="body" sz="quarter" idx="51" hasCustomPrompt="1"/>
          </p:nvPr>
        </p:nvSpPr>
        <p:spPr>
          <a:xfrm>
            <a:off x="2118316" y="1660342"/>
            <a:ext cx="2186432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MY SKILLS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02704" y="2808006"/>
            <a:ext cx="1583565" cy="264524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53" hasCustomPrompt="1"/>
          </p:nvPr>
        </p:nvSpPr>
        <p:spPr>
          <a:xfrm>
            <a:off x="302702" y="3239938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ABOUT ME</a:t>
            </a:r>
            <a:endParaRPr lang="en-GB" dirty="0"/>
          </a:p>
        </p:txBody>
      </p:sp>
      <p:sp>
        <p:nvSpPr>
          <p:cNvPr id="20" name="Content Placeholder 29"/>
          <p:cNvSpPr>
            <a:spLocks noGrp="1"/>
          </p:cNvSpPr>
          <p:nvPr>
            <p:ph sz="quarter" idx="54"/>
          </p:nvPr>
        </p:nvSpPr>
        <p:spPr>
          <a:xfrm>
            <a:off x="302703" y="3603339"/>
            <a:ext cx="3976265" cy="106835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55" hasCustomPrompt="1"/>
          </p:nvPr>
        </p:nvSpPr>
        <p:spPr>
          <a:xfrm>
            <a:off x="4671832" y="3239938"/>
            <a:ext cx="2286000" cy="2596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ABOUT ME</a:t>
            </a:r>
            <a:endParaRPr lang="en-GB" dirty="0"/>
          </a:p>
        </p:txBody>
      </p:sp>
      <p:sp>
        <p:nvSpPr>
          <p:cNvPr id="22" name="Content Placeholder 29"/>
          <p:cNvSpPr>
            <a:spLocks noGrp="1"/>
          </p:cNvSpPr>
          <p:nvPr>
            <p:ph sz="quarter" idx="56"/>
          </p:nvPr>
        </p:nvSpPr>
        <p:spPr>
          <a:xfrm>
            <a:off x="4671832" y="3603339"/>
            <a:ext cx="3976265" cy="106835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30" name="Rectangle 11"/>
          <p:cNvSpPr/>
          <p:nvPr userDrawn="1"/>
        </p:nvSpPr>
        <p:spPr>
          <a:xfrm>
            <a:off x="0" y="5083026"/>
            <a:ext cx="9144000" cy="60474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42617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73488" y="1191"/>
            <a:ext cx="4835827" cy="514231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3734344" cy="498598"/>
          </a:xfrm>
        </p:spPr>
        <p:txBody>
          <a:bodyPr tIns="0" bIns="0">
            <a:sp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3733800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11138" y="1290638"/>
            <a:ext cx="3733800" cy="1595309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46841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859383" y="1498964"/>
            <a:ext cx="4036423" cy="270401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3734344" cy="498598"/>
          </a:xfrm>
        </p:spPr>
        <p:txBody>
          <a:bodyPr tIns="0" bIns="0">
            <a:sp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3733800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11139" y="1476104"/>
            <a:ext cx="4036423" cy="270401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14" name="Rectangle 11"/>
          <p:cNvSpPr/>
          <p:nvPr userDrawn="1"/>
        </p:nvSpPr>
        <p:spPr>
          <a:xfrm>
            <a:off x="0" y="5083026"/>
            <a:ext cx="9144000" cy="60474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5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825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48181" y="1498964"/>
            <a:ext cx="4036423" cy="270401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48463" y="1515973"/>
            <a:ext cx="4060416" cy="2687002"/>
          </a:xfrm>
          <a:solidFill>
            <a:schemeClr val="accent1"/>
          </a:solidFill>
        </p:spPr>
        <p:txBody>
          <a:bodyPr lIns="180000" tIns="288000" rIns="180000" bIns="288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11"/>
          <p:cNvSpPr/>
          <p:nvPr/>
        </p:nvSpPr>
        <p:spPr>
          <a:xfrm>
            <a:off x="0" y="5083026"/>
            <a:ext cx="9144000" cy="60474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Rectangle 11"/>
          <p:cNvSpPr/>
          <p:nvPr userDrawn="1"/>
        </p:nvSpPr>
        <p:spPr>
          <a:xfrm>
            <a:off x="0" y="5083026"/>
            <a:ext cx="9144000" cy="60474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6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43882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Content 5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572000" y="0"/>
            <a:ext cx="4572000" cy="1116875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48181" y="1498964"/>
            <a:ext cx="4036423" cy="270401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462" y="177154"/>
            <a:ext cx="4047342" cy="498598"/>
          </a:xfrm>
        </p:spPr>
        <p:txBody>
          <a:bodyPr wrap="square" tIns="0" bIns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848463" y="682592"/>
            <a:ext cx="4047341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48463" y="1228298"/>
            <a:ext cx="4060416" cy="3390392"/>
          </a:xfrm>
          <a:noFill/>
        </p:spPr>
        <p:txBody>
          <a:bodyPr lIns="90000" tIns="46800" rIns="90000" bIns="468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bg1"/>
          </a:solidFill>
        </p:grpSpPr>
        <p:sp>
          <p:nvSpPr>
            <p:cNvPr id="15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39906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144000" cy="2576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09588" y="773906"/>
            <a:ext cx="3435350" cy="37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or enter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1006" y="177116"/>
            <a:ext cx="3734344" cy="498598"/>
          </a:xfrm>
        </p:spPr>
        <p:txBody>
          <a:bodyPr tIns="0" bIns="0">
            <a:sp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781006" y="682555"/>
            <a:ext cx="3733800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81006" y="1290600"/>
            <a:ext cx="3733800" cy="369332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81550" y="2900363"/>
            <a:ext cx="3733800" cy="159530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Rectangle 11"/>
          <p:cNvSpPr/>
          <p:nvPr userDrawn="1"/>
        </p:nvSpPr>
        <p:spPr>
          <a:xfrm>
            <a:off x="0" y="5083026"/>
            <a:ext cx="9144000" cy="60474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6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961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0" name="Rectangle 11"/>
          <p:cNvSpPr/>
          <p:nvPr/>
        </p:nvSpPr>
        <p:spPr>
          <a:xfrm>
            <a:off x="0" y="5083026"/>
            <a:ext cx="9144000" cy="60474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Rectangle 11"/>
          <p:cNvSpPr/>
          <p:nvPr userDrawn="1"/>
        </p:nvSpPr>
        <p:spPr>
          <a:xfrm>
            <a:off x="0" y="5083026"/>
            <a:ext cx="9144000" cy="60474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5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08199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11138" y="1446167"/>
            <a:ext cx="8685212" cy="3158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18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Bas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859383" y="1498963"/>
            <a:ext cx="4036423" cy="293287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11139" y="1476103"/>
            <a:ext cx="4036423" cy="295573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866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Bas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11137" y="1268171"/>
            <a:ext cx="8685212" cy="22588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11138" y="3674269"/>
            <a:ext cx="8684667" cy="8941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28978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Title Slide 3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2629" y="2082382"/>
            <a:ext cx="4056018" cy="978729"/>
          </a:xfrm>
        </p:spPr>
        <p:txBody>
          <a:bodyPr wrap="square" anchor="ctr" anchorCtr="0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TEMPLATE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2498" y="3113009"/>
            <a:ext cx="4055740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lang="en-US" sz="200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7" name="Rectangle 5"/>
          <p:cNvSpPr/>
          <p:nvPr/>
        </p:nvSpPr>
        <p:spPr>
          <a:xfrm>
            <a:off x="4536002" y="2272053"/>
            <a:ext cx="35999" cy="627747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702836" y="1753758"/>
            <a:ext cx="4055402" cy="3693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COMPANY NAME OR EVENT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72000" y="2197800"/>
            <a:ext cx="936000" cy="70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202687" y="2204723"/>
            <a:ext cx="936000" cy="70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369344" y="2204723"/>
            <a:ext cx="936000" cy="70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934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Bas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11139" y="1476103"/>
            <a:ext cx="2832508" cy="312406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063296" y="1473043"/>
            <a:ext cx="2832508" cy="312406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3137216" y="1473043"/>
            <a:ext cx="2832508" cy="312406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754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Basic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11139" y="1237929"/>
            <a:ext cx="2832508" cy="336224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063296" y="3781698"/>
            <a:ext cx="2832508" cy="81541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3137216" y="1234869"/>
            <a:ext cx="2832508" cy="336224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63294" y="1234869"/>
            <a:ext cx="2832511" cy="2478692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7438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11139" y="1363454"/>
            <a:ext cx="4074259" cy="2833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4867311" y="1363454"/>
            <a:ext cx="4074259" cy="2834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1138" y="4391025"/>
            <a:ext cx="8729662" cy="28813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134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3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41350" y="1443587"/>
            <a:ext cx="1980000" cy="135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2"/>
          </p:nvPr>
        </p:nvSpPr>
        <p:spPr>
          <a:xfrm>
            <a:off x="3563470" y="1443587"/>
            <a:ext cx="1980000" cy="135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3"/>
          </p:nvPr>
        </p:nvSpPr>
        <p:spPr>
          <a:xfrm>
            <a:off x="6485590" y="1443587"/>
            <a:ext cx="1980000" cy="135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1350" y="2906865"/>
            <a:ext cx="2520000" cy="405000"/>
          </a:xfrm>
          <a:solidFill>
            <a:schemeClr val="accent3"/>
          </a:solidFill>
        </p:spPr>
        <p:txBody>
          <a:bodyPr lIns="36000" tIns="36000" rIns="36000" bIns="36000" anchor="ctr" anchorCtr="1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1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293470" y="2906865"/>
            <a:ext cx="2520000" cy="405000"/>
          </a:xfrm>
          <a:solidFill>
            <a:schemeClr val="accent2"/>
          </a:solidFill>
        </p:spPr>
        <p:txBody>
          <a:bodyPr lIns="36000" tIns="36000" rIns="36000" bIns="36000" anchor="ctr" anchorCtr="1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2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15590" y="2906865"/>
            <a:ext cx="2520000" cy="405000"/>
          </a:xfrm>
          <a:solidFill>
            <a:schemeClr val="accent1"/>
          </a:solidFill>
        </p:spPr>
        <p:txBody>
          <a:bodyPr lIns="36000" tIns="36000" rIns="36000" bIns="36000" anchor="ctr" anchorCtr="1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3</a:t>
            </a:r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>
          <a:xfrm>
            <a:off x="3125337" y="1443587"/>
            <a:ext cx="0" cy="2722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 userDrawn="1"/>
        </p:nvCxnSpPr>
        <p:spPr>
          <a:xfrm>
            <a:off x="6020937" y="1432392"/>
            <a:ext cx="0" cy="2722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278471" y="3450037"/>
            <a:ext cx="2700000" cy="1081088"/>
          </a:xfrm>
        </p:spPr>
        <p:txBody>
          <a:bodyPr lIns="36000" tIns="36000" rIns="36000" bIns="36000" anchor="t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217204" y="3440820"/>
            <a:ext cx="2700000" cy="1081088"/>
          </a:xfrm>
        </p:spPr>
        <p:txBody>
          <a:bodyPr lIns="36000" tIns="36000" rIns="36000" bIns="36000" anchor="t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125590" y="3450037"/>
            <a:ext cx="2700000" cy="1081088"/>
          </a:xfrm>
        </p:spPr>
        <p:txBody>
          <a:bodyPr lIns="36000" tIns="36000" rIns="36000" bIns="36000" anchor="t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184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654188"/>
            <a:ext cx="9144000" cy="14893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654188"/>
            <a:ext cx="9144000" cy="14893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874081" y="1306676"/>
            <a:ext cx="3478522" cy="198575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660" y="177154"/>
            <a:ext cx="8650144" cy="498598"/>
          </a:xfrm>
        </p:spPr>
        <p:txBody>
          <a:bodyPr wrap="square" tIns="0" bIns="0" anchor="ctr" anchorCtr="1">
            <a:sp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45661" y="636426"/>
            <a:ext cx="8650143" cy="369332"/>
          </a:xfrm>
        </p:spPr>
        <p:txBody>
          <a:bodyPr wrap="square" anchor="ctr" anchorCtr="1">
            <a:sp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5660" y="4000353"/>
            <a:ext cx="2426192" cy="1015756"/>
          </a:xfrm>
          <a:noFill/>
        </p:spPr>
        <p:txBody>
          <a:bodyPr lIns="90000" tIns="46800" rIns="90000" bIns="46800">
            <a:noAutofit/>
          </a:bodyPr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46063" y="3736181"/>
            <a:ext cx="2425700" cy="264171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57031" y="4000353"/>
            <a:ext cx="2426192" cy="1015756"/>
          </a:xfrm>
          <a:noFill/>
        </p:spPr>
        <p:txBody>
          <a:bodyPr lIns="90000" tIns="46800" rIns="90000" bIns="46800">
            <a:noAutofit/>
          </a:bodyPr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57434" y="3736181"/>
            <a:ext cx="2425700" cy="264171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69700" y="4000353"/>
            <a:ext cx="2426192" cy="1015756"/>
          </a:xfrm>
          <a:noFill/>
        </p:spPr>
        <p:txBody>
          <a:bodyPr lIns="90000" tIns="46800" rIns="90000" bIns="46800">
            <a:noAutofit/>
          </a:bodyPr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470103" y="3736181"/>
            <a:ext cx="2425700" cy="264171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136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Exa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220687" y="1306676"/>
            <a:ext cx="4702629" cy="2318475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660" y="177154"/>
            <a:ext cx="8650144" cy="498598"/>
          </a:xfrm>
        </p:spPr>
        <p:txBody>
          <a:bodyPr wrap="square" tIns="0" bIns="0" anchor="ctr" anchorCtr="1">
            <a:sp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45661" y="636426"/>
            <a:ext cx="8650143" cy="369332"/>
          </a:xfrm>
        </p:spPr>
        <p:txBody>
          <a:bodyPr wrap="square" anchor="ctr" anchorCtr="1">
            <a:sp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5660" y="4235487"/>
            <a:ext cx="2426192" cy="736509"/>
          </a:xfrm>
          <a:noFill/>
        </p:spPr>
        <p:txBody>
          <a:bodyPr lIns="90000" tIns="46800" rIns="90000" bIns="46800">
            <a:noAutofit/>
          </a:bodyPr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46063" y="3971315"/>
            <a:ext cx="2425700" cy="264171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57031" y="4235487"/>
            <a:ext cx="2426192" cy="736509"/>
          </a:xfrm>
          <a:noFill/>
        </p:spPr>
        <p:txBody>
          <a:bodyPr lIns="90000" tIns="46800" rIns="90000" bIns="46800">
            <a:noAutofit/>
          </a:bodyPr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57434" y="3971315"/>
            <a:ext cx="2425700" cy="264171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69700" y="4235487"/>
            <a:ext cx="2426192" cy="736509"/>
          </a:xfrm>
          <a:noFill/>
        </p:spPr>
        <p:txBody>
          <a:bodyPr lIns="90000" tIns="46800" rIns="90000" bIns="46800">
            <a:noAutofit/>
          </a:bodyPr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470103" y="3971315"/>
            <a:ext cx="2425700" cy="264171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98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Exam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1137" y="1444226"/>
            <a:ext cx="3960000" cy="14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35804" y="1444226"/>
            <a:ext cx="3960000" cy="1403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11137" y="3183389"/>
            <a:ext cx="3960000" cy="1403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35804" y="3183389"/>
            <a:ext cx="3960000" cy="1403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8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399" y="181552"/>
            <a:ext cx="7886700" cy="590931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 dirty="0"/>
              <a:t>PORTFOLIO.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698897"/>
            <a:ext cx="7886700" cy="25122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800">
                <a:latin typeface="+mn-lt"/>
              </a:defRPr>
            </a:lvl3pPr>
            <a:lvl4pPr marL="1371600" indent="0">
              <a:buNone/>
              <a:defRPr sz="1800">
                <a:latin typeface="+mn-lt"/>
              </a:defRPr>
            </a:lvl4pPr>
            <a:lvl5pPr marL="1828800" indent="0">
              <a:buNone/>
              <a:defRPr sz="1800">
                <a:latin typeface="+mn-lt"/>
              </a:defRPr>
            </a:lvl5pPr>
          </a:lstStyle>
          <a:p>
            <a:pPr lvl="0"/>
            <a:r>
              <a:rPr lang="en-GB" dirty="0"/>
              <a:t>OUR WORK IS AWESOME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261938" y="2968229"/>
            <a:ext cx="4320000" cy="13501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2359613" y="1528263"/>
            <a:ext cx="4320000" cy="13501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261938" y="1528763"/>
            <a:ext cx="1980000" cy="13501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6787957" y="1528262"/>
            <a:ext cx="1980000" cy="13501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4699613" y="2967975"/>
            <a:ext cx="1980000" cy="13501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6797288" y="2967975"/>
            <a:ext cx="1980000" cy="13501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781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48226" y="1228725"/>
            <a:ext cx="4060825" cy="33897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462" y="177154"/>
            <a:ext cx="4047342" cy="498598"/>
          </a:xfrm>
        </p:spPr>
        <p:txBody>
          <a:bodyPr wrap="square" tIns="0" bIns="0">
            <a:sp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848463" y="682592"/>
            <a:ext cx="4047341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440000" cy="121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530823" y="5926"/>
            <a:ext cx="1440000" cy="12090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61646" y="0"/>
            <a:ext cx="1440000" cy="121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1301657"/>
            <a:ext cx="1440000" cy="121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1530823" y="1307583"/>
            <a:ext cx="1440000" cy="12090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3061646" y="1301657"/>
            <a:ext cx="1440000" cy="121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0" y="2603313"/>
            <a:ext cx="1440000" cy="121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1530823" y="2609239"/>
            <a:ext cx="1440000" cy="12090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3061646" y="2603313"/>
            <a:ext cx="1440000" cy="121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0" y="3904970"/>
            <a:ext cx="1440000" cy="121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1530823" y="3910896"/>
            <a:ext cx="1440000" cy="12090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3061646" y="3904970"/>
            <a:ext cx="1440000" cy="121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30425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1137" y="1444226"/>
            <a:ext cx="3960000" cy="18672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137" y="3537844"/>
            <a:ext cx="3960000" cy="26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11137" y="3878954"/>
            <a:ext cx="3960000" cy="1023870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35804" y="1444226"/>
            <a:ext cx="3960000" cy="18672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935804" y="3540372"/>
            <a:ext cx="3960000" cy="26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35804" y="3881482"/>
            <a:ext cx="3960000" cy="1023870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151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49454"/>
            <a:ext cx="3734344" cy="553998"/>
          </a:xfrm>
        </p:spPr>
        <p:txBody>
          <a:bodyPr tIns="0" bIns="0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11682" y="977129"/>
            <a:ext cx="4114658" cy="3768949"/>
          </a:xfrm>
        </p:spPr>
        <p:txBody>
          <a:bodyPr>
            <a:noAutofit/>
          </a:bodyPr>
          <a:lstStyle>
            <a:lvl1pPr marL="627063" indent="-627063">
              <a:spcAft>
                <a:spcPts val="2400"/>
              </a:spcAft>
              <a:buFont typeface="+mj-lt"/>
              <a:buAutoNum type="arabicPeriod"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+mj-lt"/>
              <a:buNone/>
              <a:defRPr sz="2400">
                <a:solidFill>
                  <a:schemeClr val="tx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2171700" indent="-34290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-SUBHEADING – diff </a:t>
            </a:r>
            <a:r>
              <a:rPr lang="en-US" dirty="0" err="1"/>
              <a:t>colour</a:t>
            </a:r>
            <a:endParaRPr lang="en-US" dirty="0"/>
          </a:p>
          <a:p>
            <a:pPr lvl="0"/>
            <a:r>
              <a:rPr lang="en-US" dirty="0"/>
              <a:t>SECTION 2</a:t>
            </a:r>
          </a:p>
          <a:p>
            <a:pPr lvl="0"/>
            <a:r>
              <a:rPr lang="en-US" dirty="0"/>
              <a:t>SECTION 3</a:t>
            </a:r>
          </a:p>
          <a:p>
            <a:pPr lvl="1"/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696036" y="977129"/>
            <a:ext cx="0" cy="3768949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2660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7" y="177154"/>
            <a:ext cx="8684668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1136" y="1444226"/>
            <a:ext cx="2714944" cy="1671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136" y="3144123"/>
            <a:ext cx="2714944" cy="274439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11136" y="3594182"/>
            <a:ext cx="2714944" cy="3416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24302" y="1442034"/>
            <a:ext cx="2714944" cy="1671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4302" y="3141931"/>
            <a:ext cx="2714944" cy="274439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24302" y="3591990"/>
            <a:ext cx="2714944" cy="3416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37468" y="1442034"/>
            <a:ext cx="2714944" cy="1671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37468" y="3141931"/>
            <a:ext cx="2714944" cy="274439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237468" y="3591990"/>
            <a:ext cx="2714944" cy="3416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15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7" y="177154"/>
            <a:ext cx="8684668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1136" y="1444227"/>
            <a:ext cx="2714944" cy="1252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03022" y="2908703"/>
            <a:ext cx="1931173" cy="272247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11136" y="3417832"/>
            <a:ext cx="2714944" cy="3416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24302" y="1442035"/>
            <a:ext cx="2714944" cy="1252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24302" y="3415640"/>
            <a:ext cx="2714944" cy="3416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37468" y="1442035"/>
            <a:ext cx="2714944" cy="1252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237468" y="3415640"/>
            <a:ext cx="2714944" cy="3416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16188" y="2908703"/>
            <a:ext cx="1931173" cy="272247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29353" y="2908703"/>
            <a:ext cx="1931173" cy="272247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180058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7" y="177154"/>
            <a:ext cx="8684668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458" y="1225503"/>
            <a:ext cx="2125051" cy="159378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03022" y="2908703"/>
            <a:ext cx="1931173" cy="272247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11136" y="3417832"/>
            <a:ext cx="2714944" cy="3416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24302" y="3415640"/>
            <a:ext cx="2714944" cy="3416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237468" y="3415640"/>
            <a:ext cx="2714944" cy="3416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16188" y="2908703"/>
            <a:ext cx="1931173" cy="272247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29353" y="2908703"/>
            <a:ext cx="1931173" cy="272247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19248" y="1225503"/>
            <a:ext cx="2125051" cy="159378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532414" y="1229728"/>
            <a:ext cx="2125051" cy="159378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492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6008914" y="1391195"/>
            <a:ext cx="0" cy="30175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3130731" y="1391195"/>
            <a:ext cx="0" cy="30175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749417" y="1391195"/>
            <a:ext cx="1639743" cy="1229807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46464" y="2863443"/>
            <a:ext cx="2286000" cy="23929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29000" y="2849485"/>
            <a:ext cx="2286000" cy="23929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307182" y="2878140"/>
            <a:ext cx="2286000" cy="23929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330236" y="3205608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4194242" y="3205608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090953" y="3205608"/>
            <a:ext cx="7184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/>
          <p:cNvSpPr>
            <a:spLocks noGrp="1"/>
          </p:cNvSpPr>
          <p:nvPr>
            <p:ph sz="quarter" idx="20"/>
          </p:nvPr>
        </p:nvSpPr>
        <p:spPr>
          <a:xfrm>
            <a:off x="546100" y="3448050"/>
            <a:ext cx="2286000" cy="1028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31" name="Content Placeholder 29"/>
          <p:cNvSpPr>
            <a:spLocks noGrp="1"/>
          </p:cNvSpPr>
          <p:nvPr>
            <p:ph sz="quarter" idx="21"/>
          </p:nvPr>
        </p:nvSpPr>
        <p:spPr>
          <a:xfrm>
            <a:off x="3429000" y="3445424"/>
            <a:ext cx="2286000" cy="1028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32" name="Content Placeholder 29"/>
          <p:cNvSpPr>
            <a:spLocks noGrp="1"/>
          </p:cNvSpPr>
          <p:nvPr>
            <p:ph sz="quarter" idx="22"/>
          </p:nvPr>
        </p:nvSpPr>
        <p:spPr>
          <a:xfrm>
            <a:off x="6311900" y="3445424"/>
            <a:ext cx="2286000" cy="1028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814807" y="1391195"/>
            <a:ext cx="1639743" cy="1229807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6630310" y="1387443"/>
            <a:ext cx="1639743" cy="1229807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90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1138" y="1444227"/>
            <a:ext cx="2610440" cy="1504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137" y="3218705"/>
            <a:ext cx="2610440" cy="21435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11137" y="3559815"/>
            <a:ext cx="2610440" cy="130086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76556" y="1444227"/>
            <a:ext cx="2610440" cy="1504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76556" y="3217932"/>
            <a:ext cx="2610440" cy="21435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76556" y="3559043"/>
            <a:ext cx="2610440" cy="130086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85364" y="1443454"/>
            <a:ext cx="2610440" cy="1504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85363" y="3217932"/>
            <a:ext cx="2610440" cy="21435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285363" y="3559043"/>
            <a:ext cx="2610440" cy="130086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3042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48250" y="2847023"/>
            <a:ext cx="2610440" cy="16876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138" y="177154"/>
            <a:ext cx="8684667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11138" y="682592"/>
            <a:ext cx="8684666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1138" y="1444227"/>
            <a:ext cx="2610440" cy="16469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137" y="3284135"/>
            <a:ext cx="2610440" cy="21435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11137" y="3559815"/>
            <a:ext cx="2610440" cy="130086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48250" y="1448372"/>
            <a:ext cx="2610440" cy="21435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48251" y="1722663"/>
            <a:ext cx="2610440" cy="130086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85364" y="1443454"/>
            <a:ext cx="2610440" cy="164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85363" y="3284135"/>
            <a:ext cx="2610440" cy="21435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285363" y="3559043"/>
            <a:ext cx="2610440" cy="130086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294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50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Finish Q/A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t="15001" r="41842" b="17987"/>
          <a:stretch/>
        </p:blipFill>
        <p:spPr>
          <a:xfrm rot="420000">
            <a:off x="4818175" y="-288619"/>
            <a:ext cx="5215379" cy="4431466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211965" y="2804051"/>
            <a:ext cx="720071" cy="0"/>
          </a:xfrm>
          <a:prstGeom prst="straightConnector1">
            <a:avLst/>
          </a:prstGeom>
          <a:noFill/>
          <a:ln w="50804">
            <a:solidFill>
              <a:schemeClr val="accent1"/>
            </a:solidFill>
            <a:prstDash val="solid"/>
          </a:ln>
        </p:spPr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03475" y="1910954"/>
            <a:ext cx="4349750" cy="723900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QUESTIONS?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03475" y="1587717"/>
            <a:ext cx="4349750" cy="30360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THANKS FOR WATCHING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852864" y="411957"/>
            <a:ext cx="1450975" cy="8314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141663" y="3064595"/>
            <a:ext cx="2873375" cy="369332"/>
          </a:xfrm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141663" y="3361267"/>
            <a:ext cx="2873375" cy="369332"/>
          </a:xfrm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049" y="4609760"/>
            <a:ext cx="2522975" cy="3139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www.encraft.co.uk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281838" y="4609760"/>
            <a:ext cx="2580322" cy="3139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your.email@encraft.co.uk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370628" y="4609760"/>
            <a:ext cx="2580322" cy="3139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+44 (0) 1926 312159 </a:t>
            </a:r>
          </a:p>
        </p:txBody>
      </p:sp>
      <p:sp>
        <p:nvSpPr>
          <p:cNvPr id="24" name="Freeform 85"/>
          <p:cNvSpPr>
            <a:spLocks noEditPoints="1"/>
          </p:cNvSpPr>
          <p:nvPr userDrawn="1"/>
        </p:nvSpPr>
        <p:spPr bwMode="auto">
          <a:xfrm>
            <a:off x="7213234" y="4108023"/>
            <a:ext cx="611982" cy="395288"/>
          </a:xfrm>
          <a:custGeom>
            <a:avLst/>
            <a:gdLst>
              <a:gd name="T0" fmla="*/ 2147483646 w 248"/>
              <a:gd name="T1" fmla="*/ 2147483646 h 224"/>
              <a:gd name="T2" fmla="*/ 2147483646 w 248"/>
              <a:gd name="T3" fmla="*/ 2147483646 h 224"/>
              <a:gd name="T4" fmla="*/ 2147483646 w 248"/>
              <a:gd name="T5" fmla="*/ 2147483646 h 224"/>
              <a:gd name="T6" fmla="*/ 2147483646 w 248"/>
              <a:gd name="T7" fmla="*/ 2147483646 h 224"/>
              <a:gd name="T8" fmla="*/ 2147483646 w 248"/>
              <a:gd name="T9" fmla="*/ 2147483646 h 224"/>
              <a:gd name="T10" fmla="*/ 2147483646 w 248"/>
              <a:gd name="T11" fmla="*/ 2147483646 h 224"/>
              <a:gd name="T12" fmla="*/ 2147483646 w 248"/>
              <a:gd name="T13" fmla="*/ 2147483646 h 224"/>
              <a:gd name="T14" fmla="*/ 2147483646 w 248"/>
              <a:gd name="T15" fmla="*/ 2147483646 h 224"/>
              <a:gd name="T16" fmla="*/ 2147483646 w 248"/>
              <a:gd name="T17" fmla="*/ 2147483646 h 224"/>
              <a:gd name="T18" fmla="*/ 2147483646 w 248"/>
              <a:gd name="T19" fmla="*/ 2147483646 h 224"/>
              <a:gd name="T20" fmla="*/ 2147483646 w 248"/>
              <a:gd name="T21" fmla="*/ 2147483646 h 224"/>
              <a:gd name="T22" fmla="*/ 2147483646 w 248"/>
              <a:gd name="T23" fmla="*/ 2147483646 h 224"/>
              <a:gd name="T24" fmla="*/ 0 w 248"/>
              <a:gd name="T25" fmla="*/ 2147483646 h 224"/>
              <a:gd name="T26" fmla="*/ 0 w 248"/>
              <a:gd name="T27" fmla="*/ 2147483646 h 224"/>
              <a:gd name="T28" fmla="*/ 2147483646 w 248"/>
              <a:gd name="T29" fmla="*/ 0 h 224"/>
              <a:gd name="T30" fmla="*/ 2147483646 w 248"/>
              <a:gd name="T31" fmla="*/ 0 h 224"/>
              <a:gd name="T32" fmla="*/ 2147483646 w 248"/>
              <a:gd name="T33" fmla="*/ 2147483646 h 224"/>
              <a:gd name="T34" fmla="*/ 2147483646 w 248"/>
              <a:gd name="T35" fmla="*/ 2147483646 h 224"/>
              <a:gd name="T36" fmla="*/ 2147483646 w 248"/>
              <a:gd name="T37" fmla="*/ 2147483646 h 224"/>
              <a:gd name="T38" fmla="*/ 2147483646 w 248"/>
              <a:gd name="T39" fmla="*/ 2147483646 h 224"/>
              <a:gd name="T40" fmla="*/ 2147483646 w 248"/>
              <a:gd name="T41" fmla="*/ 2147483646 h 224"/>
              <a:gd name="T42" fmla="*/ 2147483646 w 248"/>
              <a:gd name="T43" fmla="*/ 2147483646 h 224"/>
              <a:gd name="T44" fmla="*/ 2147483646 w 248"/>
              <a:gd name="T45" fmla="*/ 2147483646 h 224"/>
              <a:gd name="T46" fmla="*/ 2147483646 w 248"/>
              <a:gd name="T47" fmla="*/ 2147483646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43797" tIns="121899" rIns="243797" bIns="121899"/>
          <a:lstStyle/>
          <a:p>
            <a:endParaRPr lang="en-GB" dirty="0"/>
          </a:p>
        </p:txBody>
      </p:sp>
      <p:sp>
        <p:nvSpPr>
          <p:cNvPr id="25" name="Freeform 32"/>
          <p:cNvSpPr>
            <a:spLocks noEditPoints="1"/>
          </p:cNvSpPr>
          <p:nvPr userDrawn="1"/>
        </p:nvSpPr>
        <p:spPr bwMode="auto">
          <a:xfrm>
            <a:off x="4265942" y="4214621"/>
            <a:ext cx="694200" cy="288689"/>
          </a:xfrm>
          <a:custGeom>
            <a:avLst/>
            <a:gdLst>
              <a:gd name="T0" fmla="*/ 2147483646 w 256"/>
              <a:gd name="T1" fmla="*/ 2147483646 h 176"/>
              <a:gd name="T2" fmla="*/ 2147483646 w 256"/>
              <a:gd name="T3" fmla="*/ 2147483646 h 176"/>
              <a:gd name="T4" fmla="*/ 2147483646 w 256"/>
              <a:gd name="T5" fmla="*/ 2147483646 h 176"/>
              <a:gd name="T6" fmla="*/ 2147483646 w 256"/>
              <a:gd name="T7" fmla="*/ 2147483646 h 176"/>
              <a:gd name="T8" fmla="*/ 2147483646 w 256"/>
              <a:gd name="T9" fmla="*/ 2147483646 h 176"/>
              <a:gd name="T10" fmla="*/ 2147483646 w 256"/>
              <a:gd name="T11" fmla="*/ 2147483646 h 176"/>
              <a:gd name="T12" fmla="*/ 2147483646 w 256"/>
              <a:gd name="T13" fmla="*/ 2147483646 h 176"/>
              <a:gd name="T14" fmla="*/ 2147483646 w 256"/>
              <a:gd name="T15" fmla="*/ 0 h 176"/>
              <a:gd name="T16" fmla="*/ 2147483646 w 256"/>
              <a:gd name="T17" fmla="*/ 0 h 176"/>
              <a:gd name="T18" fmla="*/ 2147483646 w 256"/>
              <a:gd name="T19" fmla="*/ 2147483646 h 176"/>
              <a:gd name="T20" fmla="*/ 2147483646 w 256"/>
              <a:gd name="T21" fmla="*/ 2147483646 h 176"/>
              <a:gd name="T22" fmla="*/ 2147483646 w 256"/>
              <a:gd name="T23" fmla="*/ 2147483646 h 176"/>
              <a:gd name="T24" fmla="*/ 2147483646 w 256"/>
              <a:gd name="T25" fmla="*/ 2147483646 h 176"/>
              <a:gd name="T26" fmla="*/ 0 w 256"/>
              <a:gd name="T27" fmla="*/ 2147483646 h 176"/>
              <a:gd name="T28" fmla="*/ 0 w 256"/>
              <a:gd name="T29" fmla="*/ 2147483646 h 176"/>
              <a:gd name="T30" fmla="*/ 2147483646 w 256"/>
              <a:gd name="T31" fmla="*/ 2147483646 h 176"/>
              <a:gd name="T32" fmla="*/ 2147483646 w 256"/>
              <a:gd name="T33" fmla="*/ 2147483646 h 176"/>
              <a:gd name="T34" fmla="*/ 2147483646 w 256"/>
              <a:gd name="T35" fmla="*/ 2147483646 h 176"/>
              <a:gd name="T36" fmla="*/ 2147483646 w 256"/>
              <a:gd name="T37" fmla="*/ 2147483646 h 176"/>
              <a:gd name="T38" fmla="*/ 2147483646 w 256"/>
              <a:gd name="T39" fmla="*/ 2147483646 h 176"/>
              <a:gd name="T40" fmla="*/ 2147483646 w 256"/>
              <a:gd name="T41" fmla="*/ 2147483646 h 176"/>
              <a:gd name="T42" fmla="*/ 2147483646 w 256"/>
              <a:gd name="T43" fmla="*/ 2147483646 h 176"/>
              <a:gd name="T44" fmla="*/ 2147483646 w 256"/>
              <a:gd name="T45" fmla="*/ 2147483646 h 176"/>
              <a:gd name="T46" fmla="*/ 2147483646 w 256"/>
              <a:gd name="T47" fmla="*/ 2147483646 h 176"/>
              <a:gd name="T48" fmla="*/ 2147483646 w 256"/>
              <a:gd name="T49" fmla="*/ 2147483646 h 176"/>
              <a:gd name="T50" fmla="*/ 2147483646 w 256"/>
              <a:gd name="T51" fmla="*/ 2147483646 h 17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56" h="176">
                <a:moveTo>
                  <a:pt x="174" y="79"/>
                </a:moveTo>
                <a:cubicBezTo>
                  <a:pt x="252" y="3"/>
                  <a:pt x="252" y="3"/>
                  <a:pt x="252" y="3"/>
                </a:cubicBezTo>
                <a:cubicBezTo>
                  <a:pt x="255" y="6"/>
                  <a:pt x="256" y="9"/>
                  <a:pt x="256" y="12"/>
                </a:cubicBezTo>
                <a:cubicBezTo>
                  <a:pt x="256" y="164"/>
                  <a:pt x="256" y="164"/>
                  <a:pt x="256" y="164"/>
                </a:cubicBezTo>
                <a:cubicBezTo>
                  <a:pt x="256" y="167"/>
                  <a:pt x="255" y="170"/>
                  <a:pt x="253" y="172"/>
                </a:cubicBezTo>
                <a:lnTo>
                  <a:pt x="174" y="79"/>
                </a:lnTo>
                <a:close/>
                <a:moveTo>
                  <a:pt x="4" y="3"/>
                </a:moveTo>
                <a:cubicBezTo>
                  <a:pt x="6" y="1"/>
                  <a:pt x="9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47" y="0"/>
                  <a:pt x="250" y="1"/>
                  <a:pt x="252" y="3"/>
                </a:cubicBezTo>
                <a:cubicBezTo>
                  <a:pt x="128" y="100"/>
                  <a:pt x="128" y="100"/>
                  <a:pt x="128" y="100"/>
                </a:cubicBezTo>
                <a:lnTo>
                  <a:pt x="4" y="3"/>
                </a:lnTo>
                <a:close/>
                <a:moveTo>
                  <a:pt x="3" y="172"/>
                </a:moveTo>
                <a:cubicBezTo>
                  <a:pt x="1" y="170"/>
                  <a:pt x="0" y="167"/>
                  <a:pt x="0" y="16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9"/>
                  <a:pt x="1" y="6"/>
                  <a:pt x="4" y="3"/>
                </a:cubicBezTo>
                <a:cubicBezTo>
                  <a:pt x="82" y="79"/>
                  <a:pt x="82" y="79"/>
                  <a:pt x="82" y="79"/>
                </a:cubicBezTo>
                <a:lnTo>
                  <a:pt x="3" y="172"/>
                </a:lnTo>
                <a:close/>
                <a:moveTo>
                  <a:pt x="128" y="124"/>
                </a:moveTo>
                <a:cubicBezTo>
                  <a:pt x="161" y="92"/>
                  <a:pt x="161" y="92"/>
                  <a:pt x="161" y="92"/>
                </a:cubicBezTo>
                <a:cubicBezTo>
                  <a:pt x="252" y="173"/>
                  <a:pt x="252" y="173"/>
                  <a:pt x="252" y="173"/>
                </a:cubicBezTo>
                <a:cubicBezTo>
                  <a:pt x="250" y="175"/>
                  <a:pt x="247" y="176"/>
                  <a:pt x="244" y="176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9" y="176"/>
                  <a:pt x="6" y="175"/>
                  <a:pt x="4" y="173"/>
                </a:cubicBezTo>
                <a:cubicBezTo>
                  <a:pt x="95" y="92"/>
                  <a:pt x="95" y="92"/>
                  <a:pt x="95" y="92"/>
                </a:cubicBezTo>
                <a:lnTo>
                  <a:pt x="128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43797" tIns="121899" rIns="243797" bIns="121899"/>
          <a:lstStyle/>
          <a:p>
            <a:endParaRPr lang="en-GB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378115" y="4108023"/>
            <a:ext cx="565349" cy="399174"/>
            <a:chOff x="8583613" y="1965325"/>
            <a:chExt cx="296863" cy="279401"/>
          </a:xfrm>
          <a:solidFill>
            <a:schemeClr val="accent1"/>
          </a:solidFill>
        </p:grpSpPr>
        <p:sp>
          <p:nvSpPr>
            <p:cNvPr id="27" name="Freeform 65"/>
            <p:cNvSpPr>
              <a:spLocks/>
            </p:cNvSpPr>
            <p:nvPr/>
          </p:nvSpPr>
          <p:spPr bwMode="auto">
            <a:xfrm>
              <a:off x="8583613" y="1965325"/>
              <a:ext cx="296863" cy="109538"/>
            </a:xfrm>
            <a:custGeom>
              <a:avLst/>
              <a:gdLst/>
              <a:ahLst/>
              <a:cxnLst>
                <a:cxn ang="0">
                  <a:pos x="108" y="15"/>
                </a:cxn>
                <a:cxn ang="0">
                  <a:pos x="58" y="0"/>
                </a:cxn>
                <a:cxn ang="0">
                  <a:pos x="8" y="15"/>
                </a:cxn>
                <a:cxn ang="0">
                  <a:pos x="0" y="28"/>
                </a:cxn>
                <a:cxn ang="0">
                  <a:pos x="0" y="36"/>
                </a:cxn>
                <a:cxn ang="0">
                  <a:pos x="7" y="43"/>
                </a:cxn>
                <a:cxn ang="0">
                  <a:pos x="22" y="43"/>
                </a:cxn>
                <a:cxn ang="0">
                  <a:pos x="29" y="36"/>
                </a:cxn>
                <a:cxn ang="0">
                  <a:pos x="33" y="24"/>
                </a:cxn>
                <a:cxn ang="0">
                  <a:pos x="58" y="15"/>
                </a:cxn>
                <a:cxn ang="0">
                  <a:pos x="83" y="24"/>
                </a:cxn>
                <a:cxn ang="0">
                  <a:pos x="87" y="36"/>
                </a:cxn>
                <a:cxn ang="0">
                  <a:pos x="95" y="43"/>
                </a:cxn>
                <a:cxn ang="0">
                  <a:pos x="109" y="43"/>
                </a:cxn>
                <a:cxn ang="0">
                  <a:pos x="116" y="36"/>
                </a:cxn>
                <a:cxn ang="0">
                  <a:pos x="116" y="28"/>
                </a:cxn>
                <a:cxn ang="0">
                  <a:pos x="108" y="15"/>
                </a:cxn>
              </a:cxnLst>
              <a:rect l="0" t="0" r="r" b="b"/>
              <a:pathLst>
                <a:path w="116" h="43">
                  <a:moveTo>
                    <a:pt x="108" y="15"/>
                  </a:moveTo>
                  <a:cubicBezTo>
                    <a:pt x="99" y="7"/>
                    <a:pt x="87" y="0"/>
                    <a:pt x="58" y="0"/>
                  </a:cubicBezTo>
                  <a:cubicBezTo>
                    <a:pt x="29" y="0"/>
                    <a:pt x="17" y="7"/>
                    <a:pt x="8" y="15"/>
                  </a:cubicBezTo>
                  <a:cubicBezTo>
                    <a:pt x="3" y="19"/>
                    <a:pt x="0" y="22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3" y="43"/>
                    <a:pt x="7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6" y="43"/>
                    <a:pt x="29" y="40"/>
                    <a:pt x="29" y="36"/>
                  </a:cubicBezTo>
                  <a:cubicBezTo>
                    <a:pt x="29" y="32"/>
                    <a:pt x="30" y="29"/>
                    <a:pt x="33" y="24"/>
                  </a:cubicBezTo>
                  <a:cubicBezTo>
                    <a:pt x="37" y="20"/>
                    <a:pt x="44" y="14"/>
                    <a:pt x="58" y="15"/>
                  </a:cubicBezTo>
                  <a:cubicBezTo>
                    <a:pt x="73" y="14"/>
                    <a:pt x="80" y="20"/>
                    <a:pt x="83" y="24"/>
                  </a:cubicBezTo>
                  <a:cubicBezTo>
                    <a:pt x="87" y="29"/>
                    <a:pt x="87" y="32"/>
                    <a:pt x="87" y="36"/>
                  </a:cubicBezTo>
                  <a:cubicBezTo>
                    <a:pt x="87" y="40"/>
                    <a:pt x="91" y="43"/>
                    <a:pt x="95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3" y="43"/>
                    <a:pt x="116" y="40"/>
                    <a:pt x="116" y="36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2"/>
                    <a:pt x="113" y="19"/>
                    <a:pt x="108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auto">
            <a:xfrm>
              <a:off x="8696325" y="2132013"/>
              <a:ext cx="73025" cy="746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9" name="Freeform 67"/>
            <p:cNvSpPr>
              <a:spLocks noEditPoints="1"/>
            </p:cNvSpPr>
            <p:nvPr/>
          </p:nvSpPr>
          <p:spPr bwMode="auto">
            <a:xfrm>
              <a:off x="8601075" y="2039938"/>
              <a:ext cx="260350" cy="204788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73" y="14"/>
                </a:cxn>
                <a:cxn ang="0">
                  <a:pos x="73" y="5"/>
                </a:cxn>
                <a:cxn ang="0">
                  <a:pos x="66" y="0"/>
                </a:cxn>
                <a:cxn ang="0">
                  <a:pos x="58" y="5"/>
                </a:cxn>
                <a:cxn ang="0">
                  <a:pos x="58" y="14"/>
                </a:cxn>
                <a:cxn ang="0">
                  <a:pos x="44" y="14"/>
                </a:cxn>
                <a:cxn ang="0">
                  <a:pos x="44" y="5"/>
                </a:cxn>
                <a:cxn ang="0">
                  <a:pos x="37" y="0"/>
                </a:cxn>
                <a:cxn ang="0">
                  <a:pos x="29" y="5"/>
                </a:cxn>
                <a:cxn ang="0">
                  <a:pos x="29" y="14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0" y="58"/>
                </a:cxn>
                <a:cxn ang="0">
                  <a:pos x="0" y="72"/>
                </a:cxn>
                <a:cxn ang="0">
                  <a:pos x="8" y="80"/>
                </a:cxn>
                <a:cxn ang="0">
                  <a:pos x="95" y="80"/>
                </a:cxn>
                <a:cxn ang="0">
                  <a:pos x="102" y="72"/>
                </a:cxn>
                <a:cxn ang="0">
                  <a:pos x="102" y="59"/>
                </a:cxn>
                <a:cxn ang="0">
                  <a:pos x="82" y="17"/>
                </a:cxn>
                <a:cxn ang="0">
                  <a:pos x="76" y="14"/>
                </a:cxn>
                <a:cxn ang="0">
                  <a:pos x="51" y="72"/>
                </a:cxn>
                <a:cxn ang="0">
                  <a:pos x="29" y="51"/>
                </a:cxn>
                <a:cxn ang="0">
                  <a:pos x="51" y="29"/>
                </a:cxn>
                <a:cxn ang="0">
                  <a:pos x="73" y="51"/>
                </a:cxn>
                <a:cxn ang="0">
                  <a:pos x="51" y="72"/>
                </a:cxn>
              </a:cxnLst>
              <a:rect l="0" t="0" r="r" b="b"/>
              <a:pathLst>
                <a:path w="102" h="80">
                  <a:moveTo>
                    <a:pt x="76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2"/>
                    <a:pt x="70" y="0"/>
                    <a:pt x="66" y="0"/>
                  </a:cubicBezTo>
                  <a:cubicBezTo>
                    <a:pt x="62" y="0"/>
                    <a:pt x="58" y="2"/>
                    <a:pt x="58" y="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2"/>
                    <a:pt x="41" y="0"/>
                    <a:pt x="37" y="0"/>
                  </a:cubicBezTo>
                  <a:cubicBezTo>
                    <a:pt x="33" y="0"/>
                    <a:pt x="29" y="2"/>
                    <a:pt x="29" y="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3" y="14"/>
                    <a:pt x="21" y="16"/>
                    <a:pt x="20" y="18"/>
                  </a:cubicBezTo>
                  <a:cubicBezTo>
                    <a:pt x="14" y="26"/>
                    <a:pt x="0" y="48"/>
                    <a:pt x="0" y="5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4" y="80"/>
                    <a:pt x="8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9" y="80"/>
                    <a:pt x="102" y="76"/>
                    <a:pt x="102" y="72"/>
                  </a:cubicBezTo>
                  <a:cubicBezTo>
                    <a:pt x="102" y="66"/>
                    <a:pt x="102" y="59"/>
                    <a:pt x="102" y="59"/>
                  </a:cubicBezTo>
                  <a:cubicBezTo>
                    <a:pt x="102" y="46"/>
                    <a:pt x="88" y="25"/>
                    <a:pt x="82" y="17"/>
                  </a:cubicBezTo>
                  <a:cubicBezTo>
                    <a:pt x="81" y="16"/>
                    <a:pt x="79" y="14"/>
                    <a:pt x="76" y="14"/>
                  </a:cubicBezTo>
                  <a:close/>
                  <a:moveTo>
                    <a:pt x="51" y="72"/>
                  </a:moveTo>
                  <a:cubicBezTo>
                    <a:pt x="39" y="72"/>
                    <a:pt x="29" y="63"/>
                    <a:pt x="29" y="51"/>
                  </a:cubicBezTo>
                  <a:cubicBezTo>
                    <a:pt x="29" y="39"/>
                    <a:pt x="39" y="29"/>
                    <a:pt x="51" y="29"/>
                  </a:cubicBezTo>
                  <a:cubicBezTo>
                    <a:pt x="63" y="29"/>
                    <a:pt x="73" y="39"/>
                    <a:pt x="73" y="51"/>
                  </a:cubicBezTo>
                  <a:cubicBezTo>
                    <a:pt x="73" y="63"/>
                    <a:pt x="63" y="72"/>
                    <a:pt x="51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 userDrawn="1"/>
        </p:nvGrpSpPr>
        <p:grpSpPr>
          <a:xfrm>
            <a:off x="6550564" y="411957"/>
            <a:ext cx="1807942" cy="459143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88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690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67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About Encr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 userDrawn="1"/>
        </p:nvSpPr>
        <p:spPr>
          <a:xfrm>
            <a:off x="211138" y="642921"/>
            <a:ext cx="8684667" cy="3121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+mn-lt"/>
              </a:rPr>
              <a:t>ABOUT </a:t>
            </a:r>
            <a:r>
              <a:rPr lang="en-GB" sz="2000" b="0" dirty="0">
                <a:solidFill>
                  <a:schemeClr val="accent1"/>
                </a:solidFill>
                <a:latin typeface="+mj-lt"/>
              </a:rPr>
              <a:t>ENCRAFT</a:t>
            </a:r>
          </a:p>
        </p:txBody>
      </p:sp>
      <p:sp>
        <p:nvSpPr>
          <p:cNvPr id="83" name="TextBox 82"/>
          <p:cNvSpPr txBox="1"/>
          <p:nvPr userDrawn="1"/>
        </p:nvSpPr>
        <p:spPr>
          <a:xfrm>
            <a:off x="211138" y="239477"/>
            <a:ext cx="8684667" cy="380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3600" b="0" dirty="0">
                <a:latin typeface="Arial" panose="020B0604020202020204" pitchFamily="34" charset="0"/>
                <a:cs typeface="Arial" panose="020B0604020202020204" pitchFamily="34" charset="0"/>
              </a:rPr>
              <a:t>WHAT DO WE DO</a:t>
            </a:r>
            <a:r>
              <a:rPr lang="en-GB" sz="36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2" name="TextBox 81"/>
          <p:cNvSpPr txBox="1"/>
          <p:nvPr userDrawn="1"/>
        </p:nvSpPr>
        <p:spPr>
          <a:xfrm>
            <a:off x="6215590" y="2760139"/>
            <a:ext cx="2520000" cy="394962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DIGITAL TECHNOLOGIES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293470" y="2750109"/>
            <a:ext cx="2505346" cy="404992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DISTRIBUTED ENERGY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1351" y="2750109"/>
            <a:ext cx="2531867" cy="405000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BUILDING PHYSICS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125590" y="3284064"/>
            <a:ext cx="2700000" cy="179625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/>
              <a:t>Our Digital Technologies team are unique amongst software professionals because they are also energy specialists with an in depth understanding of the sector.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217204" y="3284064"/>
            <a:ext cx="2791866" cy="1550031"/>
          </a:xfrm>
          <a:prstGeom prst="rect">
            <a:avLst/>
          </a:prstGeom>
          <a:noFill/>
        </p:spPr>
        <p:txBody>
          <a:bodyPr wrap="square" lIns="90000" tIns="36000" rIns="90000" bIns="36000" rtlCol="0">
            <a:spAutoFit/>
          </a:bodyPr>
          <a:lstStyle/>
          <a:p>
            <a:pPr algn="ctr"/>
            <a:r>
              <a:rPr lang="en-GB" sz="1600" dirty="0"/>
              <a:t>Our Distributed Energy Projects team provide project engineering services to ensure customers get the results they expect from local energy schemes.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78472" y="3293281"/>
            <a:ext cx="2730347" cy="15500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/>
              <a:t>Our Building Physics team is one of the largest in the UK and includes Passivhaus Consultants and Designers, air-tightness specialists and historic buildings experts.</a:t>
            </a:r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>
          <a:xfrm>
            <a:off x="3125337" y="1286831"/>
            <a:ext cx="0" cy="272239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 userDrawn="1"/>
        </p:nvCxnSpPr>
        <p:spPr>
          <a:xfrm>
            <a:off x="6020937" y="1275636"/>
            <a:ext cx="0" cy="272239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915053" y="1341859"/>
            <a:ext cx="1444460" cy="1137620"/>
            <a:chOff x="1263650" y="2381250"/>
            <a:chExt cx="792163" cy="831850"/>
          </a:xfrm>
          <a:solidFill>
            <a:schemeClr val="accent3"/>
          </a:solidFill>
        </p:grpSpPr>
        <p:sp>
          <p:nvSpPr>
            <p:cNvPr id="62" name="Freeform 6"/>
            <p:cNvSpPr>
              <a:spLocks noEditPoints="1"/>
            </p:cNvSpPr>
            <p:nvPr/>
          </p:nvSpPr>
          <p:spPr bwMode="auto">
            <a:xfrm>
              <a:off x="1263650" y="2381250"/>
              <a:ext cx="792163" cy="831850"/>
            </a:xfrm>
            <a:custGeom>
              <a:avLst/>
              <a:gdLst>
                <a:gd name="T0" fmla="*/ 1784 w 3493"/>
                <a:gd name="T1" fmla="*/ 274 h 3665"/>
                <a:gd name="T2" fmla="*/ 203 w 3493"/>
                <a:gd name="T3" fmla="*/ 1679 h 3665"/>
                <a:gd name="T4" fmla="*/ 203 w 3493"/>
                <a:gd name="T5" fmla="*/ 3462 h 3665"/>
                <a:gd name="T6" fmla="*/ 3291 w 3493"/>
                <a:gd name="T7" fmla="*/ 3462 h 3665"/>
                <a:gd name="T8" fmla="*/ 3291 w 3493"/>
                <a:gd name="T9" fmla="*/ 1667 h 3665"/>
                <a:gd name="T10" fmla="*/ 3109 w 3493"/>
                <a:gd name="T11" fmla="*/ 1517 h 3665"/>
                <a:gd name="T12" fmla="*/ 3071 w 3493"/>
                <a:gd name="T13" fmla="*/ 1486 h 3665"/>
                <a:gd name="T14" fmla="*/ 3071 w 3493"/>
                <a:gd name="T15" fmla="*/ 749 h 3665"/>
                <a:gd name="T16" fmla="*/ 2785 w 3493"/>
                <a:gd name="T17" fmla="*/ 749 h 3665"/>
                <a:gd name="T18" fmla="*/ 2780 w 3493"/>
                <a:gd name="T19" fmla="*/ 963 h 3665"/>
                <a:gd name="T20" fmla="*/ 2774 w 3493"/>
                <a:gd name="T21" fmla="*/ 1186 h 3665"/>
                <a:gd name="T22" fmla="*/ 2611 w 3493"/>
                <a:gd name="T23" fmla="*/ 1034 h 3665"/>
                <a:gd name="T24" fmla="*/ 1784 w 3493"/>
                <a:gd name="T25" fmla="*/ 274 h 3665"/>
                <a:gd name="T26" fmla="*/ 1786 w 3493"/>
                <a:gd name="T27" fmla="*/ 0 h 3665"/>
                <a:gd name="T28" fmla="*/ 1854 w 3493"/>
                <a:gd name="T29" fmla="*/ 63 h 3665"/>
                <a:gd name="T30" fmla="*/ 2583 w 3493"/>
                <a:gd name="T31" fmla="*/ 734 h 3665"/>
                <a:gd name="T32" fmla="*/ 2585 w 3493"/>
                <a:gd name="T33" fmla="*/ 644 h 3665"/>
                <a:gd name="T34" fmla="*/ 2588 w 3493"/>
                <a:gd name="T35" fmla="*/ 545 h 3665"/>
                <a:gd name="T36" fmla="*/ 3274 w 3493"/>
                <a:gd name="T37" fmla="*/ 545 h 3665"/>
                <a:gd name="T38" fmla="*/ 3274 w 3493"/>
                <a:gd name="T39" fmla="*/ 1391 h 3665"/>
                <a:gd name="T40" fmla="*/ 3456 w 3493"/>
                <a:gd name="T41" fmla="*/ 1541 h 3665"/>
                <a:gd name="T42" fmla="*/ 3493 w 3493"/>
                <a:gd name="T43" fmla="*/ 1572 h 3665"/>
                <a:gd name="T44" fmla="*/ 3493 w 3493"/>
                <a:gd name="T45" fmla="*/ 3665 h 3665"/>
                <a:gd name="T46" fmla="*/ 0 w 3493"/>
                <a:gd name="T47" fmla="*/ 3665 h 3665"/>
                <a:gd name="T48" fmla="*/ 0 w 3493"/>
                <a:gd name="T49" fmla="*/ 1590 h 3665"/>
                <a:gd name="T50" fmla="*/ 34 w 3493"/>
                <a:gd name="T51" fmla="*/ 1559 h 3665"/>
                <a:gd name="T52" fmla="*/ 1719 w 3493"/>
                <a:gd name="T53" fmla="*/ 61 h 3665"/>
                <a:gd name="T54" fmla="*/ 1786 w 3493"/>
                <a:gd name="T55" fmla="*/ 0 h 3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93" h="3665">
                  <a:moveTo>
                    <a:pt x="1784" y="274"/>
                  </a:moveTo>
                  <a:lnTo>
                    <a:pt x="203" y="1679"/>
                  </a:lnTo>
                  <a:lnTo>
                    <a:pt x="203" y="3462"/>
                  </a:lnTo>
                  <a:lnTo>
                    <a:pt x="3291" y="3462"/>
                  </a:lnTo>
                  <a:lnTo>
                    <a:pt x="3291" y="1667"/>
                  </a:lnTo>
                  <a:lnTo>
                    <a:pt x="3109" y="1517"/>
                  </a:lnTo>
                  <a:lnTo>
                    <a:pt x="3071" y="1486"/>
                  </a:lnTo>
                  <a:lnTo>
                    <a:pt x="3071" y="749"/>
                  </a:lnTo>
                  <a:lnTo>
                    <a:pt x="2785" y="749"/>
                  </a:lnTo>
                  <a:lnTo>
                    <a:pt x="2780" y="963"/>
                  </a:lnTo>
                  <a:lnTo>
                    <a:pt x="2774" y="1186"/>
                  </a:lnTo>
                  <a:lnTo>
                    <a:pt x="2611" y="1034"/>
                  </a:lnTo>
                  <a:lnTo>
                    <a:pt x="1784" y="274"/>
                  </a:lnTo>
                  <a:close/>
                  <a:moveTo>
                    <a:pt x="1786" y="0"/>
                  </a:moveTo>
                  <a:lnTo>
                    <a:pt x="1854" y="63"/>
                  </a:lnTo>
                  <a:lnTo>
                    <a:pt x="2583" y="734"/>
                  </a:lnTo>
                  <a:lnTo>
                    <a:pt x="2585" y="644"/>
                  </a:lnTo>
                  <a:lnTo>
                    <a:pt x="2588" y="545"/>
                  </a:lnTo>
                  <a:lnTo>
                    <a:pt x="3274" y="545"/>
                  </a:lnTo>
                  <a:lnTo>
                    <a:pt x="3274" y="1391"/>
                  </a:lnTo>
                  <a:lnTo>
                    <a:pt x="3456" y="1541"/>
                  </a:lnTo>
                  <a:lnTo>
                    <a:pt x="3493" y="1572"/>
                  </a:lnTo>
                  <a:lnTo>
                    <a:pt x="3493" y="3665"/>
                  </a:lnTo>
                  <a:lnTo>
                    <a:pt x="0" y="3665"/>
                  </a:lnTo>
                  <a:lnTo>
                    <a:pt x="0" y="1590"/>
                  </a:lnTo>
                  <a:lnTo>
                    <a:pt x="34" y="1559"/>
                  </a:lnTo>
                  <a:lnTo>
                    <a:pt x="1719" y="61"/>
                  </a:lnTo>
                  <a:lnTo>
                    <a:pt x="1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1466850" y="2763838"/>
              <a:ext cx="420688" cy="233363"/>
            </a:xfrm>
            <a:custGeom>
              <a:avLst/>
              <a:gdLst>
                <a:gd name="T0" fmla="*/ 0 w 1856"/>
                <a:gd name="T1" fmla="*/ 0 h 1031"/>
                <a:gd name="T2" fmla="*/ 530 w 1856"/>
                <a:gd name="T3" fmla="*/ 0 h 1031"/>
                <a:gd name="T4" fmla="*/ 530 w 1856"/>
                <a:gd name="T5" fmla="*/ 414 h 1031"/>
                <a:gd name="T6" fmla="*/ 1115 w 1856"/>
                <a:gd name="T7" fmla="*/ 412 h 1031"/>
                <a:gd name="T8" fmla="*/ 1117 w 1856"/>
                <a:gd name="T9" fmla="*/ 757 h 1031"/>
                <a:gd name="T10" fmla="*/ 1535 w 1856"/>
                <a:gd name="T11" fmla="*/ 757 h 1031"/>
                <a:gd name="T12" fmla="*/ 1535 w 1856"/>
                <a:gd name="T13" fmla="*/ 611 h 1031"/>
                <a:gd name="T14" fmla="*/ 1856 w 1856"/>
                <a:gd name="T15" fmla="*/ 828 h 1031"/>
                <a:gd name="T16" fmla="*/ 1538 w 1856"/>
                <a:gd name="T17" fmla="*/ 1031 h 1031"/>
                <a:gd name="T18" fmla="*/ 1538 w 1856"/>
                <a:gd name="T19" fmla="*/ 886 h 1031"/>
                <a:gd name="T20" fmla="*/ 1007 w 1856"/>
                <a:gd name="T21" fmla="*/ 886 h 1031"/>
                <a:gd name="T22" fmla="*/ 1007 w 1856"/>
                <a:gd name="T23" fmla="*/ 517 h 1031"/>
                <a:gd name="T24" fmla="*/ 415 w 1856"/>
                <a:gd name="T25" fmla="*/ 517 h 1031"/>
                <a:gd name="T26" fmla="*/ 415 w 1856"/>
                <a:gd name="T27" fmla="*/ 109 h 1031"/>
                <a:gd name="T28" fmla="*/ 0 w 1856"/>
                <a:gd name="T29" fmla="*/ 109 h 1031"/>
                <a:gd name="T30" fmla="*/ 0 w 1856"/>
                <a:gd name="T31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6" h="1031">
                  <a:moveTo>
                    <a:pt x="0" y="0"/>
                  </a:moveTo>
                  <a:lnTo>
                    <a:pt x="530" y="0"/>
                  </a:lnTo>
                  <a:lnTo>
                    <a:pt x="530" y="414"/>
                  </a:lnTo>
                  <a:lnTo>
                    <a:pt x="1115" y="412"/>
                  </a:lnTo>
                  <a:lnTo>
                    <a:pt x="1117" y="757"/>
                  </a:lnTo>
                  <a:lnTo>
                    <a:pt x="1535" y="757"/>
                  </a:lnTo>
                  <a:lnTo>
                    <a:pt x="1535" y="611"/>
                  </a:lnTo>
                  <a:lnTo>
                    <a:pt x="1856" y="828"/>
                  </a:lnTo>
                  <a:lnTo>
                    <a:pt x="1538" y="1031"/>
                  </a:lnTo>
                  <a:lnTo>
                    <a:pt x="1538" y="886"/>
                  </a:lnTo>
                  <a:lnTo>
                    <a:pt x="1007" y="886"/>
                  </a:lnTo>
                  <a:lnTo>
                    <a:pt x="1007" y="517"/>
                  </a:lnTo>
                  <a:lnTo>
                    <a:pt x="415" y="517"/>
                  </a:lnTo>
                  <a:lnTo>
                    <a:pt x="415" y="109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4" name="Group 63"/>
          <p:cNvGrpSpPr>
            <a:grpSpLocks noChangeAspect="1"/>
          </p:cNvGrpSpPr>
          <p:nvPr userDrawn="1"/>
        </p:nvGrpSpPr>
        <p:grpSpPr>
          <a:xfrm>
            <a:off x="3569144" y="1338113"/>
            <a:ext cx="1968652" cy="1134145"/>
            <a:chOff x="4013200" y="2352675"/>
            <a:chExt cx="1116013" cy="857250"/>
          </a:xfrm>
          <a:solidFill>
            <a:schemeClr val="accent2"/>
          </a:solidFill>
        </p:grpSpPr>
        <p:sp>
          <p:nvSpPr>
            <p:cNvPr id="65" name="Freeform 12"/>
            <p:cNvSpPr>
              <a:spLocks noEditPoints="1"/>
            </p:cNvSpPr>
            <p:nvPr/>
          </p:nvSpPr>
          <p:spPr bwMode="auto">
            <a:xfrm>
              <a:off x="4016375" y="2513013"/>
              <a:ext cx="533400" cy="550862"/>
            </a:xfrm>
            <a:custGeom>
              <a:avLst/>
              <a:gdLst>
                <a:gd name="T0" fmla="*/ 859 w 1682"/>
                <a:gd name="T1" fmla="*/ 184 h 1737"/>
                <a:gd name="T2" fmla="*/ 138 w 1682"/>
                <a:gd name="T3" fmla="*/ 781 h 1737"/>
                <a:gd name="T4" fmla="*/ 138 w 1682"/>
                <a:gd name="T5" fmla="*/ 1599 h 1737"/>
                <a:gd name="T6" fmla="*/ 1543 w 1682"/>
                <a:gd name="T7" fmla="*/ 1599 h 1737"/>
                <a:gd name="T8" fmla="*/ 1543 w 1682"/>
                <a:gd name="T9" fmla="*/ 804 h 1737"/>
                <a:gd name="T10" fmla="*/ 1433 w 1682"/>
                <a:gd name="T11" fmla="*/ 698 h 1737"/>
                <a:gd name="T12" fmla="*/ 1412 w 1682"/>
                <a:gd name="T13" fmla="*/ 676 h 1737"/>
                <a:gd name="T14" fmla="*/ 1412 w 1682"/>
                <a:gd name="T15" fmla="*/ 418 h 1737"/>
                <a:gd name="T16" fmla="*/ 1345 w 1682"/>
                <a:gd name="T17" fmla="*/ 418 h 1737"/>
                <a:gd name="T18" fmla="*/ 1342 w 1682"/>
                <a:gd name="T19" fmla="*/ 474 h 1737"/>
                <a:gd name="T20" fmla="*/ 1337 w 1682"/>
                <a:gd name="T21" fmla="*/ 624 h 1737"/>
                <a:gd name="T22" fmla="*/ 1226 w 1682"/>
                <a:gd name="T23" fmla="*/ 522 h 1737"/>
                <a:gd name="T24" fmla="*/ 859 w 1682"/>
                <a:gd name="T25" fmla="*/ 184 h 1737"/>
                <a:gd name="T26" fmla="*/ 864 w 1682"/>
                <a:gd name="T27" fmla="*/ 0 h 1737"/>
                <a:gd name="T28" fmla="*/ 908 w 1682"/>
                <a:gd name="T29" fmla="*/ 41 h 1737"/>
                <a:gd name="T30" fmla="*/ 1209 w 1682"/>
                <a:gd name="T31" fmla="*/ 319 h 1737"/>
                <a:gd name="T32" fmla="*/ 1210 w 1682"/>
                <a:gd name="T33" fmla="*/ 280 h 1737"/>
                <a:gd name="T34" fmla="*/ 1550 w 1682"/>
                <a:gd name="T35" fmla="*/ 280 h 1737"/>
                <a:gd name="T36" fmla="*/ 1550 w 1682"/>
                <a:gd name="T37" fmla="*/ 619 h 1737"/>
                <a:gd name="T38" fmla="*/ 1660 w 1682"/>
                <a:gd name="T39" fmla="*/ 725 h 1737"/>
                <a:gd name="T40" fmla="*/ 1682 w 1682"/>
                <a:gd name="T41" fmla="*/ 746 h 1737"/>
                <a:gd name="T42" fmla="*/ 1682 w 1682"/>
                <a:gd name="T43" fmla="*/ 1737 h 1737"/>
                <a:gd name="T44" fmla="*/ 0 w 1682"/>
                <a:gd name="T45" fmla="*/ 1737 h 1737"/>
                <a:gd name="T46" fmla="*/ 0 w 1682"/>
                <a:gd name="T47" fmla="*/ 716 h 1737"/>
                <a:gd name="T48" fmla="*/ 25 w 1682"/>
                <a:gd name="T49" fmla="*/ 695 h 1737"/>
                <a:gd name="T50" fmla="*/ 818 w 1682"/>
                <a:gd name="T51" fmla="*/ 38 h 1737"/>
                <a:gd name="T52" fmla="*/ 864 w 1682"/>
                <a:gd name="T53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2" h="1737">
                  <a:moveTo>
                    <a:pt x="859" y="184"/>
                  </a:moveTo>
                  <a:lnTo>
                    <a:pt x="138" y="781"/>
                  </a:lnTo>
                  <a:lnTo>
                    <a:pt x="138" y="1599"/>
                  </a:lnTo>
                  <a:lnTo>
                    <a:pt x="1543" y="1599"/>
                  </a:lnTo>
                  <a:lnTo>
                    <a:pt x="1543" y="804"/>
                  </a:lnTo>
                  <a:lnTo>
                    <a:pt x="1433" y="698"/>
                  </a:lnTo>
                  <a:lnTo>
                    <a:pt x="1412" y="676"/>
                  </a:lnTo>
                  <a:lnTo>
                    <a:pt x="1412" y="418"/>
                  </a:lnTo>
                  <a:lnTo>
                    <a:pt x="1345" y="418"/>
                  </a:lnTo>
                  <a:lnTo>
                    <a:pt x="1342" y="474"/>
                  </a:lnTo>
                  <a:lnTo>
                    <a:pt x="1337" y="624"/>
                  </a:lnTo>
                  <a:lnTo>
                    <a:pt x="1226" y="522"/>
                  </a:lnTo>
                  <a:lnTo>
                    <a:pt x="859" y="184"/>
                  </a:lnTo>
                  <a:close/>
                  <a:moveTo>
                    <a:pt x="864" y="0"/>
                  </a:moveTo>
                  <a:lnTo>
                    <a:pt x="908" y="41"/>
                  </a:lnTo>
                  <a:lnTo>
                    <a:pt x="1209" y="319"/>
                  </a:lnTo>
                  <a:lnTo>
                    <a:pt x="1210" y="280"/>
                  </a:lnTo>
                  <a:lnTo>
                    <a:pt x="1550" y="280"/>
                  </a:lnTo>
                  <a:lnTo>
                    <a:pt x="1550" y="619"/>
                  </a:lnTo>
                  <a:lnTo>
                    <a:pt x="1660" y="725"/>
                  </a:lnTo>
                  <a:lnTo>
                    <a:pt x="1682" y="746"/>
                  </a:lnTo>
                  <a:lnTo>
                    <a:pt x="1682" y="1737"/>
                  </a:lnTo>
                  <a:lnTo>
                    <a:pt x="0" y="1737"/>
                  </a:lnTo>
                  <a:lnTo>
                    <a:pt x="0" y="716"/>
                  </a:lnTo>
                  <a:lnTo>
                    <a:pt x="25" y="695"/>
                  </a:lnTo>
                  <a:lnTo>
                    <a:pt x="818" y="38"/>
                  </a:lnTo>
                  <a:lnTo>
                    <a:pt x="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auto">
            <a:xfrm>
              <a:off x="4594225" y="2513013"/>
              <a:ext cx="533400" cy="550862"/>
            </a:xfrm>
            <a:custGeom>
              <a:avLst/>
              <a:gdLst>
                <a:gd name="T0" fmla="*/ 860 w 1682"/>
                <a:gd name="T1" fmla="*/ 184 h 1737"/>
                <a:gd name="T2" fmla="*/ 139 w 1682"/>
                <a:gd name="T3" fmla="*/ 781 h 1737"/>
                <a:gd name="T4" fmla="*/ 139 w 1682"/>
                <a:gd name="T5" fmla="*/ 1599 h 1737"/>
                <a:gd name="T6" fmla="*/ 1544 w 1682"/>
                <a:gd name="T7" fmla="*/ 1599 h 1737"/>
                <a:gd name="T8" fmla="*/ 1544 w 1682"/>
                <a:gd name="T9" fmla="*/ 804 h 1737"/>
                <a:gd name="T10" fmla="*/ 1434 w 1682"/>
                <a:gd name="T11" fmla="*/ 698 h 1737"/>
                <a:gd name="T12" fmla="*/ 1413 w 1682"/>
                <a:gd name="T13" fmla="*/ 676 h 1737"/>
                <a:gd name="T14" fmla="*/ 1413 w 1682"/>
                <a:gd name="T15" fmla="*/ 418 h 1737"/>
                <a:gd name="T16" fmla="*/ 1345 w 1682"/>
                <a:gd name="T17" fmla="*/ 418 h 1737"/>
                <a:gd name="T18" fmla="*/ 1343 w 1682"/>
                <a:gd name="T19" fmla="*/ 474 h 1737"/>
                <a:gd name="T20" fmla="*/ 1338 w 1682"/>
                <a:gd name="T21" fmla="*/ 624 h 1737"/>
                <a:gd name="T22" fmla="*/ 1227 w 1682"/>
                <a:gd name="T23" fmla="*/ 522 h 1737"/>
                <a:gd name="T24" fmla="*/ 860 w 1682"/>
                <a:gd name="T25" fmla="*/ 184 h 1737"/>
                <a:gd name="T26" fmla="*/ 864 w 1682"/>
                <a:gd name="T27" fmla="*/ 0 h 1737"/>
                <a:gd name="T28" fmla="*/ 909 w 1682"/>
                <a:gd name="T29" fmla="*/ 41 h 1737"/>
                <a:gd name="T30" fmla="*/ 1210 w 1682"/>
                <a:gd name="T31" fmla="*/ 319 h 1737"/>
                <a:gd name="T32" fmla="*/ 1211 w 1682"/>
                <a:gd name="T33" fmla="*/ 280 h 1737"/>
                <a:gd name="T34" fmla="*/ 1551 w 1682"/>
                <a:gd name="T35" fmla="*/ 280 h 1737"/>
                <a:gd name="T36" fmla="*/ 1551 w 1682"/>
                <a:gd name="T37" fmla="*/ 619 h 1737"/>
                <a:gd name="T38" fmla="*/ 1661 w 1682"/>
                <a:gd name="T39" fmla="*/ 725 h 1737"/>
                <a:gd name="T40" fmla="*/ 1682 w 1682"/>
                <a:gd name="T41" fmla="*/ 746 h 1737"/>
                <a:gd name="T42" fmla="*/ 1682 w 1682"/>
                <a:gd name="T43" fmla="*/ 1737 h 1737"/>
                <a:gd name="T44" fmla="*/ 0 w 1682"/>
                <a:gd name="T45" fmla="*/ 1737 h 1737"/>
                <a:gd name="T46" fmla="*/ 0 w 1682"/>
                <a:gd name="T47" fmla="*/ 716 h 1737"/>
                <a:gd name="T48" fmla="*/ 26 w 1682"/>
                <a:gd name="T49" fmla="*/ 695 h 1737"/>
                <a:gd name="T50" fmla="*/ 818 w 1682"/>
                <a:gd name="T51" fmla="*/ 38 h 1737"/>
                <a:gd name="T52" fmla="*/ 864 w 1682"/>
                <a:gd name="T53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2" h="1737">
                  <a:moveTo>
                    <a:pt x="860" y="184"/>
                  </a:moveTo>
                  <a:lnTo>
                    <a:pt x="139" y="781"/>
                  </a:lnTo>
                  <a:lnTo>
                    <a:pt x="139" y="1599"/>
                  </a:lnTo>
                  <a:lnTo>
                    <a:pt x="1544" y="1599"/>
                  </a:lnTo>
                  <a:lnTo>
                    <a:pt x="1544" y="804"/>
                  </a:lnTo>
                  <a:lnTo>
                    <a:pt x="1434" y="698"/>
                  </a:lnTo>
                  <a:lnTo>
                    <a:pt x="1413" y="676"/>
                  </a:lnTo>
                  <a:lnTo>
                    <a:pt x="1413" y="418"/>
                  </a:lnTo>
                  <a:lnTo>
                    <a:pt x="1345" y="418"/>
                  </a:lnTo>
                  <a:lnTo>
                    <a:pt x="1343" y="474"/>
                  </a:lnTo>
                  <a:lnTo>
                    <a:pt x="1338" y="624"/>
                  </a:lnTo>
                  <a:lnTo>
                    <a:pt x="1227" y="522"/>
                  </a:lnTo>
                  <a:lnTo>
                    <a:pt x="860" y="184"/>
                  </a:lnTo>
                  <a:close/>
                  <a:moveTo>
                    <a:pt x="864" y="0"/>
                  </a:moveTo>
                  <a:lnTo>
                    <a:pt x="909" y="41"/>
                  </a:lnTo>
                  <a:lnTo>
                    <a:pt x="1210" y="319"/>
                  </a:lnTo>
                  <a:lnTo>
                    <a:pt x="1211" y="280"/>
                  </a:lnTo>
                  <a:lnTo>
                    <a:pt x="1551" y="280"/>
                  </a:lnTo>
                  <a:lnTo>
                    <a:pt x="1551" y="619"/>
                  </a:lnTo>
                  <a:lnTo>
                    <a:pt x="1661" y="725"/>
                  </a:lnTo>
                  <a:lnTo>
                    <a:pt x="1682" y="746"/>
                  </a:lnTo>
                  <a:lnTo>
                    <a:pt x="1682" y="1737"/>
                  </a:lnTo>
                  <a:lnTo>
                    <a:pt x="0" y="1737"/>
                  </a:lnTo>
                  <a:lnTo>
                    <a:pt x="0" y="716"/>
                  </a:lnTo>
                  <a:lnTo>
                    <a:pt x="26" y="695"/>
                  </a:lnTo>
                  <a:lnTo>
                    <a:pt x="818" y="38"/>
                  </a:lnTo>
                  <a:lnTo>
                    <a:pt x="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4098925" y="3041650"/>
              <a:ext cx="952500" cy="168275"/>
            </a:xfrm>
            <a:custGeom>
              <a:avLst/>
              <a:gdLst>
                <a:gd name="T0" fmla="*/ 0 w 2997"/>
                <a:gd name="T1" fmla="*/ 0 h 528"/>
                <a:gd name="T2" fmla="*/ 81 w 2997"/>
                <a:gd name="T3" fmla="*/ 0 h 528"/>
                <a:gd name="T4" fmla="*/ 81 w 2997"/>
                <a:gd name="T5" fmla="*/ 447 h 528"/>
                <a:gd name="T6" fmla="*/ 2916 w 2997"/>
                <a:gd name="T7" fmla="*/ 447 h 528"/>
                <a:gd name="T8" fmla="*/ 2916 w 2997"/>
                <a:gd name="T9" fmla="*/ 0 h 528"/>
                <a:gd name="T10" fmla="*/ 2997 w 2997"/>
                <a:gd name="T11" fmla="*/ 0 h 528"/>
                <a:gd name="T12" fmla="*/ 2997 w 2997"/>
                <a:gd name="T13" fmla="*/ 528 h 528"/>
                <a:gd name="T14" fmla="*/ 0 w 2997"/>
                <a:gd name="T15" fmla="*/ 528 h 528"/>
                <a:gd name="T16" fmla="*/ 0 w 2997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7" h="528">
                  <a:moveTo>
                    <a:pt x="0" y="0"/>
                  </a:moveTo>
                  <a:lnTo>
                    <a:pt x="81" y="0"/>
                  </a:lnTo>
                  <a:lnTo>
                    <a:pt x="81" y="447"/>
                  </a:lnTo>
                  <a:lnTo>
                    <a:pt x="2916" y="447"/>
                  </a:lnTo>
                  <a:lnTo>
                    <a:pt x="2916" y="0"/>
                  </a:lnTo>
                  <a:lnTo>
                    <a:pt x="2997" y="0"/>
                  </a:lnTo>
                  <a:lnTo>
                    <a:pt x="2997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4154488" y="3041650"/>
              <a:ext cx="846138" cy="109537"/>
            </a:xfrm>
            <a:custGeom>
              <a:avLst/>
              <a:gdLst>
                <a:gd name="T0" fmla="*/ 0 w 2665"/>
                <a:gd name="T1" fmla="*/ 0 h 343"/>
                <a:gd name="T2" fmla="*/ 81 w 2665"/>
                <a:gd name="T3" fmla="*/ 0 h 343"/>
                <a:gd name="T4" fmla="*/ 81 w 2665"/>
                <a:gd name="T5" fmla="*/ 262 h 343"/>
                <a:gd name="T6" fmla="*/ 2584 w 2665"/>
                <a:gd name="T7" fmla="*/ 262 h 343"/>
                <a:gd name="T8" fmla="*/ 2584 w 2665"/>
                <a:gd name="T9" fmla="*/ 0 h 343"/>
                <a:gd name="T10" fmla="*/ 2665 w 2665"/>
                <a:gd name="T11" fmla="*/ 0 h 343"/>
                <a:gd name="T12" fmla="*/ 2665 w 2665"/>
                <a:gd name="T13" fmla="*/ 343 h 343"/>
                <a:gd name="T14" fmla="*/ 0 w 2665"/>
                <a:gd name="T15" fmla="*/ 343 h 343"/>
                <a:gd name="T16" fmla="*/ 0 w 2665"/>
                <a:gd name="T1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5" h="343">
                  <a:moveTo>
                    <a:pt x="0" y="0"/>
                  </a:moveTo>
                  <a:lnTo>
                    <a:pt x="81" y="0"/>
                  </a:lnTo>
                  <a:lnTo>
                    <a:pt x="81" y="262"/>
                  </a:lnTo>
                  <a:lnTo>
                    <a:pt x="2584" y="262"/>
                  </a:lnTo>
                  <a:lnTo>
                    <a:pt x="2584" y="0"/>
                  </a:lnTo>
                  <a:lnTo>
                    <a:pt x="2665" y="0"/>
                  </a:lnTo>
                  <a:lnTo>
                    <a:pt x="2665" y="343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16"/>
            <p:cNvSpPr>
              <a:spLocks noEditPoints="1"/>
            </p:cNvSpPr>
            <p:nvPr/>
          </p:nvSpPr>
          <p:spPr bwMode="auto">
            <a:xfrm>
              <a:off x="4013200" y="2352675"/>
              <a:ext cx="155575" cy="155575"/>
            </a:xfrm>
            <a:custGeom>
              <a:avLst/>
              <a:gdLst>
                <a:gd name="T0" fmla="*/ 228 w 489"/>
                <a:gd name="T1" fmla="*/ 59 h 487"/>
                <a:gd name="T2" fmla="*/ 186 w 489"/>
                <a:gd name="T3" fmla="*/ 67 h 487"/>
                <a:gd name="T4" fmla="*/ 140 w 489"/>
                <a:gd name="T5" fmla="*/ 89 h 487"/>
                <a:gd name="T6" fmla="*/ 98 w 489"/>
                <a:gd name="T7" fmla="*/ 127 h 487"/>
                <a:gd name="T8" fmla="*/ 73 w 489"/>
                <a:gd name="T9" fmla="*/ 171 h 487"/>
                <a:gd name="T10" fmla="*/ 62 w 489"/>
                <a:gd name="T11" fmla="*/ 206 h 487"/>
                <a:gd name="T12" fmla="*/ 58 w 489"/>
                <a:gd name="T13" fmla="*/ 243 h 487"/>
                <a:gd name="T14" fmla="*/ 62 w 489"/>
                <a:gd name="T15" fmla="*/ 280 h 487"/>
                <a:gd name="T16" fmla="*/ 73 w 489"/>
                <a:gd name="T17" fmla="*/ 315 h 487"/>
                <a:gd name="T18" fmla="*/ 98 w 489"/>
                <a:gd name="T19" fmla="*/ 360 h 487"/>
                <a:gd name="T20" fmla="*/ 140 w 489"/>
                <a:gd name="T21" fmla="*/ 398 h 487"/>
                <a:gd name="T22" fmla="*/ 186 w 489"/>
                <a:gd name="T23" fmla="*/ 420 h 487"/>
                <a:gd name="T24" fmla="*/ 228 w 489"/>
                <a:gd name="T25" fmla="*/ 428 h 487"/>
                <a:gd name="T26" fmla="*/ 260 w 489"/>
                <a:gd name="T27" fmla="*/ 428 h 487"/>
                <a:gd name="T28" fmla="*/ 302 w 489"/>
                <a:gd name="T29" fmla="*/ 420 h 487"/>
                <a:gd name="T30" fmla="*/ 336 w 489"/>
                <a:gd name="T31" fmla="*/ 406 h 487"/>
                <a:gd name="T32" fmla="*/ 377 w 489"/>
                <a:gd name="T33" fmla="*/ 375 h 487"/>
                <a:gd name="T34" fmla="*/ 407 w 489"/>
                <a:gd name="T35" fmla="*/ 335 h 487"/>
                <a:gd name="T36" fmla="*/ 421 w 489"/>
                <a:gd name="T37" fmla="*/ 302 h 487"/>
                <a:gd name="T38" fmla="*/ 430 w 489"/>
                <a:gd name="T39" fmla="*/ 259 h 487"/>
                <a:gd name="T40" fmla="*/ 430 w 489"/>
                <a:gd name="T41" fmla="*/ 227 h 487"/>
                <a:gd name="T42" fmla="*/ 421 w 489"/>
                <a:gd name="T43" fmla="*/ 186 h 487"/>
                <a:gd name="T44" fmla="*/ 399 w 489"/>
                <a:gd name="T45" fmla="*/ 140 h 487"/>
                <a:gd name="T46" fmla="*/ 361 w 489"/>
                <a:gd name="T47" fmla="*/ 98 h 487"/>
                <a:gd name="T48" fmla="*/ 317 w 489"/>
                <a:gd name="T49" fmla="*/ 73 h 487"/>
                <a:gd name="T50" fmla="*/ 282 w 489"/>
                <a:gd name="T51" fmla="*/ 62 h 487"/>
                <a:gd name="T52" fmla="*/ 244 w 489"/>
                <a:gd name="T53" fmla="*/ 58 h 487"/>
                <a:gd name="T54" fmla="*/ 272 w 489"/>
                <a:gd name="T55" fmla="*/ 3 h 487"/>
                <a:gd name="T56" fmla="*/ 319 w 489"/>
                <a:gd name="T57" fmla="*/ 12 h 487"/>
                <a:gd name="T58" fmla="*/ 375 w 489"/>
                <a:gd name="T59" fmla="*/ 39 h 487"/>
                <a:gd name="T60" fmla="*/ 417 w 489"/>
                <a:gd name="T61" fmla="*/ 72 h 487"/>
                <a:gd name="T62" fmla="*/ 449 w 489"/>
                <a:gd name="T63" fmla="*/ 112 h 487"/>
                <a:gd name="T64" fmla="*/ 477 w 489"/>
                <a:gd name="T65" fmla="*/ 169 h 487"/>
                <a:gd name="T66" fmla="*/ 486 w 489"/>
                <a:gd name="T67" fmla="*/ 215 h 487"/>
                <a:gd name="T68" fmla="*/ 487 w 489"/>
                <a:gd name="T69" fmla="*/ 265 h 487"/>
                <a:gd name="T70" fmla="*/ 478 w 489"/>
                <a:gd name="T71" fmla="*/ 313 h 487"/>
                <a:gd name="T72" fmla="*/ 461 w 489"/>
                <a:gd name="T73" fmla="*/ 357 h 487"/>
                <a:gd name="T74" fmla="*/ 431 w 489"/>
                <a:gd name="T75" fmla="*/ 400 h 487"/>
                <a:gd name="T76" fmla="*/ 385 w 489"/>
                <a:gd name="T77" fmla="*/ 442 h 487"/>
                <a:gd name="T78" fmla="*/ 339 w 489"/>
                <a:gd name="T79" fmla="*/ 468 h 487"/>
                <a:gd name="T80" fmla="*/ 293 w 489"/>
                <a:gd name="T81" fmla="*/ 481 h 487"/>
                <a:gd name="T82" fmla="*/ 244 w 489"/>
                <a:gd name="T83" fmla="*/ 487 h 487"/>
                <a:gd name="T84" fmla="*/ 195 w 489"/>
                <a:gd name="T85" fmla="*/ 481 h 487"/>
                <a:gd name="T86" fmla="*/ 149 w 489"/>
                <a:gd name="T87" fmla="*/ 468 h 487"/>
                <a:gd name="T88" fmla="*/ 86 w 489"/>
                <a:gd name="T89" fmla="*/ 429 h 487"/>
                <a:gd name="T90" fmla="*/ 38 w 489"/>
                <a:gd name="T91" fmla="*/ 375 h 487"/>
                <a:gd name="T92" fmla="*/ 12 w 489"/>
                <a:gd name="T93" fmla="*/ 319 h 487"/>
                <a:gd name="T94" fmla="*/ 2 w 489"/>
                <a:gd name="T95" fmla="*/ 271 h 487"/>
                <a:gd name="T96" fmla="*/ 1 w 489"/>
                <a:gd name="T97" fmla="*/ 221 h 487"/>
                <a:gd name="T98" fmla="*/ 11 w 489"/>
                <a:gd name="T99" fmla="*/ 174 h 487"/>
                <a:gd name="T100" fmla="*/ 28 w 489"/>
                <a:gd name="T101" fmla="*/ 130 h 487"/>
                <a:gd name="T102" fmla="*/ 71 w 489"/>
                <a:gd name="T103" fmla="*/ 72 h 487"/>
                <a:gd name="T104" fmla="*/ 130 w 489"/>
                <a:gd name="T105" fmla="*/ 28 h 487"/>
                <a:gd name="T106" fmla="*/ 174 w 489"/>
                <a:gd name="T107" fmla="*/ 11 h 487"/>
                <a:gd name="T108" fmla="*/ 222 w 489"/>
                <a:gd name="T109" fmla="*/ 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9" h="487">
                  <a:moveTo>
                    <a:pt x="244" y="58"/>
                  </a:moveTo>
                  <a:lnTo>
                    <a:pt x="228" y="59"/>
                  </a:lnTo>
                  <a:lnTo>
                    <a:pt x="228" y="59"/>
                  </a:lnTo>
                  <a:lnTo>
                    <a:pt x="207" y="62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72" y="73"/>
                  </a:lnTo>
                  <a:lnTo>
                    <a:pt x="153" y="81"/>
                  </a:lnTo>
                  <a:lnTo>
                    <a:pt x="140" y="89"/>
                  </a:lnTo>
                  <a:lnTo>
                    <a:pt x="127" y="98"/>
                  </a:lnTo>
                  <a:lnTo>
                    <a:pt x="112" y="112"/>
                  </a:lnTo>
                  <a:lnTo>
                    <a:pt x="98" y="127"/>
                  </a:lnTo>
                  <a:lnTo>
                    <a:pt x="89" y="140"/>
                  </a:lnTo>
                  <a:lnTo>
                    <a:pt x="81" y="153"/>
                  </a:lnTo>
                  <a:lnTo>
                    <a:pt x="73" y="171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2" y="206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8" y="243"/>
                  </a:lnTo>
                  <a:lnTo>
                    <a:pt x="59" y="259"/>
                  </a:lnTo>
                  <a:lnTo>
                    <a:pt x="59" y="259"/>
                  </a:lnTo>
                  <a:lnTo>
                    <a:pt x="62" y="280"/>
                  </a:lnTo>
                  <a:lnTo>
                    <a:pt x="67" y="302"/>
                  </a:lnTo>
                  <a:lnTo>
                    <a:pt x="67" y="302"/>
                  </a:lnTo>
                  <a:lnTo>
                    <a:pt x="73" y="315"/>
                  </a:lnTo>
                  <a:lnTo>
                    <a:pt x="81" y="335"/>
                  </a:lnTo>
                  <a:lnTo>
                    <a:pt x="89" y="347"/>
                  </a:lnTo>
                  <a:lnTo>
                    <a:pt x="98" y="360"/>
                  </a:lnTo>
                  <a:lnTo>
                    <a:pt x="112" y="375"/>
                  </a:lnTo>
                  <a:lnTo>
                    <a:pt x="127" y="389"/>
                  </a:lnTo>
                  <a:lnTo>
                    <a:pt x="140" y="398"/>
                  </a:lnTo>
                  <a:lnTo>
                    <a:pt x="153" y="406"/>
                  </a:lnTo>
                  <a:lnTo>
                    <a:pt x="172" y="414"/>
                  </a:lnTo>
                  <a:lnTo>
                    <a:pt x="186" y="420"/>
                  </a:lnTo>
                  <a:lnTo>
                    <a:pt x="186" y="420"/>
                  </a:lnTo>
                  <a:lnTo>
                    <a:pt x="207" y="425"/>
                  </a:lnTo>
                  <a:lnTo>
                    <a:pt x="228" y="428"/>
                  </a:lnTo>
                  <a:lnTo>
                    <a:pt x="228" y="428"/>
                  </a:lnTo>
                  <a:lnTo>
                    <a:pt x="244" y="429"/>
                  </a:lnTo>
                  <a:lnTo>
                    <a:pt x="260" y="428"/>
                  </a:lnTo>
                  <a:lnTo>
                    <a:pt x="260" y="428"/>
                  </a:lnTo>
                  <a:lnTo>
                    <a:pt x="282" y="425"/>
                  </a:lnTo>
                  <a:lnTo>
                    <a:pt x="302" y="420"/>
                  </a:lnTo>
                  <a:lnTo>
                    <a:pt x="302" y="420"/>
                  </a:lnTo>
                  <a:lnTo>
                    <a:pt x="317" y="414"/>
                  </a:lnTo>
                  <a:lnTo>
                    <a:pt x="336" y="406"/>
                  </a:lnTo>
                  <a:lnTo>
                    <a:pt x="351" y="396"/>
                  </a:lnTo>
                  <a:lnTo>
                    <a:pt x="361" y="389"/>
                  </a:lnTo>
                  <a:lnTo>
                    <a:pt x="377" y="375"/>
                  </a:lnTo>
                  <a:lnTo>
                    <a:pt x="390" y="360"/>
                  </a:lnTo>
                  <a:lnTo>
                    <a:pt x="399" y="347"/>
                  </a:lnTo>
                  <a:lnTo>
                    <a:pt x="407" y="335"/>
                  </a:lnTo>
                  <a:lnTo>
                    <a:pt x="416" y="315"/>
                  </a:lnTo>
                  <a:lnTo>
                    <a:pt x="421" y="302"/>
                  </a:lnTo>
                  <a:lnTo>
                    <a:pt x="421" y="302"/>
                  </a:lnTo>
                  <a:lnTo>
                    <a:pt x="427" y="280"/>
                  </a:lnTo>
                  <a:lnTo>
                    <a:pt x="430" y="259"/>
                  </a:lnTo>
                  <a:lnTo>
                    <a:pt x="430" y="259"/>
                  </a:lnTo>
                  <a:lnTo>
                    <a:pt x="431" y="243"/>
                  </a:lnTo>
                  <a:lnTo>
                    <a:pt x="430" y="227"/>
                  </a:lnTo>
                  <a:lnTo>
                    <a:pt x="430" y="227"/>
                  </a:lnTo>
                  <a:lnTo>
                    <a:pt x="427" y="206"/>
                  </a:lnTo>
                  <a:lnTo>
                    <a:pt x="421" y="186"/>
                  </a:lnTo>
                  <a:lnTo>
                    <a:pt x="421" y="186"/>
                  </a:lnTo>
                  <a:lnTo>
                    <a:pt x="416" y="171"/>
                  </a:lnTo>
                  <a:lnTo>
                    <a:pt x="407" y="153"/>
                  </a:lnTo>
                  <a:lnTo>
                    <a:pt x="399" y="140"/>
                  </a:lnTo>
                  <a:lnTo>
                    <a:pt x="390" y="127"/>
                  </a:lnTo>
                  <a:lnTo>
                    <a:pt x="377" y="112"/>
                  </a:lnTo>
                  <a:lnTo>
                    <a:pt x="361" y="98"/>
                  </a:lnTo>
                  <a:lnTo>
                    <a:pt x="351" y="91"/>
                  </a:lnTo>
                  <a:lnTo>
                    <a:pt x="336" y="81"/>
                  </a:lnTo>
                  <a:lnTo>
                    <a:pt x="317" y="73"/>
                  </a:lnTo>
                  <a:lnTo>
                    <a:pt x="302" y="67"/>
                  </a:lnTo>
                  <a:lnTo>
                    <a:pt x="302" y="67"/>
                  </a:lnTo>
                  <a:lnTo>
                    <a:pt x="282" y="62"/>
                  </a:lnTo>
                  <a:lnTo>
                    <a:pt x="260" y="59"/>
                  </a:lnTo>
                  <a:lnTo>
                    <a:pt x="260" y="59"/>
                  </a:lnTo>
                  <a:lnTo>
                    <a:pt x="244" y="58"/>
                  </a:lnTo>
                  <a:close/>
                  <a:moveTo>
                    <a:pt x="244" y="0"/>
                  </a:moveTo>
                  <a:lnTo>
                    <a:pt x="267" y="1"/>
                  </a:lnTo>
                  <a:lnTo>
                    <a:pt x="272" y="3"/>
                  </a:lnTo>
                  <a:lnTo>
                    <a:pt x="293" y="6"/>
                  </a:lnTo>
                  <a:lnTo>
                    <a:pt x="314" y="11"/>
                  </a:lnTo>
                  <a:lnTo>
                    <a:pt x="319" y="12"/>
                  </a:lnTo>
                  <a:lnTo>
                    <a:pt x="339" y="20"/>
                  </a:lnTo>
                  <a:lnTo>
                    <a:pt x="358" y="28"/>
                  </a:lnTo>
                  <a:lnTo>
                    <a:pt x="375" y="39"/>
                  </a:lnTo>
                  <a:lnTo>
                    <a:pt x="385" y="45"/>
                  </a:lnTo>
                  <a:lnTo>
                    <a:pt x="401" y="58"/>
                  </a:lnTo>
                  <a:lnTo>
                    <a:pt x="417" y="72"/>
                  </a:lnTo>
                  <a:lnTo>
                    <a:pt x="431" y="87"/>
                  </a:lnTo>
                  <a:lnTo>
                    <a:pt x="443" y="104"/>
                  </a:lnTo>
                  <a:lnTo>
                    <a:pt x="449" y="112"/>
                  </a:lnTo>
                  <a:lnTo>
                    <a:pt x="461" y="130"/>
                  </a:lnTo>
                  <a:lnTo>
                    <a:pt x="469" y="148"/>
                  </a:lnTo>
                  <a:lnTo>
                    <a:pt x="477" y="169"/>
                  </a:lnTo>
                  <a:lnTo>
                    <a:pt x="478" y="174"/>
                  </a:lnTo>
                  <a:lnTo>
                    <a:pt x="483" y="194"/>
                  </a:lnTo>
                  <a:lnTo>
                    <a:pt x="486" y="215"/>
                  </a:lnTo>
                  <a:lnTo>
                    <a:pt x="487" y="221"/>
                  </a:lnTo>
                  <a:lnTo>
                    <a:pt x="489" y="243"/>
                  </a:lnTo>
                  <a:lnTo>
                    <a:pt x="487" y="265"/>
                  </a:lnTo>
                  <a:lnTo>
                    <a:pt x="486" y="271"/>
                  </a:lnTo>
                  <a:lnTo>
                    <a:pt x="483" y="292"/>
                  </a:lnTo>
                  <a:lnTo>
                    <a:pt x="478" y="313"/>
                  </a:lnTo>
                  <a:lnTo>
                    <a:pt x="477" y="319"/>
                  </a:lnTo>
                  <a:lnTo>
                    <a:pt x="469" y="338"/>
                  </a:lnTo>
                  <a:lnTo>
                    <a:pt x="461" y="357"/>
                  </a:lnTo>
                  <a:lnTo>
                    <a:pt x="449" y="375"/>
                  </a:lnTo>
                  <a:lnTo>
                    <a:pt x="443" y="383"/>
                  </a:lnTo>
                  <a:lnTo>
                    <a:pt x="431" y="400"/>
                  </a:lnTo>
                  <a:lnTo>
                    <a:pt x="417" y="415"/>
                  </a:lnTo>
                  <a:lnTo>
                    <a:pt x="401" y="429"/>
                  </a:lnTo>
                  <a:lnTo>
                    <a:pt x="385" y="442"/>
                  </a:lnTo>
                  <a:lnTo>
                    <a:pt x="375" y="448"/>
                  </a:lnTo>
                  <a:lnTo>
                    <a:pt x="358" y="459"/>
                  </a:lnTo>
                  <a:lnTo>
                    <a:pt x="339" y="468"/>
                  </a:lnTo>
                  <a:lnTo>
                    <a:pt x="319" y="475"/>
                  </a:lnTo>
                  <a:lnTo>
                    <a:pt x="314" y="476"/>
                  </a:lnTo>
                  <a:lnTo>
                    <a:pt x="293" y="481"/>
                  </a:lnTo>
                  <a:lnTo>
                    <a:pt x="272" y="485"/>
                  </a:lnTo>
                  <a:lnTo>
                    <a:pt x="267" y="486"/>
                  </a:lnTo>
                  <a:lnTo>
                    <a:pt x="244" y="487"/>
                  </a:lnTo>
                  <a:lnTo>
                    <a:pt x="222" y="486"/>
                  </a:lnTo>
                  <a:lnTo>
                    <a:pt x="217" y="485"/>
                  </a:lnTo>
                  <a:lnTo>
                    <a:pt x="195" y="481"/>
                  </a:lnTo>
                  <a:lnTo>
                    <a:pt x="174" y="476"/>
                  </a:lnTo>
                  <a:lnTo>
                    <a:pt x="169" y="475"/>
                  </a:lnTo>
                  <a:lnTo>
                    <a:pt x="149" y="468"/>
                  </a:lnTo>
                  <a:lnTo>
                    <a:pt x="130" y="459"/>
                  </a:lnTo>
                  <a:lnTo>
                    <a:pt x="112" y="448"/>
                  </a:lnTo>
                  <a:lnTo>
                    <a:pt x="86" y="429"/>
                  </a:lnTo>
                  <a:lnTo>
                    <a:pt x="71" y="415"/>
                  </a:lnTo>
                  <a:lnTo>
                    <a:pt x="58" y="400"/>
                  </a:lnTo>
                  <a:lnTo>
                    <a:pt x="38" y="375"/>
                  </a:lnTo>
                  <a:lnTo>
                    <a:pt x="28" y="357"/>
                  </a:lnTo>
                  <a:lnTo>
                    <a:pt x="19" y="338"/>
                  </a:lnTo>
                  <a:lnTo>
                    <a:pt x="12" y="319"/>
                  </a:lnTo>
                  <a:lnTo>
                    <a:pt x="11" y="313"/>
                  </a:lnTo>
                  <a:lnTo>
                    <a:pt x="5" y="292"/>
                  </a:lnTo>
                  <a:lnTo>
                    <a:pt x="2" y="271"/>
                  </a:lnTo>
                  <a:lnTo>
                    <a:pt x="1" y="265"/>
                  </a:lnTo>
                  <a:lnTo>
                    <a:pt x="0" y="243"/>
                  </a:lnTo>
                  <a:lnTo>
                    <a:pt x="1" y="221"/>
                  </a:lnTo>
                  <a:lnTo>
                    <a:pt x="2" y="215"/>
                  </a:lnTo>
                  <a:lnTo>
                    <a:pt x="5" y="194"/>
                  </a:lnTo>
                  <a:lnTo>
                    <a:pt x="11" y="174"/>
                  </a:lnTo>
                  <a:lnTo>
                    <a:pt x="12" y="169"/>
                  </a:lnTo>
                  <a:lnTo>
                    <a:pt x="19" y="148"/>
                  </a:lnTo>
                  <a:lnTo>
                    <a:pt x="28" y="130"/>
                  </a:lnTo>
                  <a:lnTo>
                    <a:pt x="38" y="112"/>
                  </a:lnTo>
                  <a:lnTo>
                    <a:pt x="58" y="87"/>
                  </a:lnTo>
                  <a:lnTo>
                    <a:pt x="71" y="72"/>
                  </a:lnTo>
                  <a:lnTo>
                    <a:pt x="86" y="58"/>
                  </a:lnTo>
                  <a:lnTo>
                    <a:pt x="112" y="39"/>
                  </a:lnTo>
                  <a:lnTo>
                    <a:pt x="130" y="28"/>
                  </a:lnTo>
                  <a:lnTo>
                    <a:pt x="149" y="20"/>
                  </a:lnTo>
                  <a:lnTo>
                    <a:pt x="169" y="12"/>
                  </a:lnTo>
                  <a:lnTo>
                    <a:pt x="174" y="11"/>
                  </a:lnTo>
                  <a:lnTo>
                    <a:pt x="195" y="6"/>
                  </a:lnTo>
                  <a:lnTo>
                    <a:pt x="217" y="3"/>
                  </a:lnTo>
                  <a:lnTo>
                    <a:pt x="222" y="1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auto">
            <a:xfrm>
              <a:off x="4973638" y="2354263"/>
              <a:ext cx="155575" cy="153987"/>
            </a:xfrm>
            <a:custGeom>
              <a:avLst/>
              <a:gdLst>
                <a:gd name="T0" fmla="*/ 228 w 488"/>
                <a:gd name="T1" fmla="*/ 58 h 486"/>
                <a:gd name="T2" fmla="*/ 186 w 488"/>
                <a:gd name="T3" fmla="*/ 67 h 486"/>
                <a:gd name="T4" fmla="*/ 140 w 488"/>
                <a:gd name="T5" fmla="*/ 88 h 486"/>
                <a:gd name="T6" fmla="*/ 98 w 488"/>
                <a:gd name="T7" fmla="*/ 126 h 486"/>
                <a:gd name="T8" fmla="*/ 73 w 488"/>
                <a:gd name="T9" fmla="*/ 170 h 486"/>
                <a:gd name="T10" fmla="*/ 62 w 488"/>
                <a:gd name="T11" fmla="*/ 205 h 486"/>
                <a:gd name="T12" fmla="*/ 58 w 488"/>
                <a:gd name="T13" fmla="*/ 242 h 486"/>
                <a:gd name="T14" fmla="*/ 62 w 488"/>
                <a:gd name="T15" fmla="*/ 279 h 486"/>
                <a:gd name="T16" fmla="*/ 73 w 488"/>
                <a:gd name="T17" fmla="*/ 315 h 486"/>
                <a:gd name="T18" fmla="*/ 98 w 488"/>
                <a:gd name="T19" fmla="*/ 359 h 486"/>
                <a:gd name="T20" fmla="*/ 140 w 488"/>
                <a:gd name="T21" fmla="*/ 398 h 486"/>
                <a:gd name="T22" fmla="*/ 186 w 488"/>
                <a:gd name="T23" fmla="*/ 419 h 486"/>
                <a:gd name="T24" fmla="*/ 228 w 488"/>
                <a:gd name="T25" fmla="*/ 427 h 486"/>
                <a:gd name="T26" fmla="*/ 260 w 488"/>
                <a:gd name="T27" fmla="*/ 427 h 486"/>
                <a:gd name="T28" fmla="*/ 302 w 488"/>
                <a:gd name="T29" fmla="*/ 419 h 486"/>
                <a:gd name="T30" fmla="*/ 335 w 488"/>
                <a:gd name="T31" fmla="*/ 405 h 486"/>
                <a:gd name="T32" fmla="*/ 376 w 488"/>
                <a:gd name="T33" fmla="*/ 374 h 486"/>
                <a:gd name="T34" fmla="*/ 407 w 488"/>
                <a:gd name="T35" fmla="*/ 334 h 486"/>
                <a:gd name="T36" fmla="*/ 420 w 488"/>
                <a:gd name="T37" fmla="*/ 301 h 486"/>
                <a:gd name="T38" fmla="*/ 429 w 488"/>
                <a:gd name="T39" fmla="*/ 258 h 486"/>
                <a:gd name="T40" fmla="*/ 429 w 488"/>
                <a:gd name="T41" fmla="*/ 226 h 486"/>
                <a:gd name="T42" fmla="*/ 420 w 488"/>
                <a:gd name="T43" fmla="*/ 185 h 486"/>
                <a:gd name="T44" fmla="*/ 399 w 488"/>
                <a:gd name="T45" fmla="*/ 139 h 486"/>
                <a:gd name="T46" fmla="*/ 361 w 488"/>
                <a:gd name="T47" fmla="*/ 97 h 486"/>
                <a:gd name="T48" fmla="*/ 317 w 488"/>
                <a:gd name="T49" fmla="*/ 72 h 486"/>
                <a:gd name="T50" fmla="*/ 282 w 488"/>
                <a:gd name="T51" fmla="*/ 61 h 486"/>
                <a:gd name="T52" fmla="*/ 244 w 488"/>
                <a:gd name="T53" fmla="*/ 57 h 486"/>
                <a:gd name="T54" fmla="*/ 272 w 488"/>
                <a:gd name="T55" fmla="*/ 2 h 486"/>
                <a:gd name="T56" fmla="*/ 319 w 488"/>
                <a:gd name="T57" fmla="*/ 11 h 486"/>
                <a:gd name="T58" fmla="*/ 376 w 488"/>
                <a:gd name="T59" fmla="*/ 38 h 486"/>
                <a:gd name="T60" fmla="*/ 430 w 488"/>
                <a:gd name="T61" fmla="*/ 86 h 486"/>
                <a:gd name="T62" fmla="*/ 468 w 488"/>
                <a:gd name="T63" fmla="*/ 147 h 486"/>
                <a:gd name="T64" fmla="*/ 482 w 488"/>
                <a:gd name="T65" fmla="*/ 193 h 486"/>
                <a:gd name="T66" fmla="*/ 488 w 488"/>
                <a:gd name="T67" fmla="*/ 242 h 486"/>
                <a:gd name="T68" fmla="*/ 482 w 488"/>
                <a:gd name="T69" fmla="*/ 291 h 486"/>
                <a:gd name="T70" fmla="*/ 468 w 488"/>
                <a:gd name="T71" fmla="*/ 337 h 486"/>
                <a:gd name="T72" fmla="*/ 430 w 488"/>
                <a:gd name="T73" fmla="*/ 400 h 486"/>
                <a:gd name="T74" fmla="*/ 376 w 488"/>
                <a:gd name="T75" fmla="*/ 448 h 486"/>
                <a:gd name="T76" fmla="*/ 319 w 488"/>
                <a:gd name="T77" fmla="*/ 474 h 486"/>
                <a:gd name="T78" fmla="*/ 272 w 488"/>
                <a:gd name="T79" fmla="*/ 484 h 486"/>
                <a:gd name="T80" fmla="*/ 222 w 488"/>
                <a:gd name="T81" fmla="*/ 485 h 486"/>
                <a:gd name="T82" fmla="*/ 174 w 488"/>
                <a:gd name="T83" fmla="*/ 475 h 486"/>
                <a:gd name="T84" fmla="*/ 130 w 488"/>
                <a:gd name="T85" fmla="*/ 458 h 486"/>
                <a:gd name="T86" fmla="*/ 72 w 488"/>
                <a:gd name="T87" fmla="*/ 415 h 486"/>
                <a:gd name="T88" fmla="*/ 28 w 488"/>
                <a:gd name="T89" fmla="*/ 356 h 486"/>
                <a:gd name="T90" fmla="*/ 11 w 488"/>
                <a:gd name="T91" fmla="*/ 312 h 486"/>
                <a:gd name="T92" fmla="*/ 1 w 488"/>
                <a:gd name="T93" fmla="*/ 265 h 486"/>
                <a:gd name="T94" fmla="*/ 2 w 488"/>
                <a:gd name="T95" fmla="*/ 215 h 486"/>
                <a:gd name="T96" fmla="*/ 12 w 488"/>
                <a:gd name="T97" fmla="*/ 168 h 486"/>
                <a:gd name="T98" fmla="*/ 39 w 488"/>
                <a:gd name="T99" fmla="*/ 111 h 486"/>
                <a:gd name="T100" fmla="*/ 87 w 488"/>
                <a:gd name="T101" fmla="*/ 57 h 486"/>
                <a:gd name="T102" fmla="*/ 150 w 488"/>
                <a:gd name="T103" fmla="*/ 19 h 486"/>
                <a:gd name="T104" fmla="*/ 195 w 488"/>
                <a:gd name="T105" fmla="*/ 5 h 486"/>
                <a:gd name="T106" fmla="*/ 244 w 488"/>
                <a:gd name="T107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8" h="486">
                  <a:moveTo>
                    <a:pt x="244" y="57"/>
                  </a:moveTo>
                  <a:lnTo>
                    <a:pt x="228" y="58"/>
                  </a:lnTo>
                  <a:lnTo>
                    <a:pt x="228" y="58"/>
                  </a:lnTo>
                  <a:lnTo>
                    <a:pt x="207" y="61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72" y="72"/>
                  </a:lnTo>
                  <a:lnTo>
                    <a:pt x="153" y="80"/>
                  </a:lnTo>
                  <a:lnTo>
                    <a:pt x="140" y="88"/>
                  </a:lnTo>
                  <a:lnTo>
                    <a:pt x="127" y="97"/>
                  </a:lnTo>
                  <a:lnTo>
                    <a:pt x="112" y="111"/>
                  </a:lnTo>
                  <a:lnTo>
                    <a:pt x="98" y="126"/>
                  </a:lnTo>
                  <a:lnTo>
                    <a:pt x="89" y="139"/>
                  </a:lnTo>
                  <a:lnTo>
                    <a:pt x="81" y="152"/>
                  </a:lnTo>
                  <a:lnTo>
                    <a:pt x="73" y="170"/>
                  </a:lnTo>
                  <a:lnTo>
                    <a:pt x="67" y="185"/>
                  </a:lnTo>
                  <a:lnTo>
                    <a:pt x="67" y="185"/>
                  </a:lnTo>
                  <a:lnTo>
                    <a:pt x="62" y="205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8" y="242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62" y="279"/>
                  </a:lnTo>
                  <a:lnTo>
                    <a:pt x="67" y="301"/>
                  </a:lnTo>
                  <a:lnTo>
                    <a:pt x="67" y="301"/>
                  </a:lnTo>
                  <a:lnTo>
                    <a:pt x="73" y="315"/>
                  </a:lnTo>
                  <a:lnTo>
                    <a:pt x="81" y="334"/>
                  </a:lnTo>
                  <a:lnTo>
                    <a:pt x="89" y="346"/>
                  </a:lnTo>
                  <a:lnTo>
                    <a:pt x="98" y="359"/>
                  </a:lnTo>
                  <a:lnTo>
                    <a:pt x="112" y="374"/>
                  </a:lnTo>
                  <a:lnTo>
                    <a:pt x="127" y="388"/>
                  </a:lnTo>
                  <a:lnTo>
                    <a:pt x="140" y="398"/>
                  </a:lnTo>
                  <a:lnTo>
                    <a:pt x="153" y="405"/>
                  </a:lnTo>
                  <a:lnTo>
                    <a:pt x="172" y="414"/>
                  </a:lnTo>
                  <a:lnTo>
                    <a:pt x="186" y="419"/>
                  </a:lnTo>
                  <a:lnTo>
                    <a:pt x="186" y="419"/>
                  </a:lnTo>
                  <a:lnTo>
                    <a:pt x="207" y="424"/>
                  </a:lnTo>
                  <a:lnTo>
                    <a:pt x="228" y="427"/>
                  </a:lnTo>
                  <a:lnTo>
                    <a:pt x="228" y="427"/>
                  </a:lnTo>
                  <a:lnTo>
                    <a:pt x="244" y="428"/>
                  </a:lnTo>
                  <a:lnTo>
                    <a:pt x="260" y="427"/>
                  </a:lnTo>
                  <a:lnTo>
                    <a:pt x="260" y="427"/>
                  </a:lnTo>
                  <a:lnTo>
                    <a:pt x="282" y="424"/>
                  </a:lnTo>
                  <a:lnTo>
                    <a:pt x="302" y="419"/>
                  </a:lnTo>
                  <a:lnTo>
                    <a:pt x="302" y="419"/>
                  </a:lnTo>
                  <a:lnTo>
                    <a:pt x="317" y="414"/>
                  </a:lnTo>
                  <a:lnTo>
                    <a:pt x="335" y="405"/>
                  </a:lnTo>
                  <a:lnTo>
                    <a:pt x="348" y="398"/>
                  </a:lnTo>
                  <a:lnTo>
                    <a:pt x="361" y="388"/>
                  </a:lnTo>
                  <a:lnTo>
                    <a:pt x="376" y="374"/>
                  </a:lnTo>
                  <a:lnTo>
                    <a:pt x="390" y="359"/>
                  </a:lnTo>
                  <a:lnTo>
                    <a:pt x="399" y="346"/>
                  </a:lnTo>
                  <a:lnTo>
                    <a:pt x="407" y="334"/>
                  </a:lnTo>
                  <a:lnTo>
                    <a:pt x="415" y="315"/>
                  </a:lnTo>
                  <a:lnTo>
                    <a:pt x="420" y="301"/>
                  </a:lnTo>
                  <a:lnTo>
                    <a:pt x="420" y="301"/>
                  </a:lnTo>
                  <a:lnTo>
                    <a:pt x="426" y="279"/>
                  </a:lnTo>
                  <a:lnTo>
                    <a:pt x="429" y="258"/>
                  </a:lnTo>
                  <a:lnTo>
                    <a:pt x="429" y="258"/>
                  </a:lnTo>
                  <a:lnTo>
                    <a:pt x="430" y="242"/>
                  </a:lnTo>
                  <a:lnTo>
                    <a:pt x="429" y="226"/>
                  </a:lnTo>
                  <a:lnTo>
                    <a:pt x="429" y="226"/>
                  </a:lnTo>
                  <a:lnTo>
                    <a:pt x="426" y="205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15" y="170"/>
                  </a:lnTo>
                  <a:lnTo>
                    <a:pt x="407" y="152"/>
                  </a:lnTo>
                  <a:lnTo>
                    <a:pt x="399" y="139"/>
                  </a:lnTo>
                  <a:lnTo>
                    <a:pt x="390" y="126"/>
                  </a:lnTo>
                  <a:lnTo>
                    <a:pt x="376" y="111"/>
                  </a:lnTo>
                  <a:lnTo>
                    <a:pt x="361" y="97"/>
                  </a:lnTo>
                  <a:lnTo>
                    <a:pt x="348" y="88"/>
                  </a:lnTo>
                  <a:lnTo>
                    <a:pt x="335" y="80"/>
                  </a:lnTo>
                  <a:lnTo>
                    <a:pt x="317" y="72"/>
                  </a:lnTo>
                  <a:lnTo>
                    <a:pt x="302" y="67"/>
                  </a:lnTo>
                  <a:lnTo>
                    <a:pt x="302" y="67"/>
                  </a:lnTo>
                  <a:lnTo>
                    <a:pt x="282" y="61"/>
                  </a:lnTo>
                  <a:lnTo>
                    <a:pt x="260" y="58"/>
                  </a:lnTo>
                  <a:lnTo>
                    <a:pt x="260" y="58"/>
                  </a:lnTo>
                  <a:lnTo>
                    <a:pt x="244" y="57"/>
                  </a:lnTo>
                  <a:close/>
                  <a:moveTo>
                    <a:pt x="244" y="0"/>
                  </a:moveTo>
                  <a:lnTo>
                    <a:pt x="267" y="1"/>
                  </a:lnTo>
                  <a:lnTo>
                    <a:pt x="272" y="2"/>
                  </a:lnTo>
                  <a:lnTo>
                    <a:pt x="294" y="5"/>
                  </a:lnTo>
                  <a:lnTo>
                    <a:pt x="314" y="10"/>
                  </a:lnTo>
                  <a:lnTo>
                    <a:pt x="319" y="11"/>
                  </a:lnTo>
                  <a:lnTo>
                    <a:pt x="339" y="19"/>
                  </a:lnTo>
                  <a:lnTo>
                    <a:pt x="358" y="27"/>
                  </a:lnTo>
                  <a:lnTo>
                    <a:pt x="376" y="38"/>
                  </a:lnTo>
                  <a:lnTo>
                    <a:pt x="401" y="57"/>
                  </a:lnTo>
                  <a:lnTo>
                    <a:pt x="416" y="71"/>
                  </a:lnTo>
                  <a:lnTo>
                    <a:pt x="430" y="86"/>
                  </a:lnTo>
                  <a:lnTo>
                    <a:pt x="449" y="111"/>
                  </a:lnTo>
                  <a:lnTo>
                    <a:pt x="460" y="129"/>
                  </a:lnTo>
                  <a:lnTo>
                    <a:pt x="468" y="147"/>
                  </a:lnTo>
                  <a:lnTo>
                    <a:pt x="476" y="168"/>
                  </a:lnTo>
                  <a:lnTo>
                    <a:pt x="477" y="173"/>
                  </a:lnTo>
                  <a:lnTo>
                    <a:pt x="482" y="193"/>
                  </a:lnTo>
                  <a:lnTo>
                    <a:pt x="486" y="215"/>
                  </a:lnTo>
                  <a:lnTo>
                    <a:pt x="487" y="220"/>
                  </a:lnTo>
                  <a:lnTo>
                    <a:pt x="488" y="242"/>
                  </a:lnTo>
                  <a:lnTo>
                    <a:pt x="487" y="265"/>
                  </a:lnTo>
                  <a:lnTo>
                    <a:pt x="486" y="270"/>
                  </a:lnTo>
                  <a:lnTo>
                    <a:pt x="482" y="291"/>
                  </a:lnTo>
                  <a:lnTo>
                    <a:pt x="477" y="312"/>
                  </a:lnTo>
                  <a:lnTo>
                    <a:pt x="476" y="318"/>
                  </a:lnTo>
                  <a:lnTo>
                    <a:pt x="468" y="337"/>
                  </a:lnTo>
                  <a:lnTo>
                    <a:pt x="460" y="356"/>
                  </a:lnTo>
                  <a:lnTo>
                    <a:pt x="449" y="374"/>
                  </a:lnTo>
                  <a:lnTo>
                    <a:pt x="430" y="400"/>
                  </a:lnTo>
                  <a:lnTo>
                    <a:pt x="416" y="415"/>
                  </a:lnTo>
                  <a:lnTo>
                    <a:pt x="401" y="428"/>
                  </a:lnTo>
                  <a:lnTo>
                    <a:pt x="376" y="448"/>
                  </a:lnTo>
                  <a:lnTo>
                    <a:pt x="358" y="458"/>
                  </a:lnTo>
                  <a:lnTo>
                    <a:pt x="339" y="467"/>
                  </a:lnTo>
                  <a:lnTo>
                    <a:pt x="319" y="474"/>
                  </a:lnTo>
                  <a:lnTo>
                    <a:pt x="314" y="475"/>
                  </a:lnTo>
                  <a:lnTo>
                    <a:pt x="294" y="481"/>
                  </a:lnTo>
                  <a:lnTo>
                    <a:pt x="272" y="484"/>
                  </a:lnTo>
                  <a:lnTo>
                    <a:pt x="267" y="485"/>
                  </a:lnTo>
                  <a:lnTo>
                    <a:pt x="244" y="486"/>
                  </a:lnTo>
                  <a:lnTo>
                    <a:pt x="222" y="485"/>
                  </a:lnTo>
                  <a:lnTo>
                    <a:pt x="217" y="484"/>
                  </a:lnTo>
                  <a:lnTo>
                    <a:pt x="195" y="481"/>
                  </a:lnTo>
                  <a:lnTo>
                    <a:pt x="174" y="475"/>
                  </a:lnTo>
                  <a:lnTo>
                    <a:pt x="169" y="474"/>
                  </a:lnTo>
                  <a:lnTo>
                    <a:pt x="150" y="467"/>
                  </a:lnTo>
                  <a:lnTo>
                    <a:pt x="130" y="458"/>
                  </a:lnTo>
                  <a:lnTo>
                    <a:pt x="112" y="448"/>
                  </a:lnTo>
                  <a:lnTo>
                    <a:pt x="87" y="428"/>
                  </a:lnTo>
                  <a:lnTo>
                    <a:pt x="72" y="415"/>
                  </a:lnTo>
                  <a:lnTo>
                    <a:pt x="58" y="400"/>
                  </a:lnTo>
                  <a:lnTo>
                    <a:pt x="39" y="374"/>
                  </a:lnTo>
                  <a:lnTo>
                    <a:pt x="28" y="356"/>
                  </a:lnTo>
                  <a:lnTo>
                    <a:pt x="19" y="337"/>
                  </a:lnTo>
                  <a:lnTo>
                    <a:pt x="12" y="318"/>
                  </a:lnTo>
                  <a:lnTo>
                    <a:pt x="11" y="312"/>
                  </a:lnTo>
                  <a:lnTo>
                    <a:pt x="6" y="291"/>
                  </a:lnTo>
                  <a:lnTo>
                    <a:pt x="2" y="270"/>
                  </a:lnTo>
                  <a:lnTo>
                    <a:pt x="1" y="265"/>
                  </a:lnTo>
                  <a:lnTo>
                    <a:pt x="0" y="242"/>
                  </a:lnTo>
                  <a:lnTo>
                    <a:pt x="1" y="220"/>
                  </a:lnTo>
                  <a:lnTo>
                    <a:pt x="2" y="215"/>
                  </a:lnTo>
                  <a:lnTo>
                    <a:pt x="6" y="193"/>
                  </a:lnTo>
                  <a:lnTo>
                    <a:pt x="11" y="173"/>
                  </a:lnTo>
                  <a:lnTo>
                    <a:pt x="12" y="168"/>
                  </a:lnTo>
                  <a:lnTo>
                    <a:pt x="19" y="147"/>
                  </a:lnTo>
                  <a:lnTo>
                    <a:pt x="28" y="129"/>
                  </a:lnTo>
                  <a:lnTo>
                    <a:pt x="39" y="111"/>
                  </a:lnTo>
                  <a:lnTo>
                    <a:pt x="58" y="86"/>
                  </a:lnTo>
                  <a:lnTo>
                    <a:pt x="72" y="71"/>
                  </a:lnTo>
                  <a:lnTo>
                    <a:pt x="87" y="57"/>
                  </a:lnTo>
                  <a:lnTo>
                    <a:pt x="112" y="38"/>
                  </a:lnTo>
                  <a:lnTo>
                    <a:pt x="130" y="27"/>
                  </a:lnTo>
                  <a:lnTo>
                    <a:pt x="150" y="19"/>
                  </a:lnTo>
                  <a:lnTo>
                    <a:pt x="169" y="11"/>
                  </a:lnTo>
                  <a:lnTo>
                    <a:pt x="174" y="10"/>
                  </a:lnTo>
                  <a:lnTo>
                    <a:pt x="195" y="5"/>
                  </a:lnTo>
                  <a:lnTo>
                    <a:pt x="217" y="2"/>
                  </a:lnTo>
                  <a:lnTo>
                    <a:pt x="222" y="1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Rectangle 18"/>
            <p:cNvSpPr>
              <a:spLocks noChangeArrowheads="1"/>
            </p:cNvSpPr>
            <p:nvPr/>
          </p:nvSpPr>
          <p:spPr bwMode="auto">
            <a:xfrm>
              <a:off x="5016500" y="2424113"/>
              <a:ext cx="69850" cy="174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Rectangle 19"/>
            <p:cNvSpPr>
              <a:spLocks noChangeArrowheads="1"/>
            </p:cNvSpPr>
            <p:nvPr/>
          </p:nvSpPr>
          <p:spPr bwMode="auto">
            <a:xfrm>
              <a:off x="4054475" y="2424113"/>
              <a:ext cx="71438" cy="174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20"/>
            <p:cNvSpPr>
              <a:spLocks/>
            </p:cNvSpPr>
            <p:nvPr/>
          </p:nvSpPr>
          <p:spPr bwMode="auto">
            <a:xfrm>
              <a:off x="4081463" y="2397125"/>
              <a:ext cx="19050" cy="71437"/>
            </a:xfrm>
            <a:custGeom>
              <a:avLst/>
              <a:gdLst>
                <a:gd name="T0" fmla="*/ 58 w 62"/>
                <a:gd name="T1" fmla="*/ 0 h 223"/>
                <a:gd name="T2" fmla="*/ 62 w 62"/>
                <a:gd name="T3" fmla="*/ 222 h 223"/>
                <a:gd name="T4" fmla="*/ 5 w 62"/>
                <a:gd name="T5" fmla="*/ 223 h 223"/>
                <a:gd name="T6" fmla="*/ 0 w 62"/>
                <a:gd name="T7" fmla="*/ 1 h 223"/>
                <a:gd name="T8" fmla="*/ 58 w 62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3">
                  <a:moveTo>
                    <a:pt x="58" y="0"/>
                  </a:moveTo>
                  <a:lnTo>
                    <a:pt x="62" y="222"/>
                  </a:lnTo>
                  <a:lnTo>
                    <a:pt x="5" y="223"/>
                  </a:lnTo>
                  <a:lnTo>
                    <a:pt x="0" y="1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74" name="Group 73"/>
          <p:cNvGrpSpPr>
            <a:grpSpLocks noChangeAspect="1"/>
          </p:cNvGrpSpPr>
          <p:nvPr userDrawn="1"/>
        </p:nvGrpSpPr>
        <p:grpSpPr>
          <a:xfrm>
            <a:off x="6679074" y="1335654"/>
            <a:ext cx="1593033" cy="1136603"/>
            <a:chOff x="7099300" y="2406650"/>
            <a:chExt cx="847725" cy="806450"/>
          </a:xfrm>
          <a:solidFill>
            <a:schemeClr val="accent1"/>
          </a:solidFill>
        </p:grpSpPr>
        <p:sp>
          <p:nvSpPr>
            <p:cNvPr id="75" name="Freeform 25"/>
            <p:cNvSpPr>
              <a:spLocks noEditPoints="1"/>
            </p:cNvSpPr>
            <p:nvPr/>
          </p:nvSpPr>
          <p:spPr bwMode="auto">
            <a:xfrm>
              <a:off x="7683500" y="2814638"/>
              <a:ext cx="263525" cy="398462"/>
            </a:xfrm>
            <a:custGeom>
              <a:avLst/>
              <a:gdLst>
                <a:gd name="T0" fmla="*/ 135 w 1160"/>
                <a:gd name="T1" fmla="*/ 134 h 1752"/>
                <a:gd name="T2" fmla="*/ 135 w 1160"/>
                <a:gd name="T3" fmla="*/ 1618 h 1752"/>
                <a:gd name="T4" fmla="*/ 1026 w 1160"/>
                <a:gd name="T5" fmla="*/ 1618 h 1752"/>
                <a:gd name="T6" fmla="*/ 1026 w 1160"/>
                <a:gd name="T7" fmla="*/ 134 h 1752"/>
                <a:gd name="T8" fmla="*/ 135 w 1160"/>
                <a:gd name="T9" fmla="*/ 134 h 1752"/>
                <a:gd name="T10" fmla="*/ 0 w 1160"/>
                <a:gd name="T11" fmla="*/ 0 h 1752"/>
                <a:gd name="T12" fmla="*/ 1160 w 1160"/>
                <a:gd name="T13" fmla="*/ 0 h 1752"/>
                <a:gd name="T14" fmla="*/ 1160 w 1160"/>
                <a:gd name="T15" fmla="*/ 1752 h 1752"/>
                <a:gd name="T16" fmla="*/ 0 w 1160"/>
                <a:gd name="T17" fmla="*/ 1752 h 1752"/>
                <a:gd name="T18" fmla="*/ 0 w 1160"/>
                <a:gd name="T19" fmla="*/ 0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0" h="1752">
                  <a:moveTo>
                    <a:pt x="135" y="134"/>
                  </a:moveTo>
                  <a:lnTo>
                    <a:pt x="135" y="1618"/>
                  </a:lnTo>
                  <a:lnTo>
                    <a:pt x="1026" y="1618"/>
                  </a:lnTo>
                  <a:lnTo>
                    <a:pt x="1026" y="134"/>
                  </a:lnTo>
                  <a:lnTo>
                    <a:pt x="135" y="134"/>
                  </a:lnTo>
                  <a:close/>
                  <a:moveTo>
                    <a:pt x="0" y="0"/>
                  </a:moveTo>
                  <a:lnTo>
                    <a:pt x="1160" y="0"/>
                  </a:lnTo>
                  <a:lnTo>
                    <a:pt x="1160" y="1752"/>
                  </a:lnTo>
                  <a:lnTo>
                    <a:pt x="0" y="17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Freeform 26"/>
            <p:cNvSpPr>
              <a:spLocks noEditPoints="1"/>
            </p:cNvSpPr>
            <p:nvPr/>
          </p:nvSpPr>
          <p:spPr bwMode="auto">
            <a:xfrm>
              <a:off x="7737475" y="2868613"/>
              <a:ext cx="157163" cy="247650"/>
            </a:xfrm>
            <a:custGeom>
              <a:avLst/>
              <a:gdLst>
                <a:gd name="T0" fmla="*/ 67 w 694"/>
                <a:gd name="T1" fmla="*/ 67 h 1095"/>
                <a:gd name="T2" fmla="*/ 67 w 694"/>
                <a:gd name="T3" fmla="*/ 1028 h 1095"/>
                <a:gd name="T4" fmla="*/ 627 w 694"/>
                <a:gd name="T5" fmla="*/ 1028 h 1095"/>
                <a:gd name="T6" fmla="*/ 627 w 694"/>
                <a:gd name="T7" fmla="*/ 67 h 1095"/>
                <a:gd name="T8" fmla="*/ 67 w 694"/>
                <a:gd name="T9" fmla="*/ 67 h 1095"/>
                <a:gd name="T10" fmla="*/ 0 w 694"/>
                <a:gd name="T11" fmla="*/ 0 h 1095"/>
                <a:gd name="T12" fmla="*/ 694 w 694"/>
                <a:gd name="T13" fmla="*/ 0 h 1095"/>
                <a:gd name="T14" fmla="*/ 694 w 694"/>
                <a:gd name="T15" fmla="*/ 1095 h 1095"/>
                <a:gd name="T16" fmla="*/ 0 w 694"/>
                <a:gd name="T17" fmla="*/ 1095 h 1095"/>
                <a:gd name="T18" fmla="*/ 0 w 694"/>
                <a:gd name="T1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95">
                  <a:moveTo>
                    <a:pt x="67" y="67"/>
                  </a:moveTo>
                  <a:lnTo>
                    <a:pt x="67" y="1028"/>
                  </a:lnTo>
                  <a:lnTo>
                    <a:pt x="627" y="1028"/>
                  </a:lnTo>
                  <a:lnTo>
                    <a:pt x="627" y="67"/>
                  </a:lnTo>
                  <a:lnTo>
                    <a:pt x="67" y="67"/>
                  </a:lnTo>
                  <a:close/>
                  <a:moveTo>
                    <a:pt x="0" y="0"/>
                  </a:moveTo>
                  <a:lnTo>
                    <a:pt x="694" y="0"/>
                  </a:lnTo>
                  <a:lnTo>
                    <a:pt x="694" y="1095"/>
                  </a:lnTo>
                  <a:lnTo>
                    <a:pt x="0" y="10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Freeform 27"/>
            <p:cNvSpPr>
              <a:spLocks noEditPoints="1"/>
            </p:cNvSpPr>
            <p:nvPr/>
          </p:nvSpPr>
          <p:spPr bwMode="auto">
            <a:xfrm>
              <a:off x="7804150" y="3136900"/>
              <a:ext cx="28575" cy="28575"/>
            </a:xfrm>
            <a:custGeom>
              <a:avLst/>
              <a:gdLst>
                <a:gd name="T0" fmla="*/ 33 w 128"/>
                <a:gd name="T1" fmla="*/ 33 h 126"/>
                <a:gd name="T2" fmla="*/ 33 w 128"/>
                <a:gd name="T3" fmla="*/ 93 h 126"/>
                <a:gd name="T4" fmla="*/ 95 w 128"/>
                <a:gd name="T5" fmla="*/ 93 h 126"/>
                <a:gd name="T6" fmla="*/ 95 w 128"/>
                <a:gd name="T7" fmla="*/ 33 h 126"/>
                <a:gd name="T8" fmla="*/ 33 w 128"/>
                <a:gd name="T9" fmla="*/ 33 h 126"/>
                <a:gd name="T10" fmla="*/ 0 w 128"/>
                <a:gd name="T11" fmla="*/ 0 h 126"/>
                <a:gd name="T12" fmla="*/ 128 w 128"/>
                <a:gd name="T13" fmla="*/ 0 h 126"/>
                <a:gd name="T14" fmla="*/ 128 w 128"/>
                <a:gd name="T15" fmla="*/ 126 h 126"/>
                <a:gd name="T16" fmla="*/ 0 w 128"/>
                <a:gd name="T17" fmla="*/ 126 h 126"/>
                <a:gd name="T18" fmla="*/ 0 w 128"/>
                <a:gd name="T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6">
                  <a:moveTo>
                    <a:pt x="33" y="33"/>
                  </a:moveTo>
                  <a:lnTo>
                    <a:pt x="33" y="93"/>
                  </a:lnTo>
                  <a:lnTo>
                    <a:pt x="95" y="93"/>
                  </a:lnTo>
                  <a:lnTo>
                    <a:pt x="95" y="33"/>
                  </a:lnTo>
                  <a:lnTo>
                    <a:pt x="33" y="33"/>
                  </a:lnTo>
                  <a:close/>
                  <a:moveTo>
                    <a:pt x="0" y="0"/>
                  </a:moveTo>
                  <a:lnTo>
                    <a:pt x="128" y="0"/>
                  </a:lnTo>
                  <a:lnTo>
                    <a:pt x="128" y="126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7196138" y="2498725"/>
              <a:ext cx="654050" cy="409575"/>
            </a:xfrm>
            <a:custGeom>
              <a:avLst/>
              <a:gdLst>
                <a:gd name="T0" fmla="*/ 0 w 2886"/>
                <a:gd name="T1" fmla="*/ 0 h 1803"/>
                <a:gd name="T2" fmla="*/ 2886 w 2886"/>
                <a:gd name="T3" fmla="*/ 0 h 1803"/>
                <a:gd name="T4" fmla="*/ 2886 w 2886"/>
                <a:gd name="T5" fmla="*/ 1242 h 1803"/>
                <a:gd name="T6" fmla="*/ 2752 w 2886"/>
                <a:gd name="T7" fmla="*/ 1242 h 1803"/>
                <a:gd name="T8" fmla="*/ 2752 w 2886"/>
                <a:gd name="T9" fmla="*/ 134 h 1803"/>
                <a:gd name="T10" fmla="*/ 135 w 2886"/>
                <a:gd name="T11" fmla="*/ 134 h 1803"/>
                <a:gd name="T12" fmla="*/ 135 w 2886"/>
                <a:gd name="T13" fmla="*/ 1669 h 1803"/>
                <a:gd name="T14" fmla="*/ 2056 w 2886"/>
                <a:gd name="T15" fmla="*/ 1669 h 1803"/>
                <a:gd name="T16" fmla="*/ 2056 w 2886"/>
                <a:gd name="T17" fmla="*/ 1803 h 1803"/>
                <a:gd name="T18" fmla="*/ 0 w 2886"/>
                <a:gd name="T19" fmla="*/ 1803 h 1803"/>
                <a:gd name="T20" fmla="*/ 0 w 2886"/>
                <a:gd name="T21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6" h="1803">
                  <a:moveTo>
                    <a:pt x="0" y="0"/>
                  </a:moveTo>
                  <a:lnTo>
                    <a:pt x="2886" y="0"/>
                  </a:lnTo>
                  <a:lnTo>
                    <a:pt x="2886" y="1242"/>
                  </a:lnTo>
                  <a:lnTo>
                    <a:pt x="2752" y="1242"/>
                  </a:lnTo>
                  <a:lnTo>
                    <a:pt x="2752" y="134"/>
                  </a:lnTo>
                  <a:lnTo>
                    <a:pt x="135" y="134"/>
                  </a:lnTo>
                  <a:lnTo>
                    <a:pt x="135" y="1669"/>
                  </a:lnTo>
                  <a:lnTo>
                    <a:pt x="2056" y="1669"/>
                  </a:lnTo>
                  <a:lnTo>
                    <a:pt x="2056" y="1803"/>
                  </a:lnTo>
                  <a:lnTo>
                    <a:pt x="0" y="18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Freeform 29"/>
            <p:cNvSpPr>
              <a:spLocks noEditPoints="1"/>
            </p:cNvSpPr>
            <p:nvPr/>
          </p:nvSpPr>
          <p:spPr bwMode="auto">
            <a:xfrm>
              <a:off x="7477125" y="2927350"/>
              <a:ext cx="79375" cy="65087"/>
            </a:xfrm>
            <a:custGeom>
              <a:avLst/>
              <a:gdLst>
                <a:gd name="T0" fmla="*/ 67 w 349"/>
                <a:gd name="T1" fmla="*/ 67 h 284"/>
                <a:gd name="T2" fmla="*/ 67 w 349"/>
                <a:gd name="T3" fmla="*/ 217 h 284"/>
                <a:gd name="T4" fmla="*/ 282 w 349"/>
                <a:gd name="T5" fmla="*/ 217 h 284"/>
                <a:gd name="T6" fmla="*/ 282 w 349"/>
                <a:gd name="T7" fmla="*/ 67 h 284"/>
                <a:gd name="T8" fmla="*/ 67 w 349"/>
                <a:gd name="T9" fmla="*/ 67 h 284"/>
                <a:gd name="T10" fmla="*/ 0 w 349"/>
                <a:gd name="T11" fmla="*/ 0 h 284"/>
                <a:gd name="T12" fmla="*/ 349 w 349"/>
                <a:gd name="T13" fmla="*/ 0 h 284"/>
                <a:gd name="T14" fmla="*/ 349 w 349"/>
                <a:gd name="T15" fmla="*/ 284 h 284"/>
                <a:gd name="T16" fmla="*/ 0 w 349"/>
                <a:gd name="T17" fmla="*/ 284 h 284"/>
                <a:gd name="T18" fmla="*/ 0 w 349"/>
                <a:gd name="T1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284">
                  <a:moveTo>
                    <a:pt x="67" y="67"/>
                  </a:moveTo>
                  <a:lnTo>
                    <a:pt x="67" y="217"/>
                  </a:lnTo>
                  <a:lnTo>
                    <a:pt x="282" y="217"/>
                  </a:lnTo>
                  <a:lnTo>
                    <a:pt x="282" y="67"/>
                  </a:lnTo>
                  <a:lnTo>
                    <a:pt x="67" y="67"/>
                  </a:lnTo>
                  <a:close/>
                  <a:moveTo>
                    <a:pt x="0" y="0"/>
                  </a:moveTo>
                  <a:lnTo>
                    <a:pt x="349" y="0"/>
                  </a:lnTo>
                  <a:lnTo>
                    <a:pt x="349" y="284"/>
                  </a:lnTo>
                  <a:lnTo>
                    <a:pt x="0" y="2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Freeform 30"/>
            <p:cNvSpPr>
              <a:spLocks/>
            </p:cNvSpPr>
            <p:nvPr/>
          </p:nvSpPr>
          <p:spPr bwMode="auto">
            <a:xfrm>
              <a:off x="7561263" y="2984500"/>
              <a:ext cx="104775" cy="176212"/>
            </a:xfrm>
            <a:custGeom>
              <a:avLst/>
              <a:gdLst>
                <a:gd name="T0" fmla="*/ 441 w 462"/>
                <a:gd name="T1" fmla="*/ 0 h 774"/>
                <a:gd name="T2" fmla="*/ 234 w 462"/>
                <a:gd name="T3" fmla="*/ 234 h 774"/>
                <a:gd name="T4" fmla="*/ 236 w 462"/>
                <a:gd name="T5" fmla="*/ 267 h 774"/>
                <a:gd name="T6" fmla="*/ 238 w 462"/>
                <a:gd name="T7" fmla="*/ 288 h 774"/>
                <a:gd name="T8" fmla="*/ 246 w 462"/>
                <a:gd name="T9" fmla="*/ 335 h 774"/>
                <a:gd name="T10" fmla="*/ 253 w 462"/>
                <a:gd name="T11" fmla="*/ 361 h 774"/>
                <a:gd name="T12" fmla="*/ 261 w 462"/>
                <a:gd name="T13" fmla="*/ 385 h 774"/>
                <a:gd name="T14" fmla="*/ 281 w 462"/>
                <a:gd name="T15" fmla="*/ 426 h 774"/>
                <a:gd name="T16" fmla="*/ 300 w 462"/>
                <a:gd name="T17" fmla="*/ 455 h 774"/>
                <a:gd name="T18" fmla="*/ 304 w 462"/>
                <a:gd name="T19" fmla="*/ 459 h 774"/>
                <a:gd name="T20" fmla="*/ 338 w 462"/>
                <a:gd name="T21" fmla="*/ 491 h 774"/>
                <a:gd name="T22" fmla="*/ 362 w 462"/>
                <a:gd name="T23" fmla="*/ 507 h 774"/>
                <a:gd name="T24" fmla="*/ 416 w 462"/>
                <a:gd name="T25" fmla="*/ 531 h 774"/>
                <a:gd name="T26" fmla="*/ 429 w 462"/>
                <a:gd name="T27" fmla="*/ 536 h 774"/>
                <a:gd name="T28" fmla="*/ 422 w 462"/>
                <a:gd name="T29" fmla="*/ 774 h 774"/>
                <a:gd name="T30" fmla="*/ 347 w 462"/>
                <a:gd name="T31" fmla="*/ 754 h 774"/>
                <a:gd name="T32" fmla="*/ 295 w 462"/>
                <a:gd name="T33" fmla="*/ 736 h 774"/>
                <a:gd name="T34" fmla="*/ 246 w 462"/>
                <a:gd name="T35" fmla="*/ 711 h 774"/>
                <a:gd name="T36" fmla="*/ 196 w 462"/>
                <a:gd name="T37" fmla="*/ 677 h 774"/>
                <a:gd name="T38" fmla="*/ 157 w 462"/>
                <a:gd name="T39" fmla="*/ 644 h 774"/>
                <a:gd name="T40" fmla="*/ 123 w 462"/>
                <a:gd name="T41" fmla="*/ 606 h 774"/>
                <a:gd name="T42" fmla="*/ 91 w 462"/>
                <a:gd name="T43" fmla="*/ 564 h 774"/>
                <a:gd name="T44" fmla="*/ 67 w 462"/>
                <a:gd name="T45" fmla="*/ 521 h 774"/>
                <a:gd name="T46" fmla="*/ 45 w 462"/>
                <a:gd name="T47" fmla="*/ 476 h 774"/>
                <a:gd name="T48" fmla="*/ 30 w 462"/>
                <a:gd name="T49" fmla="*/ 430 h 774"/>
                <a:gd name="T50" fmla="*/ 16 w 462"/>
                <a:gd name="T51" fmla="*/ 382 h 774"/>
                <a:gd name="T52" fmla="*/ 8 w 462"/>
                <a:gd name="T53" fmla="*/ 336 h 774"/>
                <a:gd name="T54" fmla="*/ 1 w 462"/>
                <a:gd name="T55" fmla="*/ 280 h 774"/>
                <a:gd name="T56" fmla="*/ 0 w 462"/>
                <a:gd name="T57" fmla="*/ 247 h 774"/>
                <a:gd name="T58" fmla="*/ 1 w 462"/>
                <a:gd name="T59" fmla="*/ 179 h 774"/>
                <a:gd name="T60" fmla="*/ 4 w 462"/>
                <a:gd name="T61" fmla="*/ 148 h 774"/>
                <a:gd name="T62" fmla="*/ 6 w 462"/>
                <a:gd name="T63" fmla="*/ 125 h 774"/>
                <a:gd name="T64" fmla="*/ 8 w 462"/>
                <a:gd name="T65" fmla="*/ 104 h 774"/>
                <a:gd name="T66" fmla="*/ 10 w 462"/>
                <a:gd name="T67" fmla="*/ 94 h 774"/>
                <a:gd name="T68" fmla="*/ 25 w 462"/>
                <a:gd name="T69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2" h="774">
                  <a:moveTo>
                    <a:pt x="25" y="0"/>
                  </a:moveTo>
                  <a:lnTo>
                    <a:pt x="441" y="0"/>
                  </a:lnTo>
                  <a:lnTo>
                    <a:pt x="441" y="234"/>
                  </a:lnTo>
                  <a:lnTo>
                    <a:pt x="234" y="234"/>
                  </a:lnTo>
                  <a:lnTo>
                    <a:pt x="234" y="247"/>
                  </a:lnTo>
                  <a:lnTo>
                    <a:pt x="236" y="267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41" y="311"/>
                  </a:lnTo>
                  <a:lnTo>
                    <a:pt x="246" y="335"/>
                  </a:lnTo>
                  <a:lnTo>
                    <a:pt x="252" y="359"/>
                  </a:lnTo>
                  <a:lnTo>
                    <a:pt x="253" y="361"/>
                  </a:lnTo>
                  <a:lnTo>
                    <a:pt x="253" y="361"/>
                  </a:lnTo>
                  <a:lnTo>
                    <a:pt x="261" y="385"/>
                  </a:lnTo>
                  <a:lnTo>
                    <a:pt x="271" y="407"/>
                  </a:lnTo>
                  <a:lnTo>
                    <a:pt x="281" y="426"/>
                  </a:lnTo>
                  <a:lnTo>
                    <a:pt x="286" y="434"/>
                  </a:lnTo>
                  <a:lnTo>
                    <a:pt x="300" y="455"/>
                  </a:lnTo>
                  <a:lnTo>
                    <a:pt x="304" y="459"/>
                  </a:lnTo>
                  <a:lnTo>
                    <a:pt x="304" y="459"/>
                  </a:lnTo>
                  <a:lnTo>
                    <a:pt x="323" y="478"/>
                  </a:lnTo>
                  <a:lnTo>
                    <a:pt x="338" y="491"/>
                  </a:lnTo>
                  <a:lnTo>
                    <a:pt x="350" y="501"/>
                  </a:lnTo>
                  <a:lnTo>
                    <a:pt x="362" y="507"/>
                  </a:lnTo>
                  <a:lnTo>
                    <a:pt x="386" y="520"/>
                  </a:lnTo>
                  <a:lnTo>
                    <a:pt x="416" y="531"/>
                  </a:lnTo>
                  <a:lnTo>
                    <a:pt x="416" y="531"/>
                  </a:lnTo>
                  <a:lnTo>
                    <a:pt x="429" y="536"/>
                  </a:lnTo>
                  <a:lnTo>
                    <a:pt x="462" y="544"/>
                  </a:lnTo>
                  <a:lnTo>
                    <a:pt x="422" y="774"/>
                  </a:lnTo>
                  <a:lnTo>
                    <a:pt x="381" y="765"/>
                  </a:lnTo>
                  <a:lnTo>
                    <a:pt x="347" y="754"/>
                  </a:lnTo>
                  <a:lnTo>
                    <a:pt x="325" y="747"/>
                  </a:lnTo>
                  <a:lnTo>
                    <a:pt x="295" y="736"/>
                  </a:lnTo>
                  <a:lnTo>
                    <a:pt x="266" y="721"/>
                  </a:lnTo>
                  <a:lnTo>
                    <a:pt x="246" y="711"/>
                  </a:lnTo>
                  <a:lnTo>
                    <a:pt x="220" y="695"/>
                  </a:lnTo>
                  <a:lnTo>
                    <a:pt x="196" y="677"/>
                  </a:lnTo>
                  <a:lnTo>
                    <a:pt x="179" y="663"/>
                  </a:lnTo>
                  <a:lnTo>
                    <a:pt x="157" y="644"/>
                  </a:lnTo>
                  <a:lnTo>
                    <a:pt x="138" y="624"/>
                  </a:lnTo>
                  <a:lnTo>
                    <a:pt x="123" y="606"/>
                  </a:lnTo>
                  <a:lnTo>
                    <a:pt x="106" y="586"/>
                  </a:lnTo>
                  <a:lnTo>
                    <a:pt x="91" y="564"/>
                  </a:lnTo>
                  <a:lnTo>
                    <a:pt x="78" y="541"/>
                  </a:lnTo>
                  <a:lnTo>
                    <a:pt x="67" y="521"/>
                  </a:lnTo>
                  <a:lnTo>
                    <a:pt x="55" y="498"/>
                  </a:lnTo>
                  <a:lnTo>
                    <a:pt x="45" y="476"/>
                  </a:lnTo>
                  <a:lnTo>
                    <a:pt x="37" y="452"/>
                  </a:lnTo>
                  <a:lnTo>
                    <a:pt x="30" y="430"/>
                  </a:lnTo>
                  <a:lnTo>
                    <a:pt x="22" y="406"/>
                  </a:lnTo>
                  <a:lnTo>
                    <a:pt x="16" y="382"/>
                  </a:lnTo>
                  <a:lnTo>
                    <a:pt x="12" y="359"/>
                  </a:lnTo>
                  <a:lnTo>
                    <a:pt x="8" y="336"/>
                  </a:lnTo>
                  <a:lnTo>
                    <a:pt x="6" y="325"/>
                  </a:lnTo>
                  <a:lnTo>
                    <a:pt x="1" y="280"/>
                  </a:lnTo>
                  <a:lnTo>
                    <a:pt x="1" y="268"/>
                  </a:lnTo>
                  <a:lnTo>
                    <a:pt x="0" y="247"/>
                  </a:lnTo>
                  <a:lnTo>
                    <a:pt x="0" y="190"/>
                  </a:lnTo>
                  <a:lnTo>
                    <a:pt x="1" y="179"/>
                  </a:lnTo>
                  <a:lnTo>
                    <a:pt x="2" y="162"/>
                  </a:lnTo>
                  <a:lnTo>
                    <a:pt x="4" y="148"/>
                  </a:lnTo>
                  <a:lnTo>
                    <a:pt x="5" y="136"/>
                  </a:lnTo>
                  <a:lnTo>
                    <a:pt x="6" y="125"/>
                  </a:lnTo>
                  <a:lnTo>
                    <a:pt x="7" y="117"/>
                  </a:lnTo>
                  <a:lnTo>
                    <a:pt x="8" y="104"/>
                  </a:lnTo>
                  <a:lnTo>
                    <a:pt x="9" y="9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7099300" y="2406650"/>
              <a:ext cx="838200" cy="806450"/>
            </a:xfrm>
            <a:custGeom>
              <a:avLst/>
              <a:gdLst>
                <a:gd name="T0" fmla="*/ 3696 w 3696"/>
                <a:gd name="T1" fmla="*/ 0 h 3554"/>
                <a:gd name="T2" fmla="*/ 3495 w 3696"/>
                <a:gd name="T3" fmla="*/ 1666 h 3554"/>
                <a:gd name="T4" fmla="*/ 201 w 3696"/>
                <a:gd name="T5" fmla="*/ 201 h 3554"/>
                <a:gd name="T6" fmla="*/ 1620 w 3696"/>
                <a:gd name="T7" fmla="*/ 2565 h 3554"/>
                <a:gd name="T8" fmla="*/ 1631 w 3696"/>
                <a:gd name="T9" fmla="*/ 2645 h 3554"/>
                <a:gd name="T10" fmla="*/ 1632 w 3696"/>
                <a:gd name="T11" fmla="*/ 2658 h 3554"/>
                <a:gd name="T12" fmla="*/ 1635 w 3696"/>
                <a:gd name="T13" fmla="*/ 2701 h 3554"/>
                <a:gd name="T14" fmla="*/ 1637 w 3696"/>
                <a:gd name="T15" fmla="*/ 2770 h 3554"/>
                <a:gd name="T16" fmla="*/ 1633 w 3696"/>
                <a:gd name="T17" fmla="*/ 2815 h 3554"/>
                <a:gd name="T18" fmla="*/ 1627 w 3696"/>
                <a:gd name="T19" fmla="*/ 2859 h 3554"/>
                <a:gd name="T20" fmla="*/ 1620 w 3696"/>
                <a:gd name="T21" fmla="*/ 2909 h 3554"/>
                <a:gd name="T22" fmla="*/ 1600 w 3696"/>
                <a:gd name="T23" fmla="*/ 2979 h 3554"/>
                <a:gd name="T24" fmla="*/ 1568 w 3696"/>
                <a:gd name="T25" fmla="*/ 3058 h 3554"/>
                <a:gd name="T26" fmla="*/ 1544 w 3696"/>
                <a:gd name="T27" fmla="*/ 3100 h 3554"/>
                <a:gd name="T28" fmla="*/ 1510 w 3696"/>
                <a:gd name="T29" fmla="*/ 3147 h 3554"/>
                <a:gd name="T30" fmla="*/ 1477 w 3696"/>
                <a:gd name="T31" fmla="*/ 3184 h 3554"/>
                <a:gd name="T32" fmla="*/ 1440 w 3696"/>
                <a:gd name="T33" fmla="*/ 3218 h 3554"/>
                <a:gd name="T34" fmla="*/ 1388 w 3696"/>
                <a:gd name="T35" fmla="*/ 3255 h 3554"/>
                <a:gd name="T36" fmla="*/ 1340 w 3696"/>
                <a:gd name="T37" fmla="*/ 3280 h 3554"/>
                <a:gd name="T38" fmla="*/ 1252 w 3696"/>
                <a:gd name="T39" fmla="*/ 3311 h 3554"/>
                <a:gd name="T40" fmla="*/ 1178 w 3696"/>
                <a:gd name="T41" fmla="*/ 3326 h 3554"/>
                <a:gd name="T42" fmla="*/ 2454 w 3696"/>
                <a:gd name="T43" fmla="*/ 3354 h 3554"/>
                <a:gd name="T44" fmla="*/ 980 w 3696"/>
                <a:gd name="T45" fmla="*/ 3554 h 3554"/>
                <a:gd name="T46" fmla="*/ 975 w 3696"/>
                <a:gd name="T47" fmla="*/ 3234 h 3554"/>
                <a:gd name="T48" fmla="*/ 1092 w 3696"/>
                <a:gd name="T49" fmla="*/ 3133 h 3554"/>
                <a:gd name="T50" fmla="*/ 1100 w 3696"/>
                <a:gd name="T51" fmla="*/ 3134 h 3554"/>
                <a:gd name="T52" fmla="*/ 1104 w 3696"/>
                <a:gd name="T53" fmla="*/ 3131 h 3554"/>
                <a:gd name="T54" fmla="*/ 1138 w 3696"/>
                <a:gd name="T55" fmla="*/ 3129 h 3554"/>
                <a:gd name="T56" fmla="*/ 1207 w 3696"/>
                <a:gd name="T57" fmla="*/ 3116 h 3554"/>
                <a:gd name="T58" fmla="*/ 1261 w 3696"/>
                <a:gd name="T59" fmla="*/ 3095 h 3554"/>
                <a:gd name="T60" fmla="*/ 1302 w 3696"/>
                <a:gd name="T61" fmla="*/ 3070 h 3554"/>
                <a:gd name="T62" fmla="*/ 1335 w 3696"/>
                <a:gd name="T63" fmla="*/ 3042 h 3554"/>
                <a:gd name="T64" fmla="*/ 1361 w 3696"/>
                <a:gd name="T65" fmla="*/ 3011 h 3554"/>
                <a:gd name="T66" fmla="*/ 1385 w 3696"/>
                <a:gd name="T67" fmla="*/ 2972 h 3554"/>
                <a:gd name="T68" fmla="*/ 1413 w 3696"/>
                <a:gd name="T69" fmla="*/ 2909 h 3554"/>
                <a:gd name="T70" fmla="*/ 1427 w 3696"/>
                <a:gd name="T71" fmla="*/ 2843 h 3554"/>
                <a:gd name="T72" fmla="*/ 1433 w 3696"/>
                <a:gd name="T73" fmla="*/ 2800 h 3554"/>
                <a:gd name="T74" fmla="*/ 1435 w 3696"/>
                <a:gd name="T75" fmla="*/ 2770 h 3554"/>
                <a:gd name="T76" fmla="*/ 0 w 3696"/>
                <a:gd name="T77" fmla="*/ 2766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6" h="3554">
                  <a:moveTo>
                    <a:pt x="0" y="0"/>
                  </a:moveTo>
                  <a:lnTo>
                    <a:pt x="3696" y="0"/>
                  </a:lnTo>
                  <a:lnTo>
                    <a:pt x="3696" y="1666"/>
                  </a:lnTo>
                  <a:lnTo>
                    <a:pt x="3495" y="1666"/>
                  </a:lnTo>
                  <a:lnTo>
                    <a:pt x="3495" y="201"/>
                  </a:lnTo>
                  <a:lnTo>
                    <a:pt x="201" y="201"/>
                  </a:lnTo>
                  <a:lnTo>
                    <a:pt x="201" y="2565"/>
                  </a:lnTo>
                  <a:lnTo>
                    <a:pt x="1620" y="2565"/>
                  </a:lnTo>
                  <a:lnTo>
                    <a:pt x="1632" y="2651"/>
                  </a:lnTo>
                  <a:lnTo>
                    <a:pt x="1631" y="2645"/>
                  </a:lnTo>
                  <a:lnTo>
                    <a:pt x="1631" y="2650"/>
                  </a:lnTo>
                  <a:lnTo>
                    <a:pt x="1632" y="2658"/>
                  </a:lnTo>
                  <a:lnTo>
                    <a:pt x="1635" y="2689"/>
                  </a:lnTo>
                  <a:lnTo>
                    <a:pt x="1635" y="2701"/>
                  </a:lnTo>
                  <a:lnTo>
                    <a:pt x="1637" y="2716"/>
                  </a:lnTo>
                  <a:lnTo>
                    <a:pt x="1637" y="2770"/>
                  </a:lnTo>
                  <a:lnTo>
                    <a:pt x="1635" y="2792"/>
                  </a:lnTo>
                  <a:lnTo>
                    <a:pt x="1633" y="2815"/>
                  </a:lnTo>
                  <a:lnTo>
                    <a:pt x="1631" y="2835"/>
                  </a:lnTo>
                  <a:lnTo>
                    <a:pt x="1627" y="2859"/>
                  </a:lnTo>
                  <a:lnTo>
                    <a:pt x="1624" y="2884"/>
                  </a:lnTo>
                  <a:lnTo>
                    <a:pt x="1620" y="2909"/>
                  </a:lnTo>
                  <a:lnTo>
                    <a:pt x="1606" y="2961"/>
                  </a:lnTo>
                  <a:lnTo>
                    <a:pt x="1600" y="2979"/>
                  </a:lnTo>
                  <a:lnTo>
                    <a:pt x="1591" y="3005"/>
                  </a:lnTo>
                  <a:lnTo>
                    <a:pt x="1568" y="3058"/>
                  </a:lnTo>
                  <a:lnTo>
                    <a:pt x="1559" y="3075"/>
                  </a:lnTo>
                  <a:lnTo>
                    <a:pt x="1544" y="3100"/>
                  </a:lnTo>
                  <a:lnTo>
                    <a:pt x="1529" y="3124"/>
                  </a:lnTo>
                  <a:lnTo>
                    <a:pt x="1510" y="3147"/>
                  </a:lnTo>
                  <a:lnTo>
                    <a:pt x="1498" y="3162"/>
                  </a:lnTo>
                  <a:lnTo>
                    <a:pt x="1477" y="3184"/>
                  </a:lnTo>
                  <a:lnTo>
                    <a:pt x="1455" y="3205"/>
                  </a:lnTo>
                  <a:lnTo>
                    <a:pt x="1440" y="3218"/>
                  </a:lnTo>
                  <a:lnTo>
                    <a:pt x="1415" y="3237"/>
                  </a:lnTo>
                  <a:lnTo>
                    <a:pt x="1388" y="3255"/>
                  </a:lnTo>
                  <a:lnTo>
                    <a:pt x="1370" y="3264"/>
                  </a:lnTo>
                  <a:lnTo>
                    <a:pt x="1340" y="3280"/>
                  </a:lnTo>
                  <a:lnTo>
                    <a:pt x="1307" y="3294"/>
                  </a:lnTo>
                  <a:lnTo>
                    <a:pt x="1252" y="3311"/>
                  </a:lnTo>
                  <a:lnTo>
                    <a:pt x="1212" y="3320"/>
                  </a:lnTo>
                  <a:lnTo>
                    <a:pt x="1178" y="3326"/>
                  </a:lnTo>
                  <a:lnTo>
                    <a:pt x="1178" y="3354"/>
                  </a:lnTo>
                  <a:lnTo>
                    <a:pt x="2454" y="3354"/>
                  </a:lnTo>
                  <a:lnTo>
                    <a:pt x="2454" y="3554"/>
                  </a:lnTo>
                  <a:lnTo>
                    <a:pt x="980" y="3554"/>
                  </a:lnTo>
                  <a:lnTo>
                    <a:pt x="979" y="3456"/>
                  </a:lnTo>
                  <a:lnTo>
                    <a:pt x="975" y="3234"/>
                  </a:lnTo>
                  <a:lnTo>
                    <a:pt x="971" y="3112"/>
                  </a:lnTo>
                  <a:lnTo>
                    <a:pt x="1092" y="3133"/>
                  </a:lnTo>
                  <a:lnTo>
                    <a:pt x="1100" y="3133"/>
                  </a:lnTo>
                  <a:lnTo>
                    <a:pt x="1100" y="3134"/>
                  </a:lnTo>
                  <a:lnTo>
                    <a:pt x="1102" y="3134"/>
                  </a:lnTo>
                  <a:lnTo>
                    <a:pt x="1104" y="3131"/>
                  </a:lnTo>
                  <a:lnTo>
                    <a:pt x="1101" y="3131"/>
                  </a:lnTo>
                  <a:lnTo>
                    <a:pt x="1138" y="3129"/>
                  </a:lnTo>
                  <a:lnTo>
                    <a:pt x="1171" y="3124"/>
                  </a:lnTo>
                  <a:lnTo>
                    <a:pt x="1207" y="3116"/>
                  </a:lnTo>
                  <a:lnTo>
                    <a:pt x="1228" y="3109"/>
                  </a:lnTo>
                  <a:lnTo>
                    <a:pt x="1261" y="3095"/>
                  </a:lnTo>
                  <a:lnTo>
                    <a:pt x="1277" y="3087"/>
                  </a:lnTo>
                  <a:lnTo>
                    <a:pt x="1302" y="3070"/>
                  </a:lnTo>
                  <a:lnTo>
                    <a:pt x="1318" y="3058"/>
                  </a:lnTo>
                  <a:lnTo>
                    <a:pt x="1335" y="3042"/>
                  </a:lnTo>
                  <a:lnTo>
                    <a:pt x="1349" y="3027"/>
                  </a:lnTo>
                  <a:lnTo>
                    <a:pt x="1361" y="3011"/>
                  </a:lnTo>
                  <a:lnTo>
                    <a:pt x="1377" y="2987"/>
                  </a:lnTo>
                  <a:lnTo>
                    <a:pt x="1385" y="2972"/>
                  </a:lnTo>
                  <a:lnTo>
                    <a:pt x="1406" y="2927"/>
                  </a:lnTo>
                  <a:lnTo>
                    <a:pt x="1413" y="2909"/>
                  </a:lnTo>
                  <a:lnTo>
                    <a:pt x="1423" y="2868"/>
                  </a:lnTo>
                  <a:lnTo>
                    <a:pt x="1427" y="2843"/>
                  </a:lnTo>
                  <a:lnTo>
                    <a:pt x="1431" y="2818"/>
                  </a:lnTo>
                  <a:lnTo>
                    <a:pt x="1433" y="2800"/>
                  </a:lnTo>
                  <a:lnTo>
                    <a:pt x="1434" y="2792"/>
                  </a:lnTo>
                  <a:lnTo>
                    <a:pt x="1435" y="2770"/>
                  </a:lnTo>
                  <a:lnTo>
                    <a:pt x="1435" y="2766"/>
                  </a:lnTo>
                  <a:lnTo>
                    <a:pt x="0" y="2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8020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Section Title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2412000" y="1925100"/>
            <a:ext cx="4392000" cy="1296000"/>
          </a:xfrm>
          <a:ln w="508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3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SECTION TITLE.</a:t>
            </a:r>
          </a:p>
        </p:txBody>
      </p:sp>
      <p:cxnSp>
        <p:nvCxnSpPr>
          <p:cNvPr id="8" name="Straight Connector 4"/>
          <p:cNvCxnSpPr/>
          <p:nvPr/>
        </p:nvCxnSpPr>
        <p:spPr>
          <a:xfrm>
            <a:off x="4211965" y="3489851"/>
            <a:ext cx="720071" cy="0"/>
          </a:xfrm>
          <a:prstGeom prst="straightConnector1">
            <a:avLst/>
          </a:prstGeom>
          <a:noFill/>
          <a:ln w="50804">
            <a:solidFill>
              <a:schemeClr val="accent1"/>
            </a:solidFill>
            <a:prstDash val="solid"/>
          </a:ln>
        </p:spPr>
      </p:cxnSp>
      <p:cxnSp>
        <p:nvCxnSpPr>
          <p:cNvPr id="5" name="Straight Connector 4"/>
          <p:cNvCxnSpPr/>
          <p:nvPr userDrawn="1"/>
        </p:nvCxnSpPr>
        <p:spPr>
          <a:xfrm>
            <a:off x="4211965" y="3489851"/>
            <a:ext cx="720071" cy="0"/>
          </a:xfrm>
          <a:prstGeom prst="straightConnector1">
            <a:avLst/>
          </a:prstGeom>
          <a:noFill/>
          <a:ln w="50804">
            <a:solidFill>
              <a:schemeClr val="accent1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269174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Vertical 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15" y="0"/>
            <a:ext cx="4848301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22288" y="1290638"/>
            <a:ext cx="3422650" cy="257889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15" y="0"/>
            <a:ext cx="48483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1006" y="177116"/>
            <a:ext cx="3734344" cy="498598"/>
          </a:xfrm>
        </p:spPr>
        <p:txBody>
          <a:bodyPr tIns="0" bIns="0">
            <a:sp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781006" y="682555"/>
            <a:ext cx="3733800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81006" y="1290600"/>
            <a:ext cx="3733800" cy="15953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7720156" y="4690508"/>
            <a:ext cx="1076174" cy="273304"/>
            <a:chOff x="3415437" y="2782045"/>
            <a:chExt cx="1807945" cy="61219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3634549" y="3073827"/>
              <a:ext cx="262053" cy="318207"/>
            </a:xfrm>
            <a:custGeom>
              <a:avLst/>
              <a:gdLst>
                <a:gd name="T0" fmla="*/ 257 w 477"/>
                <a:gd name="T1" fmla="*/ 62 h 580"/>
                <a:gd name="T2" fmla="*/ 207 w 477"/>
                <a:gd name="T3" fmla="*/ 86 h 580"/>
                <a:gd name="T4" fmla="*/ 168 w 477"/>
                <a:gd name="T5" fmla="*/ 123 h 580"/>
                <a:gd name="T6" fmla="*/ 142 w 477"/>
                <a:gd name="T7" fmla="*/ 171 h 580"/>
                <a:gd name="T8" fmla="*/ 125 w 477"/>
                <a:gd name="T9" fmla="*/ 220 h 580"/>
                <a:gd name="T10" fmla="*/ 383 w 477"/>
                <a:gd name="T11" fmla="*/ 204 h 580"/>
                <a:gd name="T12" fmla="*/ 387 w 477"/>
                <a:gd name="T13" fmla="*/ 163 h 580"/>
                <a:gd name="T14" fmla="*/ 378 w 477"/>
                <a:gd name="T15" fmla="*/ 119 h 580"/>
                <a:gd name="T16" fmla="*/ 354 w 477"/>
                <a:gd name="T17" fmla="*/ 83 h 580"/>
                <a:gd name="T18" fmla="*/ 315 w 477"/>
                <a:gd name="T19" fmla="*/ 62 h 580"/>
                <a:gd name="T20" fmla="*/ 296 w 477"/>
                <a:gd name="T21" fmla="*/ 0 h 580"/>
                <a:gd name="T22" fmla="*/ 369 w 477"/>
                <a:gd name="T23" fmla="*/ 10 h 580"/>
                <a:gd name="T24" fmla="*/ 422 w 477"/>
                <a:gd name="T25" fmla="*/ 39 h 580"/>
                <a:gd name="T26" fmla="*/ 458 w 477"/>
                <a:gd name="T27" fmla="*/ 84 h 580"/>
                <a:gd name="T28" fmla="*/ 476 w 477"/>
                <a:gd name="T29" fmla="*/ 141 h 580"/>
                <a:gd name="T30" fmla="*/ 476 w 477"/>
                <a:gd name="T31" fmla="*/ 204 h 580"/>
                <a:gd name="T32" fmla="*/ 469 w 477"/>
                <a:gd name="T33" fmla="*/ 259 h 580"/>
                <a:gd name="T34" fmla="*/ 114 w 477"/>
                <a:gd name="T35" fmla="*/ 277 h 580"/>
                <a:gd name="T36" fmla="*/ 106 w 477"/>
                <a:gd name="T37" fmla="*/ 336 h 580"/>
                <a:gd name="T38" fmla="*/ 106 w 477"/>
                <a:gd name="T39" fmla="*/ 403 h 580"/>
                <a:gd name="T40" fmla="*/ 125 w 477"/>
                <a:gd name="T41" fmla="*/ 456 h 580"/>
                <a:gd name="T42" fmla="*/ 160 w 477"/>
                <a:gd name="T43" fmla="*/ 491 h 580"/>
                <a:gd name="T44" fmla="*/ 207 w 477"/>
                <a:gd name="T45" fmla="*/ 509 h 580"/>
                <a:gd name="T46" fmla="*/ 267 w 477"/>
                <a:gd name="T47" fmla="*/ 509 h 580"/>
                <a:gd name="T48" fmla="*/ 321 w 477"/>
                <a:gd name="T49" fmla="*/ 498 h 580"/>
                <a:gd name="T50" fmla="*/ 367 w 477"/>
                <a:gd name="T51" fmla="*/ 476 h 580"/>
                <a:gd name="T52" fmla="*/ 417 w 477"/>
                <a:gd name="T53" fmla="*/ 512 h 580"/>
                <a:gd name="T54" fmla="*/ 362 w 477"/>
                <a:gd name="T55" fmla="*/ 545 h 580"/>
                <a:gd name="T56" fmla="*/ 295 w 477"/>
                <a:gd name="T57" fmla="*/ 570 h 580"/>
                <a:gd name="T58" fmla="*/ 212 w 477"/>
                <a:gd name="T59" fmla="*/ 580 h 580"/>
                <a:gd name="T60" fmla="*/ 143 w 477"/>
                <a:gd name="T61" fmla="*/ 570 h 580"/>
                <a:gd name="T62" fmla="*/ 86 w 477"/>
                <a:gd name="T63" fmla="*/ 542 h 580"/>
                <a:gd name="T64" fmla="*/ 40 w 477"/>
                <a:gd name="T65" fmla="*/ 498 h 580"/>
                <a:gd name="T66" fmla="*/ 11 w 477"/>
                <a:gd name="T67" fmla="*/ 439 h 580"/>
                <a:gd name="T68" fmla="*/ 0 w 477"/>
                <a:gd name="T69" fmla="*/ 363 h 580"/>
                <a:gd name="T70" fmla="*/ 13 w 477"/>
                <a:gd name="T71" fmla="*/ 259 h 580"/>
                <a:gd name="T72" fmla="*/ 46 w 477"/>
                <a:gd name="T73" fmla="*/ 165 h 580"/>
                <a:gd name="T74" fmla="*/ 97 w 477"/>
                <a:gd name="T75" fmla="*/ 88 h 580"/>
                <a:gd name="T76" fmla="*/ 167 w 477"/>
                <a:gd name="T77" fmla="*/ 33 h 580"/>
                <a:gd name="T78" fmla="*/ 249 w 477"/>
                <a:gd name="T79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7" h="580">
                  <a:moveTo>
                    <a:pt x="289" y="59"/>
                  </a:moveTo>
                  <a:lnTo>
                    <a:pt x="257" y="62"/>
                  </a:lnTo>
                  <a:lnTo>
                    <a:pt x="230" y="72"/>
                  </a:lnTo>
                  <a:lnTo>
                    <a:pt x="207" y="86"/>
                  </a:lnTo>
                  <a:lnTo>
                    <a:pt x="186" y="102"/>
                  </a:lnTo>
                  <a:lnTo>
                    <a:pt x="168" y="123"/>
                  </a:lnTo>
                  <a:lnTo>
                    <a:pt x="154" y="146"/>
                  </a:lnTo>
                  <a:lnTo>
                    <a:pt x="142" y="171"/>
                  </a:lnTo>
                  <a:lnTo>
                    <a:pt x="132" y="196"/>
                  </a:lnTo>
                  <a:lnTo>
                    <a:pt x="125" y="220"/>
                  </a:lnTo>
                  <a:lnTo>
                    <a:pt x="380" y="218"/>
                  </a:lnTo>
                  <a:lnTo>
                    <a:pt x="383" y="204"/>
                  </a:lnTo>
                  <a:lnTo>
                    <a:pt x="385" y="186"/>
                  </a:lnTo>
                  <a:lnTo>
                    <a:pt x="387" y="163"/>
                  </a:lnTo>
                  <a:lnTo>
                    <a:pt x="384" y="139"/>
                  </a:lnTo>
                  <a:lnTo>
                    <a:pt x="378" y="119"/>
                  </a:lnTo>
                  <a:lnTo>
                    <a:pt x="369" y="99"/>
                  </a:lnTo>
                  <a:lnTo>
                    <a:pt x="354" y="83"/>
                  </a:lnTo>
                  <a:lnTo>
                    <a:pt x="336" y="70"/>
                  </a:lnTo>
                  <a:lnTo>
                    <a:pt x="315" y="62"/>
                  </a:lnTo>
                  <a:lnTo>
                    <a:pt x="289" y="59"/>
                  </a:lnTo>
                  <a:close/>
                  <a:moveTo>
                    <a:pt x="296" y="0"/>
                  </a:moveTo>
                  <a:lnTo>
                    <a:pt x="334" y="3"/>
                  </a:lnTo>
                  <a:lnTo>
                    <a:pt x="369" y="10"/>
                  </a:lnTo>
                  <a:lnTo>
                    <a:pt x="398" y="22"/>
                  </a:lnTo>
                  <a:lnTo>
                    <a:pt x="422" y="39"/>
                  </a:lnTo>
                  <a:lnTo>
                    <a:pt x="442" y="59"/>
                  </a:lnTo>
                  <a:lnTo>
                    <a:pt x="458" y="84"/>
                  </a:lnTo>
                  <a:lnTo>
                    <a:pt x="469" y="110"/>
                  </a:lnTo>
                  <a:lnTo>
                    <a:pt x="476" y="141"/>
                  </a:lnTo>
                  <a:lnTo>
                    <a:pt x="477" y="171"/>
                  </a:lnTo>
                  <a:lnTo>
                    <a:pt x="476" y="204"/>
                  </a:lnTo>
                  <a:lnTo>
                    <a:pt x="473" y="234"/>
                  </a:lnTo>
                  <a:lnTo>
                    <a:pt x="469" y="259"/>
                  </a:lnTo>
                  <a:lnTo>
                    <a:pt x="465" y="277"/>
                  </a:lnTo>
                  <a:lnTo>
                    <a:pt x="114" y="277"/>
                  </a:lnTo>
                  <a:lnTo>
                    <a:pt x="110" y="304"/>
                  </a:lnTo>
                  <a:lnTo>
                    <a:pt x="106" y="336"/>
                  </a:lnTo>
                  <a:lnTo>
                    <a:pt x="105" y="370"/>
                  </a:lnTo>
                  <a:lnTo>
                    <a:pt x="106" y="403"/>
                  </a:lnTo>
                  <a:lnTo>
                    <a:pt x="114" y="432"/>
                  </a:lnTo>
                  <a:lnTo>
                    <a:pt x="125" y="456"/>
                  </a:lnTo>
                  <a:lnTo>
                    <a:pt x="141" y="476"/>
                  </a:lnTo>
                  <a:lnTo>
                    <a:pt x="160" y="491"/>
                  </a:lnTo>
                  <a:lnTo>
                    <a:pt x="182" y="502"/>
                  </a:lnTo>
                  <a:lnTo>
                    <a:pt x="207" y="509"/>
                  </a:lnTo>
                  <a:lnTo>
                    <a:pt x="234" y="512"/>
                  </a:lnTo>
                  <a:lnTo>
                    <a:pt x="267" y="509"/>
                  </a:lnTo>
                  <a:lnTo>
                    <a:pt x="296" y="505"/>
                  </a:lnTo>
                  <a:lnTo>
                    <a:pt x="321" y="498"/>
                  </a:lnTo>
                  <a:lnTo>
                    <a:pt x="345" y="489"/>
                  </a:lnTo>
                  <a:lnTo>
                    <a:pt x="367" y="476"/>
                  </a:lnTo>
                  <a:lnTo>
                    <a:pt x="389" y="464"/>
                  </a:lnTo>
                  <a:lnTo>
                    <a:pt x="417" y="512"/>
                  </a:lnTo>
                  <a:lnTo>
                    <a:pt x="391" y="529"/>
                  </a:lnTo>
                  <a:lnTo>
                    <a:pt x="362" y="545"/>
                  </a:lnTo>
                  <a:lnTo>
                    <a:pt x="330" y="559"/>
                  </a:lnTo>
                  <a:lnTo>
                    <a:pt x="295" y="570"/>
                  </a:lnTo>
                  <a:lnTo>
                    <a:pt x="256" y="577"/>
                  </a:lnTo>
                  <a:lnTo>
                    <a:pt x="212" y="580"/>
                  </a:lnTo>
                  <a:lnTo>
                    <a:pt x="176" y="577"/>
                  </a:lnTo>
                  <a:lnTo>
                    <a:pt x="143" y="570"/>
                  </a:lnTo>
                  <a:lnTo>
                    <a:pt x="113" y="559"/>
                  </a:lnTo>
                  <a:lnTo>
                    <a:pt x="86" y="542"/>
                  </a:lnTo>
                  <a:lnTo>
                    <a:pt x="61" y="523"/>
                  </a:lnTo>
                  <a:lnTo>
                    <a:pt x="40" y="498"/>
                  </a:lnTo>
                  <a:lnTo>
                    <a:pt x="24" y="471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63"/>
                  </a:lnTo>
                  <a:lnTo>
                    <a:pt x="4" y="310"/>
                  </a:lnTo>
                  <a:lnTo>
                    <a:pt x="13" y="259"/>
                  </a:lnTo>
                  <a:lnTo>
                    <a:pt x="26" y="209"/>
                  </a:lnTo>
                  <a:lnTo>
                    <a:pt x="46" y="165"/>
                  </a:lnTo>
                  <a:lnTo>
                    <a:pt x="69" y="124"/>
                  </a:lnTo>
                  <a:lnTo>
                    <a:pt x="97" y="88"/>
                  </a:lnTo>
                  <a:lnTo>
                    <a:pt x="130" y="58"/>
                  </a:lnTo>
                  <a:lnTo>
                    <a:pt x="167" y="33"/>
                  </a:lnTo>
                  <a:lnTo>
                    <a:pt x="207" y="15"/>
                  </a:lnTo>
                  <a:lnTo>
                    <a:pt x="24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3885591" y="3073827"/>
              <a:ext cx="298388" cy="312702"/>
            </a:xfrm>
            <a:custGeom>
              <a:avLst/>
              <a:gdLst>
                <a:gd name="T0" fmla="*/ 394 w 542"/>
                <a:gd name="T1" fmla="*/ 0 h 568"/>
                <a:gd name="T2" fmla="*/ 429 w 542"/>
                <a:gd name="T3" fmla="*/ 2 h 568"/>
                <a:gd name="T4" fmla="*/ 459 w 542"/>
                <a:gd name="T5" fmla="*/ 10 h 568"/>
                <a:gd name="T6" fmla="*/ 484 w 542"/>
                <a:gd name="T7" fmla="*/ 21 h 568"/>
                <a:gd name="T8" fmla="*/ 504 w 542"/>
                <a:gd name="T9" fmla="*/ 36 h 568"/>
                <a:gd name="T10" fmla="*/ 521 w 542"/>
                <a:gd name="T11" fmla="*/ 57 h 568"/>
                <a:gd name="T12" fmla="*/ 532 w 542"/>
                <a:gd name="T13" fmla="*/ 79 h 568"/>
                <a:gd name="T14" fmla="*/ 540 w 542"/>
                <a:gd name="T15" fmla="*/ 105 h 568"/>
                <a:gd name="T16" fmla="*/ 542 w 542"/>
                <a:gd name="T17" fmla="*/ 134 h 568"/>
                <a:gd name="T18" fmla="*/ 540 w 542"/>
                <a:gd name="T19" fmla="*/ 156 h 568"/>
                <a:gd name="T20" fmla="*/ 537 w 542"/>
                <a:gd name="T21" fmla="*/ 180 h 568"/>
                <a:gd name="T22" fmla="*/ 533 w 542"/>
                <a:gd name="T23" fmla="*/ 204 h 568"/>
                <a:gd name="T24" fmla="*/ 463 w 542"/>
                <a:gd name="T25" fmla="*/ 568 h 568"/>
                <a:gd name="T26" fmla="*/ 368 w 542"/>
                <a:gd name="T27" fmla="*/ 568 h 568"/>
                <a:gd name="T28" fmla="*/ 434 w 542"/>
                <a:gd name="T29" fmla="*/ 229 h 568"/>
                <a:gd name="T30" fmla="*/ 438 w 542"/>
                <a:gd name="T31" fmla="*/ 207 h 568"/>
                <a:gd name="T32" fmla="*/ 441 w 542"/>
                <a:gd name="T33" fmla="*/ 183 h 568"/>
                <a:gd name="T34" fmla="*/ 444 w 542"/>
                <a:gd name="T35" fmla="*/ 163 h 568"/>
                <a:gd name="T36" fmla="*/ 445 w 542"/>
                <a:gd name="T37" fmla="*/ 147 h 568"/>
                <a:gd name="T38" fmla="*/ 443 w 542"/>
                <a:gd name="T39" fmla="*/ 123 h 568"/>
                <a:gd name="T40" fmla="*/ 436 w 542"/>
                <a:gd name="T41" fmla="*/ 101 h 568"/>
                <a:gd name="T42" fmla="*/ 425 w 542"/>
                <a:gd name="T43" fmla="*/ 84 h 568"/>
                <a:gd name="T44" fmla="*/ 410 w 542"/>
                <a:gd name="T45" fmla="*/ 72 h 568"/>
                <a:gd name="T46" fmla="*/ 389 w 542"/>
                <a:gd name="T47" fmla="*/ 65 h 568"/>
                <a:gd name="T48" fmla="*/ 363 w 542"/>
                <a:gd name="T49" fmla="*/ 62 h 568"/>
                <a:gd name="T50" fmla="*/ 330 w 542"/>
                <a:gd name="T51" fmla="*/ 66 h 568"/>
                <a:gd name="T52" fmla="*/ 298 w 542"/>
                <a:gd name="T53" fmla="*/ 79 h 568"/>
                <a:gd name="T54" fmla="*/ 269 w 542"/>
                <a:gd name="T55" fmla="*/ 97 h 568"/>
                <a:gd name="T56" fmla="*/ 242 w 542"/>
                <a:gd name="T57" fmla="*/ 121 h 568"/>
                <a:gd name="T58" fmla="*/ 218 w 542"/>
                <a:gd name="T59" fmla="*/ 150 h 568"/>
                <a:gd name="T60" fmla="*/ 196 w 542"/>
                <a:gd name="T61" fmla="*/ 183 h 568"/>
                <a:gd name="T62" fmla="*/ 177 w 542"/>
                <a:gd name="T63" fmla="*/ 220 h 568"/>
                <a:gd name="T64" fmla="*/ 162 w 542"/>
                <a:gd name="T65" fmla="*/ 259 h 568"/>
                <a:gd name="T66" fmla="*/ 150 w 542"/>
                <a:gd name="T67" fmla="*/ 297 h 568"/>
                <a:gd name="T68" fmla="*/ 140 w 542"/>
                <a:gd name="T69" fmla="*/ 337 h 568"/>
                <a:gd name="T70" fmla="*/ 95 w 542"/>
                <a:gd name="T71" fmla="*/ 568 h 568"/>
                <a:gd name="T72" fmla="*/ 0 w 542"/>
                <a:gd name="T73" fmla="*/ 568 h 568"/>
                <a:gd name="T74" fmla="*/ 108 w 542"/>
                <a:gd name="T75" fmla="*/ 11 h 568"/>
                <a:gd name="T76" fmla="*/ 185 w 542"/>
                <a:gd name="T77" fmla="*/ 11 h 568"/>
                <a:gd name="T78" fmla="*/ 173 w 542"/>
                <a:gd name="T79" fmla="*/ 127 h 568"/>
                <a:gd name="T80" fmla="*/ 203 w 542"/>
                <a:gd name="T81" fmla="*/ 90 h 568"/>
                <a:gd name="T82" fmla="*/ 236 w 542"/>
                <a:gd name="T83" fmla="*/ 58 h 568"/>
                <a:gd name="T84" fmla="*/ 272 w 542"/>
                <a:gd name="T85" fmla="*/ 33 h 568"/>
                <a:gd name="T86" fmla="*/ 311 w 542"/>
                <a:gd name="T87" fmla="*/ 15 h 568"/>
                <a:gd name="T88" fmla="*/ 350 w 542"/>
                <a:gd name="T89" fmla="*/ 3 h 568"/>
                <a:gd name="T90" fmla="*/ 394 w 542"/>
                <a:gd name="T9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568">
                  <a:moveTo>
                    <a:pt x="394" y="0"/>
                  </a:moveTo>
                  <a:lnTo>
                    <a:pt x="429" y="2"/>
                  </a:lnTo>
                  <a:lnTo>
                    <a:pt x="459" y="10"/>
                  </a:lnTo>
                  <a:lnTo>
                    <a:pt x="484" y="21"/>
                  </a:lnTo>
                  <a:lnTo>
                    <a:pt x="504" y="36"/>
                  </a:lnTo>
                  <a:lnTo>
                    <a:pt x="521" y="57"/>
                  </a:lnTo>
                  <a:lnTo>
                    <a:pt x="532" y="79"/>
                  </a:lnTo>
                  <a:lnTo>
                    <a:pt x="540" y="105"/>
                  </a:lnTo>
                  <a:lnTo>
                    <a:pt x="542" y="134"/>
                  </a:lnTo>
                  <a:lnTo>
                    <a:pt x="540" y="156"/>
                  </a:lnTo>
                  <a:lnTo>
                    <a:pt x="537" y="180"/>
                  </a:lnTo>
                  <a:lnTo>
                    <a:pt x="533" y="204"/>
                  </a:lnTo>
                  <a:lnTo>
                    <a:pt x="463" y="568"/>
                  </a:lnTo>
                  <a:lnTo>
                    <a:pt x="368" y="568"/>
                  </a:lnTo>
                  <a:lnTo>
                    <a:pt x="434" y="229"/>
                  </a:lnTo>
                  <a:lnTo>
                    <a:pt x="438" y="207"/>
                  </a:lnTo>
                  <a:lnTo>
                    <a:pt x="441" y="183"/>
                  </a:lnTo>
                  <a:lnTo>
                    <a:pt x="444" y="163"/>
                  </a:lnTo>
                  <a:lnTo>
                    <a:pt x="445" y="147"/>
                  </a:lnTo>
                  <a:lnTo>
                    <a:pt x="443" y="123"/>
                  </a:lnTo>
                  <a:lnTo>
                    <a:pt x="436" y="101"/>
                  </a:lnTo>
                  <a:lnTo>
                    <a:pt x="425" y="84"/>
                  </a:lnTo>
                  <a:lnTo>
                    <a:pt x="410" y="72"/>
                  </a:lnTo>
                  <a:lnTo>
                    <a:pt x="389" y="65"/>
                  </a:lnTo>
                  <a:lnTo>
                    <a:pt x="363" y="62"/>
                  </a:lnTo>
                  <a:lnTo>
                    <a:pt x="330" y="66"/>
                  </a:lnTo>
                  <a:lnTo>
                    <a:pt x="298" y="79"/>
                  </a:lnTo>
                  <a:lnTo>
                    <a:pt x="269" y="97"/>
                  </a:lnTo>
                  <a:lnTo>
                    <a:pt x="242" y="121"/>
                  </a:lnTo>
                  <a:lnTo>
                    <a:pt x="218" y="150"/>
                  </a:lnTo>
                  <a:lnTo>
                    <a:pt x="196" y="183"/>
                  </a:lnTo>
                  <a:lnTo>
                    <a:pt x="177" y="220"/>
                  </a:lnTo>
                  <a:lnTo>
                    <a:pt x="162" y="259"/>
                  </a:lnTo>
                  <a:lnTo>
                    <a:pt x="150" y="297"/>
                  </a:lnTo>
                  <a:lnTo>
                    <a:pt x="140" y="337"/>
                  </a:lnTo>
                  <a:lnTo>
                    <a:pt x="95" y="568"/>
                  </a:lnTo>
                  <a:lnTo>
                    <a:pt x="0" y="568"/>
                  </a:lnTo>
                  <a:lnTo>
                    <a:pt x="108" y="11"/>
                  </a:lnTo>
                  <a:lnTo>
                    <a:pt x="185" y="11"/>
                  </a:lnTo>
                  <a:lnTo>
                    <a:pt x="173" y="127"/>
                  </a:lnTo>
                  <a:lnTo>
                    <a:pt x="203" y="90"/>
                  </a:lnTo>
                  <a:lnTo>
                    <a:pt x="236" y="58"/>
                  </a:lnTo>
                  <a:lnTo>
                    <a:pt x="272" y="33"/>
                  </a:lnTo>
                  <a:lnTo>
                    <a:pt x="311" y="15"/>
                  </a:lnTo>
                  <a:lnTo>
                    <a:pt x="35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4189485" y="3073827"/>
              <a:ext cx="258750" cy="320409"/>
            </a:xfrm>
            <a:custGeom>
              <a:avLst/>
              <a:gdLst>
                <a:gd name="T0" fmla="*/ 335 w 468"/>
                <a:gd name="T1" fmla="*/ 2 h 584"/>
                <a:gd name="T2" fmla="*/ 396 w 468"/>
                <a:gd name="T3" fmla="*/ 20 h 584"/>
                <a:gd name="T4" fmla="*/ 435 w 468"/>
                <a:gd name="T5" fmla="*/ 53 h 584"/>
                <a:gd name="T6" fmla="*/ 459 w 468"/>
                <a:gd name="T7" fmla="*/ 99 h 584"/>
                <a:gd name="T8" fmla="*/ 468 w 468"/>
                <a:gd name="T9" fmla="*/ 157 h 584"/>
                <a:gd name="T10" fmla="*/ 387 w 468"/>
                <a:gd name="T11" fmla="*/ 190 h 584"/>
                <a:gd name="T12" fmla="*/ 380 w 468"/>
                <a:gd name="T13" fmla="*/ 130 h 584"/>
                <a:gd name="T14" fmla="*/ 356 w 468"/>
                <a:gd name="T15" fmla="*/ 90 h 584"/>
                <a:gd name="T16" fmla="*/ 310 w 468"/>
                <a:gd name="T17" fmla="*/ 72 h 584"/>
                <a:gd name="T18" fmla="*/ 250 w 468"/>
                <a:gd name="T19" fmla="*/ 73 h 584"/>
                <a:gd name="T20" fmla="*/ 195 w 468"/>
                <a:gd name="T21" fmla="*/ 102 h 584"/>
                <a:gd name="T22" fmla="*/ 151 w 468"/>
                <a:gd name="T23" fmla="*/ 154 h 584"/>
                <a:gd name="T24" fmla="*/ 122 w 468"/>
                <a:gd name="T25" fmla="*/ 225 h 584"/>
                <a:gd name="T26" fmla="*/ 107 w 468"/>
                <a:gd name="T27" fmla="*/ 310 h 584"/>
                <a:gd name="T28" fmla="*/ 107 w 468"/>
                <a:gd name="T29" fmla="*/ 394 h 584"/>
                <a:gd name="T30" fmla="*/ 125 w 468"/>
                <a:gd name="T31" fmla="*/ 453 h 584"/>
                <a:gd name="T32" fmla="*/ 159 w 468"/>
                <a:gd name="T33" fmla="*/ 491 h 584"/>
                <a:gd name="T34" fmla="*/ 207 w 468"/>
                <a:gd name="T35" fmla="*/ 511 h 584"/>
                <a:gd name="T36" fmla="*/ 270 w 468"/>
                <a:gd name="T37" fmla="*/ 511 h 584"/>
                <a:gd name="T38" fmla="*/ 328 w 468"/>
                <a:gd name="T39" fmla="*/ 498 h 584"/>
                <a:gd name="T40" fmla="*/ 386 w 468"/>
                <a:gd name="T41" fmla="*/ 472 h 584"/>
                <a:gd name="T42" fmla="*/ 376 w 468"/>
                <a:gd name="T43" fmla="*/ 538 h 584"/>
                <a:gd name="T44" fmla="*/ 317 w 468"/>
                <a:gd name="T45" fmla="*/ 566 h 584"/>
                <a:gd name="T46" fmla="*/ 246 w 468"/>
                <a:gd name="T47" fmla="*/ 582 h 584"/>
                <a:gd name="T48" fmla="*/ 165 w 468"/>
                <a:gd name="T49" fmla="*/ 581 h 584"/>
                <a:gd name="T50" fmla="*/ 96 w 468"/>
                <a:gd name="T51" fmla="*/ 559 h 584"/>
                <a:gd name="T52" fmla="*/ 45 w 468"/>
                <a:gd name="T53" fmla="*/ 515 h 584"/>
                <a:gd name="T54" fmla="*/ 12 w 468"/>
                <a:gd name="T55" fmla="*/ 452 h 584"/>
                <a:gd name="T56" fmla="*/ 0 w 468"/>
                <a:gd name="T57" fmla="*/ 368 h 584"/>
                <a:gd name="T58" fmla="*/ 12 w 468"/>
                <a:gd name="T59" fmla="*/ 258 h 584"/>
                <a:gd name="T60" fmla="*/ 45 w 468"/>
                <a:gd name="T61" fmla="*/ 163 h 584"/>
                <a:gd name="T62" fmla="*/ 97 w 468"/>
                <a:gd name="T63" fmla="*/ 87 h 584"/>
                <a:gd name="T64" fmla="*/ 167 w 468"/>
                <a:gd name="T65" fmla="*/ 32 h 584"/>
                <a:gd name="T66" fmla="*/ 250 w 468"/>
                <a:gd name="T67" fmla="*/ 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8" h="584">
                  <a:moveTo>
                    <a:pt x="297" y="0"/>
                  </a:moveTo>
                  <a:lnTo>
                    <a:pt x="335" y="2"/>
                  </a:lnTo>
                  <a:lnTo>
                    <a:pt x="368" y="8"/>
                  </a:lnTo>
                  <a:lnTo>
                    <a:pt x="396" y="20"/>
                  </a:lnTo>
                  <a:lnTo>
                    <a:pt x="418" y="35"/>
                  </a:lnTo>
                  <a:lnTo>
                    <a:pt x="435" y="53"/>
                  </a:lnTo>
                  <a:lnTo>
                    <a:pt x="449" y="75"/>
                  </a:lnTo>
                  <a:lnTo>
                    <a:pt x="459" y="99"/>
                  </a:lnTo>
                  <a:lnTo>
                    <a:pt x="466" y="127"/>
                  </a:lnTo>
                  <a:lnTo>
                    <a:pt x="468" y="157"/>
                  </a:lnTo>
                  <a:lnTo>
                    <a:pt x="468" y="190"/>
                  </a:lnTo>
                  <a:lnTo>
                    <a:pt x="387" y="190"/>
                  </a:lnTo>
                  <a:lnTo>
                    <a:pt x="387" y="156"/>
                  </a:lnTo>
                  <a:lnTo>
                    <a:pt x="380" y="130"/>
                  </a:lnTo>
                  <a:lnTo>
                    <a:pt x="371" y="108"/>
                  </a:lnTo>
                  <a:lnTo>
                    <a:pt x="356" y="90"/>
                  </a:lnTo>
                  <a:lnTo>
                    <a:pt x="335" y="79"/>
                  </a:lnTo>
                  <a:lnTo>
                    <a:pt x="310" y="72"/>
                  </a:lnTo>
                  <a:lnTo>
                    <a:pt x="283" y="69"/>
                  </a:lnTo>
                  <a:lnTo>
                    <a:pt x="250" y="73"/>
                  </a:lnTo>
                  <a:lnTo>
                    <a:pt x="221" y="84"/>
                  </a:lnTo>
                  <a:lnTo>
                    <a:pt x="195" y="102"/>
                  </a:lnTo>
                  <a:lnTo>
                    <a:pt x="171" y="125"/>
                  </a:lnTo>
                  <a:lnTo>
                    <a:pt x="151" y="154"/>
                  </a:lnTo>
                  <a:lnTo>
                    <a:pt x="134" y="187"/>
                  </a:lnTo>
                  <a:lnTo>
                    <a:pt x="122" y="225"/>
                  </a:lnTo>
                  <a:lnTo>
                    <a:pt x="112" y="266"/>
                  </a:lnTo>
                  <a:lnTo>
                    <a:pt x="107" y="310"/>
                  </a:lnTo>
                  <a:lnTo>
                    <a:pt x="104" y="357"/>
                  </a:lnTo>
                  <a:lnTo>
                    <a:pt x="107" y="394"/>
                  </a:lnTo>
                  <a:lnTo>
                    <a:pt x="114" y="427"/>
                  </a:lnTo>
                  <a:lnTo>
                    <a:pt x="125" y="453"/>
                  </a:lnTo>
                  <a:lnTo>
                    <a:pt x="140" y="475"/>
                  </a:lnTo>
                  <a:lnTo>
                    <a:pt x="159" y="491"/>
                  </a:lnTo>
                  <a:lnTo>
                    <a:pt x="181" y="504"/>
                  </a:lnTo>
                  <a:lnTo>
                    <a:pt x="207" y="511"/>
                  </a:lnTo>
                  <a:lnTo>
                    <a:pt x="237" y="513"/>
                  </a:lnTo>
                  <a:lnTo>
                    <a:pt x="270" y="511"/>
                  </a:lnTo>
                  <a:lnTo>
                    <a:pt x="301" y="507"/>
                  </a:lnTo>
                  <a:lnTo>
                    <a:pt x="328" y="498"/>
                  </a:lnTo>
                  <a:lnTo>
                    <a:pt x="357" y="487"/>
                  </a:lnTo>
                  <a:lnTo>
                    <a:pt x="386" y="472"/>
                  </a:lnTo>
                  <a:lnTo>
                    <a:pt x="405" y="520"/>
                  </a:lnTo>
                  <a:lnTo>
                    <a:pt x="376" y="538"/>
                  </a:lnTo>
                  <a:lnTo>
                    <a:pt x="347" y="553"/>
                  </a:lnTo>
                  <a:lnTo>
                    <a:pt x="317" y="566"/>
                  </a:lnTo>
                  <a:lnTo>
                    <a:pt x="283" y="575"/>
                  </a:lnTo>
                  <a:lnTo>
                    <a:pt x="246" y="582"/>
                  </a:lnTo>
                  <a:lnTo>
                    <a:pt x="203" y="584"/>
                  </a:lnTo>
                  <a:lnTo>
                    <a:pt x="165" y="581"/>
                  </a:lnTo>
                  <a:lnTo>
                    <a:pt x="129" y="573"/>
                  </a:lnTo>
                  <a:lnTo>
                    <a:pt x="96" y="559"/>
                  </a:lnTo>
                  <a:lnTo>
                    <a:pt x="68" y="540"/>
                  </a:lnTo>
                  <a:lnTo>
                    <a:pt x="45" y="515"/>
                  </a:lnTo>
                  <a:lnTo>
                    <a:pt x="26" y="486"/>
                  </a:lnTo>
                  <a:lnTo>
                    <a:pt x="12" y="452"/>
                  </a:lnTo>
                  <a:lnTo>
                    <a:pt x="2" y="412"/>
                  </a:lnTo>
                  <a:lnTo>
                    <a:pt x="0" y="368"/>
                  </a:lnTo>
                  <a:lnTo>
                    <a:pt x="2" y="311"/>
                  </a:lnTo>
                  <a:lnTo>
                    <a:pt x="12" y="258"/>
                  </a:lnTo>
                  <a:lnTo>
                    <a:pt x="26" y="208"/>
                  </a:lnTo>
                  <a:lnTo>
                    <a:pt x="45" y="163"/>
                  </a:lnTo>
                  <a:lnTo>
                    <a:pt x="70" y="123"/>
                  </a:lnTo>
                  <a:lnTo>
                    <a:pt x="97" y="87"/>
                  </a:lnTo>
                  <a:lnTo>
                    <a:pt x="130" y="57"/>
                  </a:lnTo>
                  <a:lnTo>
                    <a:pt x="167" y="32"/>
                  </a:lnTo>
                  <a:lnTo>
                    <a:pt x="207" y="14"/>
                  </a:lnTo>
                  <a:lnTo>
                    <a:pt x="250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4436123" y="3073827"/>
              <a:ext cx="223516" cy="312702"/>
            </a:xfrm>
            <a:custGeom>
              <a:avLst/>
              <a:gdLst>
                <a:gd name="T0" fmla="*/ 383 w 407"/>
                <a:gd name="T1" fmla="*/ 0 h 568"/>
                <a:gd name="T2" fmla="*/ 395 w 407"/>
                <a:gd name="T3" fmla="*/ 0 h 568"/>
                <a:gd name="T4" fmla="*/ 407 w 407"/>
                <a:gd name="T5" fmla="*/ 2 h 568"/>
                <a:gd name="T6" fmla="*/ 379 w 407"/>
                <a:gd name="T7" fmla="*/ 76 h 568"/>
                <a:gd name="T8" fmla="*/ 366 w 407"/>
                <a:gd name="T9" fmla="*/ 73 h 568"/>
                <a:gd name="T10" fmla="*/ 354 w 407"/>
                <a:gd name="T11" fmla="*/ 73 h 568"/>
                <a:gd name="T12" fmla="*/ 319 w 407"/>
                <a:gd name="T13" fmla="*/ 77 h 568"/>
                <a:gd name="T14" fmla="*/ 288 w 407"/>
                <a:gd name="T15" fmla="*/ 88 h 568"/>
                <a:gd name="T16" fmla="*/ 258 w 407"/>
                <a:gd name="T17" fmla="*/ 108 h 568"/>
                <a:gd name="T18" fmla="*/ 231 w 407"/>
                <a:gd name="T19" fmla="*/ 132 h 568"/>
                <a:gd name="T20" fmla="*/ 207 w 407"/>
                <a:gd name="T21" fmla="*/ 164 h 568"/>
                <a:gd name="T22" fmla="*/ 186 w 407"/>
                <a:gd name="T23" fmla="*/ 200 h 568"/>
                <a:gd name="T24" fmla="*/ 168 w 407"/>
                <a:gd name="T25" fmla="*/ 241 h 568"/>
                <a:gd name="T26" fmla="*/ 153 w 407"/>
                <a:gd name="T27" fmla="*/ 286 h 568"/>
                <a:gd name="T28" fmla="*/ 142 w 407"/>
                <a:gd name="T29" fmla="*/ 335 h 568"/>
                <a:gd name="T30" fmla="*/ 97 w 407"/>
                <a:gd name="T31" fmla="*/ 568 h 568"/>
                <a:gd name="T32" fmla="*/ 0 w 407"/>
                <a:gd name="T33" fmla="*/ 568 h 568"/>
                <a:gd name="T34" fmla="*/ 109 w 407"/>
                <a:gd name="T35" fmla="*/ 11 h 568"/>
                <a:gd name="T36" fmla="*/ 187 w 407"/>
                <a:gd name="T37" fmla="*/ 11 h 568"/>
                <a:gd name="T38" fmla="*/ 178 w 407"/>
                <a:gd name="T39" fmla="*/ 124 h 568"/>
                <a:gd name="T40" fmla="*/ 194 w 407"/>
                <a:gd name="T41" fmla="*/ 97 h 568"/>
                <a:gd name="T42" fmla="*/ 214 w 407"/>
                <a:gd name="T43" fmla="*/ 73 h 568"/>
                <a:gd name="T44" fmla="*/ 234 w 407"/>
                <a:gd name="T45" fmla="*/ 53 h 568"/>
                <a:gd name="T46" fmla="*/ 258 w 407"/>
                <a:gd name="T47" fmla="*/ 35 h 568"/>
                <a:gd name="T48" fmla="*/ 284 w 407"/>
                <a:gd name="T49" fmla="*/ 20 h 568"/>
                <a:gd name="T50" fmla="*/ 314 w 407"/>
                <a:gd name="T51" fmla="*/ 8 h 568"/>
                <a:gd name="T52" fmla="*/ 346 w 407"/>
                <a:gd name="T53" fmla="*/ 2 h 568"/>
                <a:gd name="T54" fmla="*/ 383 w 407"/>
                <a:gd name="T5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568">
                  <a:moveTo>
                    <a:pt x="383" y="0"/>
                  </a:moveTo>
                  <a:lnTo>
                    <a:pt x="395" y="0"/>
                  </a:lnTo>
                  <a:lnTo>
                    <a:pt x="407" y="2"/>
                  </a:lnTo>
                  <a:lnTo>
                    <a:pt x="379" y="76"/>
                  </a:lnTo>
                  <a:lnTo>
                    <a:pt x="366" y="73"/>
                  </a:lnTo>
                  <a:lnTo>
                    <a:pt x="354" y="73"/>
                  </a:lnTo>
                  <a:lnTo>
                    <a:pt x="319" y="77"/>
                  </a:lnTo>
                  <a:lnTo>
                    <a:pt x="288" y="88"/>
                  </a:lnTo>
                  <a:lnTo>
                    <a:pt x="258" y="108"/>
                  </a:lnTo>
                  <a:lnTo>
                    <a:pt x="231" y="132"/>
                  </a:lnTo>
                  <a:lnTo>
                    <a:pt x="207" y="164"/>
                  </a:lnTo>
                  <a:lnTo>
                    <a:pt x="186" y="200"/>
                  </a:lnTo>
                  <a:lnTo>
                    <a:pt x="168" y="241"/>
                  </a:lnTo>
                  <a:lnTo>
                    <a:pt x="153" y="286"/>
                  </a:lnTo>
                  <a:lnTo>
                    <a:pt x="142" y="335"/>
                  </a:lnTo>
                  <a:lnTo>
                    <a:pt x="97" y="568"/>
                  </a:lnTo>
                  <a:lnTo>
                    <a:pt x="0" y="568"/>
                  </a:lnTo>
                  <a:lnTo>
                    <a:pt x="109" y="11"/>
                  </a:lnTo>
                  <a:lnTo>
                    <a:pt x="187" y="11"/>
                  </a:lnTo>
                  <a:lnTo>
                    <a:pt x="178" y="124"/>
                  </a:lnTo>
                  <a:lnTo>
                    <a:pt x="194" y="97"/>
                  </a:lnTo>
                  <a:lnTo>
                    <a:pt x="214" y="73"/>
                  </a:lnTo>
                  <a:lnTo>
                    <a:pt x="234" y="53"/>
                  </a:lnTo>
                  <a:lnTo>
                    <a:pt x="258" y="35"/>
                  </a:lnTo>
                  <a:lnTo>
                    <a:pt x="284" y="20"/>
                  </a:lnTo>
                  <a:lnTo>
                    <a:pt x="314" y="8"/>
                  </a:lnTo>
                  <a:lnTo>
                    <a:pt x="346" y="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34"/>
            <p:cNvSpPr>
              <a:spLocks noEditPoints="1"/>
            </p:cNvSpPr>
            <p:nvPr/>
          </p:nvSpPr>
          <p:spPr bwMode="auto">
            <a:xfrm>
              <a:off x="4612293" y="3073827"/>
              <a:ext cx="274165" cy="318207"/>
            </a:xfrm>
            <a:custGeom>
              <a:avLst/>
              <a:gdLst>
                <a:gd name="T0" fmla="*/ 269 w 499"/>
                <a:gd name="T1" fmla="*/ 76 h 580"/>
                <a:gd name="T2" fmla="*/ 212 w 499"/>
                <a:gd name="T3" fmla="*/ 103 h 580"/>
                <a:gd name="T4" fmla="*/ 166 w 499"/>
                <a:gd name="T5" fmla="*/ 153 h 580"/>
                <a:gd name="T6" fmla="*/ 132 w 499"/>
                <a:gd name="T7" fmla="*/ 218 h 580"/>
                <a:gd name="T8" fmla="*/ 110 w 499"/>
                <a:gd name="T9" fmla="*/ 293 h 580"/>
                <a:gd name="T10" fmla="*/ 103 w 499"/>
                <a:gd name="T11" fmla="*/ 373 h 580"/>
                <a:gd name="T12" fmla="*/ 111 w 499"/>
                <a:gd name="T13" fmla="*/ 439 h 580"/>
                <a:gd name="T14" fmla="*/ 135 w 499"/>
                <a:gd name="T15" fmla="*/ 483 h 580"/>
                <a:gd name="T16" fmla="*/ 174 w 499"/>
                <a:gd name="T17" fmla="*/ 505 h 580"/>
                <a:gd name="T18" fmla="*/ 229 w 499"/>
                <a:gd name="T19" fmla="*/ 504 h 580"/>
                <a:gd name="T20" fmla="*/ 284 w 499"/>
                <a:gd name="T21" fmla="*/ 476 h 580"/>
                <a:gd name="T22" fmla="*/ 331 w 499"/>
                <a:gd name="T23" fmla="*/ 424 h 580"/>
                <a:gd name="T24" fmla="*/ 368 w 499"/>
                <a:gd name="T25" fmla="*/ 350 h 580"/>
                <a:gd name="T26" fmla="*/ 394 w 499"/>
                <a:gd name="T27" fmla="*/ 264 h 580"/>
                <a:gd name="T28" fmla="*/ 403 w 499"/>
                <a:gd name="T29" fmla="*/ 183 h 580"/>
                <a:gd name="T30" fmla="*/ 394 w 499"/>
                <a:gd name="T31" fmla="*/ 131 h 580"/>
                <a:gd name="T32" fmla="*/ 370 w 499"/>
                <a:gd name="T33" fmla="*/ 94 h 580"/>
                <a:gd name="T34" fmla="*/ 328 w 499"/>
                <a:gd name="T35" fmla="*/ 75 h 580"/>
                <a:gd name="T36" fmla="*/ 312 w 499"/>
                <a:gd name="T37" fmla="*/ 0 h 580"/>
                <a:gd name="T38" fmla="*/ 377 w 499"/>
                <a:gd name="T39" fmla="*/ 6 h 580"/>
                <a:gd name="T40" fmla="*/ 427 w 499"/>
                <a:gd name="T41" fmla="*/ 24 h 580"/>
                <a:gd name="T42" fmla="*/ 467 w 499"/>
                <a:gd name="T43" fmla="*/ 55 h 580"/>
                <a:gd name="T44" fmla="*/ 491 w 499"/>
                <a:gd name="T45" fmla="*/ 103 h 580"/>
                <a:gd name="T46" fmla="*/ 499 w 499"/>
                <a:gd name="T47" fmla="*/ 163 h 580"/>
                <a:gd name="T48" fmla="*/ 495 w 499"/>
                <a:gd name="T49" fmla="*/ 223 h 580"/>
                <a:gd name="T50" fmla="*/ 429 w 499"/>
                <a:gd name="T51" fmla="*/ 568 h 580"/>
                <a:gd name="T52" fmla="*/ 372 w 499"/>
                <a:gd name="T53" fmla="*/ 438 h 580"/>
                <a:gd name="T54" fmla="*/ 331 w 499"/>
                <a:gd name="T55" fmla="*/ 504 h 580"/>
                <a:gd name="T56" fmla="*/ 278 w 499"/>
                <a:gd name="T57" fmla="*/ 551 h 580"/>
                <a:gd name="T58" fmla="*/ 210 w 499"/>
                <a:gd name="T59" fmla="*/ 575 h 580"/>
                <a:gd name="T60" fmla="*/ 139 w 499"/>
                <a:gd name="T61" fmla="*/ 577 h 580"/>
                <a:gd name="T62" fmla="*/ 81 w 499"/>
                <a:gd name="T63" fmla="*/ 556 h 580"/>
                <a:gd name="T64" fmla="*/ 37 w 499"/>
                <a:gd name="T65" fmla="*/ 516 h 580"/>
                <a:gd name="T66" fmla="*/ 9 w 499"/>
                <a:gd name="T67" fmla="*/ 460 h 580"/>
                <a:gd name="T68" fmla="*/ 0 w 499"/>
                <a:gd name="T69" fmla="*/ 384 h 580"/>
                <a:gd name="T70" fmla="*/ 9 w 499"/>
                <a:gd name="T71" fmla="*/ 286 h 580"/>
                <a:gd name="T72" fmla="*/ 38 w 499"/>
                <a:gd name="T73" fmla="*/ 196 h 580"/>
                <a:gd name="T74" fmla="*/ 84 w 499"/>
                <a:gd name="T75" fmla="*/ 117 h 580"/>
                <a:gd name="T76" fmla="*/ 146 w 499"/>
                <a:gd name="T77" fmla="*/ 55 h 580"/>
                <a:gd name="T78" fmla="*/ 223 w 499"/>
                <a:gd name="T79" fmla="*/ 14 h 580"/>
                <a:gd name="T80" fmla="*/ 312 w 499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580">
                  <a:moveTo>
                    <a:pt x="301" y="72"/>
                  </a:moveTo>
                  <a:lnTo>
                    <a:pt x="269" y="76"/>
                  </a:lnTo>
                  <a:lnTo>
                    <a:pt x="239" y="86"/>
                  </a:lnTo>
                  <a:lnTo>
                    <a:pt x="212" y="103"/>
                  </a:lnTo>
                  <a:lnTo>
                    <a:pt x="187" y="125"/>
                  </a:lnTo>
                  <a:lnTo>
                    <a:pt x="166" y="153"/>
                  </a:lnTo>
                  <a:lnTo>
                    <a:pt x="147" y="183"/>
                  </a:lnTo>
                  <a:lnTo>
                    <a:pt x="132" y="218"/>
                  </a:lnTo>
                  <a:lnTo>
                    <a:pt x="119" y="255"/>
                  </a:lnTo>
                  <a:lnTo>
                    <a:pt x="110" y="293"/>
                  </a:lnTo>
                  <a:lnTo>
                    <a:pt x="104" y="333"/>
                  </a:lnTo>
                  <a:lnTo>
                    <a:pt x="103" y="373"/>
                  </a:lnTo>
                  <a:lnTo>
                    <a:pt x="104" y="409"/>
                  </a:lnTo>
                  <a:lnTo>
                    <a:pt x="111" y="439"/>
                  </a:lnTo>
                  <a:lnTo>
                    <a:pt x="121" y="464"/>
                  </a:lnTo>
                  <a:lnTo>
                    <a:pt x="135" y="483"/>
                  </a:lnTo>
                  <a:lnTo>
                    <a:pt x="154" y="497"/>
                  </a:lnTo>
                  <a:lnTo>
                    <a:pt x="174" y="505"/>
                  </a:lnTo>
                  <a:lnTo>
                    <a:pt x="199" y="508"/>
                  </a:lnTo>
                  <a:lnTo>
                    <a:pt x="229" y="504"/>
                  </a:lnTo>
                  <a:lnTo>
                    <a:pt x="258" y="493"/>
                  </a:lnTo>
                  <a:lnTo>
                    <a:pt x="284" y="476"/>
                  </a:lnTo>
                  <a:lnTo>
                    <a:pt x="309" y="453"/>
                  </a:lnTo>
                  <a:lnTo>
                    <a:pt x="331" y="424"/>
                  </a:lnTo>
                  <a:lnTo>
                    <a:pt x="350" y="391"/>
                  </a:lnTo>
                  <a:lnTo>
                    <a:pt x="368" y="350"/>
                  </a:lnTo>
                  <a:lnTo>
                    <a:pt x="383" y="307"/>
                  </a:lnTo>
                  <a:lnTo>
                    <a:pt x="394" y="264"/>
                  </a:lnTo>
                  <a:lnTo>
                    <a:pt x="400" y="223"/>
                  </a:lnTo>
                  <a:lnTo>
                    <a:pt x="403" y="183"/>
                  </a:lnTo>
                  <a:lnTo>
                    <a:pt x="401" y="154"/>
                  </a:lnTo>
                  <a:lnTo>
                    <a:pt x="394" y="131"/>
                  </a:lnTo>
                  <a:lnTo>
                    <a:pt x="383" y="110"/>
                  </a:lnTo>
                  <a:lnTo>
                    <a:pt x="370" y="94"/>
                  </a:lnTo>
                  <a:lnTo>
                    <a:pt x="350" y="81"/>
                  </a:lnTo>
                  <a:lnTo>
                    <a:pt x="328" y="75"/>
                  </a:lnTo>
                  <a:lnTo>
                    <a:pt x="301" y="72"/>
                  </a:lnTo>
                  <a:close/>
                  <a:moveTo>
                    <a:pt x="312" y="0"/>
                  </a:moveTo>
                  <a:lnTo>
                    <a:pt x="346" y="2"/>
                  </a:lnTo>
                  <a:lnTo>
                    <a:pt x="377" y="6"/>
                  </a:lnTo>
                  <a:lnTo>
                    <a:pt x="403" y="13"/>
                  </a:lnTo>
                  <a:lnTo>
                    <a:pt x="427" y="24"/>
                  </a:lnTo>
                  <a:lnTo>
                    <a:pt x="448" y="39"/>
                  </a:lnTo>
                  <a:lnTo>
                    <a:pt x="467" y="55"/>
                  </a:lnTo>
                  <a:lnTo>
                    <a:pt x="481" y="77"/>
                  </a:lnTo>
                  <a:lnTo>
                    <a:pt x="491" y="103"/>
                  </a:lnTo>
                  <a:lnTo>
                    <a:pt x="498" y="131"/>
                  </a:lnTo>
                  <a:lnTo>
                    <a:pt x="499" y="163"/>
                  </a:lnTo>
                  <a:lnTo>
                    <a:pt x="498" y="193"/>
                  </a:lnTo>
                  <a:lnTo>
                    <a:pt x="495" y="223"/>
                  </a:lnTo>
                  <a:lnTo>
                    <a:pt x="491" y="252"/>
                  </a:lnTo>
                  <a:lnTo>
                    <a:pt x="429" y="568"/>
                  </a:lnTo>
                  <a:lnTo>
                    <a:pt x="357" y="568"/>
                  </a:lnTo>
                  <a:lnTo>
                    <a:pt x="372" y="438"/>
                  </a:lnTo>
                  <a:lnTo>
                    <a:pt x="353" y="472"/>
                  </a:lnTo>
                  <a:lnTo>
                    <a:pt x="331" y="504"/>
                  </a:lnTo>
                  <a:lnTo>
                    <a:pt x="306" y="530"/>
                  </a:lnTo>
                  <a:lnTo>
                    <a:pt x="278" y="551"/>
                  </a:lnTo>
                  <a:lnTo>
                    <a:pt x="246" y="566"/>
                  </a:lnTo>
                  <a:lnTo>
                    <a:pt x="210" y="575"/>
                  </a:lnTo>
                  <a:lnTo>
                    <a:pt x="170" y="580"/>
                  </a:lnTo>
                  <a:lnTo>
                    <a:pt x="139" y="577"/>
                  </a:lnTo>
                  <a:lnTo>
                    <a:pt x="108" y="568"/>
                  </a:lnTo>
                  <a:lnTo>
                    <a:pt x="81" y="556"/>
                  </a:lnTo>
                  <a:lnTo>
                    <a:pt x="58" y="538"/>
                  </a:lnTo>
                  <a:lnTo>
                    <a:pt x="37" y="516"/>
                  </a:lnTo>
                  <a:lnTo>
                    <a:pt x="22" y="490"/>
                  </a:lnTo>
                  <a:lnTo>
                    <a:pt x="9" y="460"/>
                  </a:lnTo>
                  <a:lnTo>
                    <a:pt x="1" y="424"/>
                  </a:lnTo>
                  <a:lnTo>
                    <a:pt x="0" y="384"/>
                  </a:lnTo>
                  <a:lnTo>
                    <a:pt x="1" y="335"/>
                  </a:lnTo>
                  <a:lnTo>
                    <a:pt x="9" y="286"/>
                  </a:lnTo>
                  <a:lnTo>
                    <a:pt x="22" y="240"/>
                  </a:lnTo>
                  <a:lnTo>
                    <a:pt x="38" y="196"/>
                  </a:lnTo>
                  <a:lnTo>
                    <a:pt x="59" y="154"/>
                  </a:lnTo>
                  <a:lnTo>
                    <a:pt x="84" y="117"/>
                  </a:lnTo>
                  <a:lnTo>
                    <a:pt x="114" y="84"/>
                  </a:lnTo>
                  <a:lnTo>
                    <a:pt x="146" y="55"/>
                  </a:lnTo>
                  <a:lnTo>
                    <a:pt x="183" y="32"/>
                  </a:lnTo>
                  <a:lnTo>
                    <a:pt x="223" y="14"/>
                  </a:lnTo>
                  <a:lnTo>
                    <a:pt x="265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4889761" y="2906465"/>
              <a:ext cx="238931" cy="480063"/>
            </a:xfrm>
            <a:custGeom>
              <a:avLst/>
              <a:gdLst>
                <a:gd name="T0" fmla="*/ 430 w 436"/>
                <a:gd name="T1" fmla="*/ 0 h 872"/>
                <a:gd name="T2" fmla="*/ 436 w 436"/>
                <a:gd name="T3" fmla="*/ 51 h 872"/>
                <a:gd name="T4" fmla="*/ 395 w 436"/>
                <a:gd name="T5" fmla="*/ 62 h 872"/>
                <a:gd name="T6" fmla="*/ 360 w 436"/>
                <a:gd name="T7" fmla="*/ 76 h 872"/>
                <a:gd name="T8" fmla="*/ 330 w 436"/>
                <a:gd name="T9" fmla="*/ 94 h 872"/>
                <a:gd name="T10" fmla="*/ 305 w 436"/>
                <a:gd name="T11" fmla="*/ 114 h 872"/>
                <a:gd name="T12" fmla="*/ 283 w 436"/>
                <a:gd name="T13" fmla="*/ 139 h 872"/>
                <a:gd name="T14" fmla="*/ 267 w 436"/>
                <a:gd name="T15" fmla="*/ 167 h 872"/>
                <a:gd name="T16" fmla="*/ 252 w 436"/>
                <a:gd name="T17" fmla="*/ 198 h 872"/>
                <a:gd name="T18" fmla="*/ 239 w 436"/>
                <a:gd name="T19" fmla="*/ 234 h 872"/>
                <a:gd name="T20" fmla="*/ 230 w 436"/>
                <a:gd name="T21" fmla="*/ 274 h 872"/>
                <a:gd name="T22" fmla="*/ 220 w 436"/>
                <a:gd name="T23" fmla="*/ 317 h 872"/>
                <a:gd name="T24" fmla="*/ 359 w 436"/>
                <a:gd name="T25" fmla="*/ 317 h 872"/>
                <a:gd name="T26" fmla="*/ 351 w 436"/>
                <a:gd name="T27" fmla="*/ 358 h 872"/>
                <a:gd name="T28" fmla="*/ 209 w 436"/>
                <a:gd name="T29" fmla="*/ 377 h 872"/>
                <a:gd name="T30" fmla="*/ 114 w 436"/>
                <a:gd name="T31" fmla="*/ 872 h 872"/>
                <a:gd name="T32" fmla="*/ 17 w 436"/>
                <a:gd name="T33" fmla="*/ 872 h 872"/>
                <a:gd name="T34" fmla="*/ 111 w 436"/>
                <a:gd name="T35" fmla="*/ 380 h 872"/>
                <a:gd name="T36" fmla="*/ 0 w 436"/>
                <a:gd name="T37" fmla="*/ 359 h 872"/>
                <a:gd name="T38" fmla="*/ 8 w 436"/>
                <a:gd name="T39" fmla="*/ 317 h 872"/>
                <a:gd name="T40" fmla="*/ 124 w 436"/>
                <a:gd name="T41" fmla="*/ 317 h 872"/>
                <a:gd name="T42" fmla="*/ 136 w 436"/>
                <a:gd name="T43" fmla="*/ 259 h 872"/>
                <a:gd name="T44" fmla="*/ 151 w 436"/>
                <a:gd name="T45" fmla="*/ 207 h 872"/>
                <a:gd name="T46" fmla="*/ 171 w 436"/>
                <a:gd name="T47" fmla="*/ 161 h 872"/>
                <a:gd name="T48" fmla="*/ 194 w 436"/>
                <a:gd name="T49" fmla="*/ 123 h 872"/>
                <a:gd name="T50" fmla="*/ 221 w 436"/>
                <a:gd name="T51" fmla="*/ 88 h 872"/>
                <a:gd name="T52" fmla="*/ 253 w 436"/>
                <a:gd name="T53" fmla="*/ 61 h 872"/>
                <a:gd name="T54" fmla="*/ 290 w 436"/>
                <a:gd name="T55" fmla="*/ 37 h 872"/>
                <a:gd name="T56" fmla="*/ 331 w 436"/>
                <a:gd name="T57" fmla="*/ 21 h 872"/>
                <a:gd name="T58" fmla="*/ 378 w 436"/>
                <a:gd name="T59" fmla="*/ 8 h 872"/>
                <a:gd name="T60" fmla="*/ 430 w 436"/>
                <a:gd name="T6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872">
                  <a:moveTo>
                    <a:pt x="430" y="0"/>
                  </a:moveTo>
                  <a:lnTo>
                    <a:pt x="436" y="51"/>
                  </a:lnTo>
                  <a:lnTo>
                    <a:pt x="395" y="62"/>
                  </a:lnTo>
                  <a:lnTo>
                    <a:pt x="360" y="76"/>
                  </a:lnTo>
                  <a:lnTo>
                    <a:pt x="330" y="94"/>
                  </a:lnTo>
                  <a:lnTo>
                    <a:pt x="305" y="114"/>
                  </a:lnTo>
                  <a:lnTo>
                    <a:pt x="283" y="139"/>
                  </a:lnTo>
                  <a:lnTo>
                    <a:pt x="267" y="167"/>
                  </a:lnTo>
                  <a:lnTo>
                    <a:pt x="252" y="198"/>
                  </a:lnTo>
                  <a:lnTo>
                    <a:pt x="239" y="234"/>
                  </a:lnTo>
                  <a:lnTo>
                    <a:pt x="230" y="274"/>
                  </a:lnTo>
                  <a:lnTo>
                    <a:pt x="220" y="317"/>
                  </a:lnTo>
                  <a:lnTo>
                    <a:pt x="359" y="317"/>
                  </a:lnTo>
                  <a:lnTo>
                    <a:pt x="351" y="358"/>
                  </a:lnTo>
                  <a:lnTo>
                    <a:pt x="209" y="377"/>
                  </a:lnTo>
                  <a:lnTo>
                    <a:pt x="114" y="872"/>
                  </a:lnTo>
                  <a:lnTo>
                    <a:pt x="17" y="872"/>
                  </a:lnTo>
                  <a:lnTo>
                    <a:pt x="111" y="380"/>
                  </a:lnTo>
                  <a:lnTo>
                    <a:pt x="0" y="359"/>
                  </a:lnTo>
                  <a:lnTo>
                    <a:pt x="8" y="317"/>
                  </a:lnTo>
                  <a:lnTo>
                    <a:pt x="124" y="317"/>
                  </a:lnTo>
                  <a:lnTo>
                    <a:pt x="136" y="259"/>
                  </a:lnTo>
                  <a:lnTo>
                    <a:pt x="151" y="207"/>
                  </a:lnTo>
                  <a:lnTo>
                    <a:pt x="171" y="161"/>
                  </a:lnTo>
                  <a:lnTo>
                    <a:pt x="194" y="123"/>
                  </a:lnTo>
                  <a:lnTo>
                    <a:pt x="221" y="88"/>
                  </a:lnTo>
                  <a:lnTo>
                    <a:pt x="253" y="61"/>
                  </a:lnTo>
                  <a:lnTo>
                    <a:pt x="290" y="37"/>
                  </a:lnTo>
                  <a:lnTo>
                    <a:pt x="331" y="21"/>
                  </a:lnTo>
                  <a:lnTo>
                    <a:pt x="378" y="8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5025191" y="2978034"/>
              <a:ext cx="198191" cy="415100"/>
            </a:xfrm>
            <a:custGeom>
              <a:avLst/>
              <a:gdLst>
                <a:gd name="T0" fmla="*/ 195 w 360"/>
                <a:gd name="T1" fmla="*/ 0 h 754"/>
                <a:gd name="T2" fmla="*/ 259 w 360"/>
                <a:gd name="T3" fmla="*/ 0 h 754"/>
                <a:gd name="T4" fmla="*/ 223 w 360"/>
                <a:gd name="T5" fmla="*/ 186 h 754"/>
                <a:gd name="T6" fmla="*/ 360 w 360"/>
                <a:gd name="T7" fmla="*/ 186 h 754"/>
                <a:gd name="T8" fmla="*/ 352 w 360"/>
                <a:gd name="T9" fmla="*/ 226 h 754"/>
                <a:gd name="T10" fmla="*/ 211 w 360"/>
                <a:gd name="T11" fmla="*/ 249 h 754"/>
                <a:gd name="T12" fmla="*/ 162 w 360"/>
                <a:gd name="T13" fmla="*/ 497 h 754"/>
                <a:gd name="T14" fmla="*/ 157 w 360"/>
                <a:gd name="T15" fmla="*/ 532 h 754"/>
                <a:gd name="T16" fmla="*/ 154 w 360"/>
                <a:gd name="T17" fmla="*/ 570 h 754"/>
                <a:gd name="T18" fmla="*/ 157 w 360"/>
                <a:gd name="T19" fmla="*/ 598 h 754"/>
                <a:gd name="T20" fmla="*/ 164 w 360"/>
                <a:gd name="T21" fmla="*/ 625 h 754"/>
                <a:gd name="T22" fmla="*/ 175 w 360"/>
                <a:gd name="T23" fmla="*/ 645 h 754"/>
                <a:gd name="T24" fmla="*/ 189 w 360"/>
                <a:gd name="T25" fmla="*/ 663 h 754"/>
                <a:gd name="T26" fmla="*/ 205 w 360"/>
                <a:gd name="T27" fmla="*/ 677 h 754"/>
                <a:gd name="T28" fmla="*/ 223 w 360"/>
                <a:gd name="T29" fmla="*/ 688 h 754"/>
                <a:gd name="T30" fmla="*/ 242 w 360"/>
                <a:gd name="T31" fmla="*/ 696 h 754"/>
                <a:gd name="T32" fmla="*/ 261 w 360"/>
                <a:gd name="T33" fmla="*/ 703 h 754"/>
                <a:gd name="T34" fmla="*/ 242 w 360"/>
                <a:gd name="T35" fmla="*/ 754 h 754"/>
                <a:gd name="T36" fmla="*/ 215 w 360"/>
                <a:gd name="T37" fmla="*/ 753 h 754"/>
                <a:gd name="T38" fmla="*/ 189 w 360"/>
                <a:gd name="T39" fmla="*/ 747 h 754"/>
                <a:gd name="T40" fmla="*/ 162 w 360"/>
                <a:gd name="T41" fmla="*/ 739 h 754"/>
                <a:gd name="T42" fmla="*/ 139 w 360"/>
                <a:gd name="T43" fmla="*/ 728 h 754"/>
                <a:gd name="T44" fmla="*/ 117 w 360"/>
                <a:gd name="T45" fmla="*/ 713 h 754"/>
                <a:gd name="T46" fmla="*/ 98 w 360"/>
                <a:gd name="T47" fmla="*/ 695 h 754"/>
                <a:gd name="T48" fmla="*/ 81 w 360"/>
                <a:gd name="T49" fmla="*/ 673 h 754"/>
                <a:gd name="T50" fmla="*/ 70 w 360"/>
                <a:gd name="T51" fmla="*/ 648 h 754"/>
                <a:gd name="T52" fmla="*/ 62 w 360"/>
                <a:gd name="T53" fmla="*/ 619 h 754"/>
                <a:gd name="T54" fmla="*/ 59 w 360"/>
                <a:gd name="T55" fmla="*/ 587 h 754"/>
                <a:gd name="T56" fmla="*/ 61 w 360"/>
                <a:gd name="T57" fmla="*/ 557 h 754"/>
                <a:gd name="T58" fmla="*/ 65 w 360"/>
                <a:gd name="T59" fmla="*/ 525 h 754"/>
                <a:gd name="T60" fmla="*/ 69 w 360"/>
                <a:gd name="T61" fmla="*/ 497 h 754"/>
                <a:gd name="T62" fmla="*/ 117 w 360"/>
                <a:gd name="T63" fmla="*/ 250 h 754"/>
                <a:gd name="T64" fmla="*/ 0 w 360"/>
                <a:gd name="T65" fmla="*/ 230 h 754"/>
                <a:gd name="T66" fmla="*/ 10 w 360"/>
                <a:gd name="T67" fmla="*/ 186 h 754"/>
                <a:gd name="T68" fmla="*/ 128 w 360"/>
                <a:gd name="T69" fmla="*/ 186 h 754"/>
                <a:gd name="T70" fmla="*/ 195 w 360"/>
                <a:gd name="T71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754">
                  <a:moveTo>
                    <a:pt x="195" y="0"/>
                  </a:moveTo>
                  <a:lnTo>
                    <a:pt x="259" y="0"/>
                  </a:lnTo>
                  <a:lnTo>
                    <a:pt x="223" y="186"/>
                  </a:lnTo>
                  <a:lnTo>
                    <a:pt x="360" y="186"/>
                  </a:lnTo>
                  <a:lnTo>
                    <a:pt x="352" y="226"/>
                  </a:lnTo>
                  <a:lnTo>
                    <a:pt x="211" y="249"/>
                  </a:lnTo>
                  <a:lnTo>
                    <a:pt x="162" y="497"/>
                  </a:lnTo>
                  <a:lnTo>
                    <a:pt x="157" y="532"/>
                  </a:lnTo>
                  <a:lnTo>
                    <a:pt x="154" y="570"/>
                  </a:lnTo>
                  <a:lnTo>
                    <a:pt x="157" y="598"/>
                  </a:lnTo>
                  <a:lnTo>
                    <a:pt x="164" y="625"/>
                  </a:lnTo>
                  <a:lnTo>
                    <a:pt x="175" y="645"/>
                  </a:lnTo>
                  <a:lnTo>
                    <a:pt x="189" y="663"/>
                  </a:lnTo>
                  <a:lnTo>
                    <a:pt x="205" y="677"/>
                  </a:lnTo>
                  <a:lnTo>
                    <a:pt x="223" y="688"/>
                  </a:lnTo>
                  <a:lnTo>
                    <a:pt x="242" y="696"/>
                  </a:lnTo>
                  <a:lnTo>
                    <a:pt x="261" y="703"/>
                  </a:lnTo>
                  <a:lnTo>
                    <a:pt x="242" y="754"/>
                  </a:lnTo>
                  <a:lnTo>
                    <a:pt x="215" y="753"/>
                  </a:lnTo>
                  <a:lnTo>
                    <a:pt x="189" y="747"/>
                  </a:lnTo>
                  <a:lnTo>
                    <a:pt x="162" y="739"/>
                  </a:lnTo>
                  <a:lnTo>
                    <a:pt x="139" y="728"/>
                  </a:lnTo>
                  <a:lnTo>
                    <a:pt x="117" y="713"/>
                  </a:lnTo>
                  <a:lnTo>
                    <a:pt x="98" y="695"/>
                  </a:lnTo>
                  <a:lnTo>
                    <a:pt x="81" y="673"/>
                  </a:lnTo>
                  <a:lnTo>
                    <a:pt x="70" y="648"/>
                  </a:lnTo>
                  <a:lnTo>
                    <a:pt x="62" y="619"/>
                  </a:lnTo>
                  <a:lnTo>
                    <a:pt x="59" y="587"/>
                  </a:lnTo>
                  <a:lnTo>
                    <a:pt x="61" y="557"/>
                  </a:lnTo>
                  <a:lnTo>
                    <a:pt x="65" y="525"/>
                  </a:lnTo>
                  <a:lnTo>
                    <a:pt x="69" y="497"/>
                  </a:lnTo>
                  <a:lnTo>
                    <a:pt x="117" y="250"/>
                  </a:lnTo>
                  <a:lnTo>
                    <a:pt x="0" y="230"/>
                  </a:lnTo>
                  <a:lnTo>
                    <a:pt x="10" y="186"/>
                  </a:lnTo>
                  <a:lnTo>
                    <a:pt x="128" y="18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3453975" y="3283029"/>
              <a:ext cx="45144" cy="45143"/>
            </a:xfrm>
            <a:custGeom>
              <a:avLst/>
              <a:gdLst>
                <a:gd name="T0" fmla="*/ 41 w 81"/>
                <a:gd name="T1" fmla="*/ 0 h 82"/>
                <a:gd name="T2" fmla="*/ 56 w 81"/>
                <a:gd name="T3" fmla="*/ 3 h 82"/>
                <a:gd name="T4" fmla="*/ 69 w 81"/>
                <a:gd name="T5" fmla="*/ 13 h 82"/>
                <a:gd name="T6" fmla="*/ 78 w 81"/>
                <a:gd name="T7" fmla="*/ 25 h 82"/>
                <a:gd name="T8" fmla="*/ 81 w 81"/>
                <a:gd name="T9" fmla="*/ 40 h 82"/>
                <a:gd name="T10" fmla="*/ 78 w 81"/>
                <a:gd name="T11" fmla="*/ 57 h 82"/>
                <a:gd name="T12" fmla="*/ 69 w 81"/>
                <a:gd name="T13" fmla="*/ 69 h 82"/>
                <a:gd name="T14" fmla="*/ 56 w 81"/>
                <a:gd name="T15" fmla="*/ 77 h 82"/>
                <a:gd name="T16" fmla="*/ 41 w 81"/>
                <a:gd name="T17" fmla="*/ 82 h 82"/>
                <a:gd name="T18" fmla="*/ 25 w 81"/>
                <a:gd name="T19" fmla="*/ 77 h 82"/>
                <a:gd name="T20" fmla="*/ 12 w 81"/>
                <a:gd name="T21" fmla="*/ 69 h 82"/>
                <a:gd name="T22" fmla="*/ 4 w 81"/>
                <a:gd name="T23" fmla="*/ 57 h 82"/>
                <a:gd name="T24" fmla="*/ 0 w 81"/>
                <a:gd name="T25" fmla="*/ 40 h 82"/>
                <a:gd name="T26" fmla="*/ 4 w 81"/>
                <a:gd name="T27" fmla="*/ 25 h 82"/>
                <a:gd name="T28" fmla="*/ 12 w 81"/>
                <a:gd name="T29" fmla="*/ 13 h 82"/>
                <a:gd name="T30" fmla="*/ 25 w 81"/>
                <a:gd name="T31" fmla="*/ 3 h 82"/>
                <a:gd name="T32" fmla="*/ 41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6" y="3"/>
                  </a:lnTo>
                  <a:lnTo>
                    <a:pt x="69" y="13"/>
                  </a:lnTo>
                  <a:lnTo>
                    <a:pt x="78" y="25"/>
                  </a:lnTo>
                  <a:lnTo>
                    <a:pt x="81" y="40"/>
                  </a:lnTo>
                  <a:lnTo>
                    <a:pt x="78" y="57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1" y="82"/>
                  </a:lnTo>
                  <a:lnTo>
                    <a:pt x="25" y="77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3415437" y="3117870"/>
              <a:ext cx="53952" cy="53952"/>
            </a:xfrm>
            <a:custGeom>
              <a:avLst/>
              <a:gdLst>
                <a:gd name="T0" fmla="*/ 49 w 99"/>
                <a:gd name="T1" fmla="*/ 0 h 99"/>
                <a:gd name="T2" fmla="*/ 69 w 99"/>
                <a:gd name="T3" fmla="*/ 4 h 99"/>
                <a:gd name="T4" fmla="*/ 85 w 99"/>
                <a:gd name="T5" fmla="*/ 14 h 99"/>
                <a:gd name="T6" fmla="*/ 96 w 99"/>
                <a:gd name="T7" fmla="*/ 30 h 99"/>
                <a:gd name="T8" fmla="*/ 99 w 99"/>
                <a:gd name="T9" fmla="*/ 50 h 99"/>
                <a:gd name="T10" fmla="*/ 96 w 99"/>
                <a:gd name="T11" fmla="*/ 69 h 99"/>
                <a:gd name="T12" fmla="*/ 85 w 99"/>
                <a:gd name="T13" fmla="*/ 85 h 99"/>
                <a:gd name="T14" fmla="*/ 69 w 99"/>
                <a:gd name="T15" fmla="*/ 95 h 99"/>
                <a:gd name="T16" fmla="*/ 49 w 99"/>
                <a:gd name="T17" fmla="*/ 99 h 99"/>
                <a:gd name="T18" fmla="*/ 30 w 99"/>
                <a:gd name="T19" fmla="*/ 95 h 99"/>
                <a:gd name="T20" fmla="*/ 15 w 99"/>
                <a:gd name="T21" fmla="*/ 85 h 99"/>
                <a:gd name="T22" fmla="*/ 4 w 99"/>
                <a:gd name="T23" fmla="*/ 69 h 99"/>
                <a:gd name="T24" fmla="*/ 0 w 99"/>
                <a:gd name="T25" fmla="*/ 50 h 99"/>
                <a:gd name="T26" fmla="*/ 4 w 99"/>
                <a:gd name="T27" fmla="*/ 30 h 99"/>
                <a:gd name="T28" fmla="*/ 15 w 99"/>
                <a:gd name="T29" fmla="*/ 14 h 99"/>
                <a:gd name="T30" fmla="*/ 30 w 99"/>
                <a:gd name="T31" fmla="*/ 4 h 99"/>
                <a:gd name="T32" fmla="*/ 49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99" y="50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69" y="95"/>
                  </a:lnTo>
                  <a:lnTo>
                    <a:pt x="49" y="99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3463884" y="2956013"/>
              <a:ext cx="59457" cy="60558"/>
            </a:xfrm>
            <a:custGeom>
              <a:avLst/>
              <a:gdLst>
                <a:gd name="T0" fmla="*/ 54 w 109"/>
                <a:gd name="T1" fmla="*/ 0 h 110"/>
                <a:gd name="T2" fmla="*/ 71 w 109"/>
                <a:gd name="T3" fmla="*/ 3 h 110"/>
                <a:gd name="T4" fmla="*/ 87 w 109"/>
                <a:gd name="T5" fmla="*/ 11 h 110"/>
                <a:gd name="T6" fmla="*/ 98 w 109"/>
                <a:gd name="T7" fmla="*/ 23 h 110"/>
                <a:gd name="T8" fmla="*/ 106 w 109"/>
                <a:gd name="T9" fmla="*/ 38 h 110"/>
                <a:gd name="T10" fmla="*/ 109 w 109"/>
                <a:gd name="T11" fmla="*/ 55 h 110"/>
                <a:gd name="T12" fmla="*/ 106 w 109"/>
                <a:gd name="T13" fmla="*/ 73 h 110"/>
                <a:gd name="T14" fmla="*/ 98 w 109"/>
                <a:gd name="T15" fmla="*/ 88 h 110"/>
                <a:gd name="T16" fmla="*/ 87 w 109"/>
                <a:gd name="T17" fmla="*/ 99 h 110"/>
                <a:gd name="T18" fmla="*/ 71 w 109"/>
                <a:gd name="T19" fmla="*/ 107 h 110"/>
                <a:gd name="T20" fmla="*/ 54 w 109"/>
                <a:gd name="T21" fmla="*/ 110 h 110"/>
                <a:gd name="T22" fmla="*/ 37 w 109"/>
                <a:gd name="T23" fmla="*/ 107 h 110"/>
                <a:gd name="T24" fmla="*/ 22 w 109"/>
                <a:gd name="T25" fmla="*/ 99 h 110"/>
                <a:gd name="T26" fmla="*/ 10 w 109"/>
                <a:gd name="T27" fmla="*/ 88 h 110"/>
                <a:gd name="T28" fmla="*/ 3 w 109"/>
                <a:gd name="T29" fmla="*/ 73 h 110"/>
                <a:gd name="T30" fmla="*/ 0 w 109"/>
                <a:gd name="T31" fmla="*/ 55 h 110"/>
                <a:gd name="T32" fmla="*/ 3 w 109"/>
                <a:gd name="T33" fmla="*/ 38 h 110"/>
                <a:gd name="T34" fmla="*/ 10 w 109"/>
                <a:gd name="T35" fmla="*/ 23 h 110"/>
                <a:gd name="T36" fmla="*/ 22 w 109"/>
                <a:gd name="T37" fmla="*/ 11 h 110"/>
                <a:gd name="T38" fmla="*/ 37 w 109"/>
                <a:gd name="T39" fmla="*/ 3 h 110"/>
                <a:gd name="T40" fmla="*/ 54 w 109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71" y="3"/>
                  </a:lnTo>
                  <a:lnTo>
                    <a:pt x="87" y="11"/>
                  </a:lnTo>
                  <a:lnTo>
                    <a:pt x="98" y="23"/>
                  </a:lnTo>
                  <a:lnTo>
                    <a:pt x="106" y="38"/>
                  </a:lnTo>
                  <a:lnTo>
                    <a:pt x="109" y="55"/>
                  </a:lnTo>
                  <a:lnTo>
                    <a:pt x="106" y="73"/>
                  </a:lnTo>
                  <a:lnTo>
                    <a:pt x="98" y="88"/>
                  </a:lnTo>
                  <a:lnTo>
                    <a:pt x="87" y="99"/>
                  </a:lnTo>
                  <a:lnTo>
                    <a:pt x="71" y="107"/>
                  </a:lnTo>
                  <a:lnTo>
                    <a:pt x="54" y="110"/>
                  </a:lnTo>
                  <a:lnTo>
                    <a:pt x="37" y="107"/>
                  </a:lnTo>
                  <a:lnTo>
                    <a:pt x="22" y="99"/>
                  </a:lnTo>
                  <a:lnTo>
                    <a:pt x="10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3590506" y="2823885"/>
              <a:ext cx="70468" cy="70468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5 w 128"/>
                <a:gd name="T7" fmla="*/ 26 h 128"/>
                <a:gd name="T8" fmla="*/ 125 w 128"/>
                <a:gd name="T9" fmla="*/ 44 h 128"/>
                <a:gd name="T10" fmla="*/ 128 w 128"/>
                <a:gd name="T11" fmla="*/ 63 h 128"/>
                <a:gd name="T12" fmla="*/ 125 w 128"/>
                <a:gd name="T13" fmla="*/ 84 h 128"/>
                <a:gd name="T14" fmla="*/ 115 w 128"/>
                <a:gd name="T15" fmla="*/ 102 h 128"/>
                <a:gd name="T16" fmla="*/ 102 w 128"/>
                <a:gd name="T17" fmla="*/ 116 h 128"/>
                <a:gd name="T18" fmla="*/ 84 w 128"/>
                <a:gd name="T19" fmla="*/ 124 h 128"/>
                <a:gd name="T20" fmla="*/ 63 w 128"/>
                <a:gd name="T21" fmla="*/ 128 h 128"/>
                <a:gd name="T22" fmla="*/ 44 w 128"/>
                <a:gd name="T23" fmla="*/ 124 h 128"/>
                <a:gd name="T24" fmla="*/ 26 w 128"/>
                <a:gd name="T25" fmla="*/ 116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3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5" y="26"/>
                  </a:lnTo>
                  <a:lnTo>
                    <a:pt x="125" y="44"/>
                  </a:lnTo>
                  <a:lnTo>
                    <a:pt x="128" y="63"/>
                  </a:lnTo>
                  <a:lnTo>
                    <a:pt x="125" y="84"/>
                  </a:lnTo>
                  <a:lnTo>
                    <a:pt x="115" y="102"/>
                  </a:lnTo>
                  <a:lnTo>
                    <a:pt x="102" y="116"/>
                  </a:lnTo>
                  <a:lnTo>
                    <a:pt x="84" y="124"/>
                  </a:lnTo>
                  <a:lnTo>
                    <a:pt x="63" y="128"/>
                  </a:lnTo>
                  <a:lnTo>
                    <a:pt x="44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3778788" y="2782045"/>
              <a:ext cx="83681" cy="82579"/>
            </a:xfrm>
            <a:custGeom>
              <a:avLst/>
              <a:gdLst>
                <a:gd name="T0" fmla="*/ 76 w 151"/>
                <a:gd name="T1" fmla="*/ 0 h 151"/>
                <a:gd name="T2" fmla="*/ 100 w 151"/>
                <a:gd name="T3" fmla="*/ 4 h 151"/>
                <a:gd name="T4" fmla="*/ 121 w 151"/>
                <a:gd name="T5" fmla="*/ 15 h 151"/>
                <a:gd name="T6" fmla="*/ 137 w 151"/>
                <a:gd name="T7" fmla="*/ 31 h 151"/>
                <a:gd name="T8" fmla="*/ 147 w 151"/>
                <a:gd name="T9" fmla="*/ 52 h 151"/>
                <a:gd name="T10" fmla="*/ 151 w 151"/>
                <a:gd name="T11" fmla="*/ 75 h 151"/>
                <a:gd name="T12" fmla="*/ 147 w 151"/>
                <a:gd name="T13" fmla="*/ 100 h 151"/>
                <a:gd name="T14" fmla="*/ 137 w 151"/>
                <a:gd name="T15" fmla="*/ 121 h 151"/>
                <a:gd name="T16" fmla="*/ 121 w 151"/>
                <a:gd name="T17" fmla="*/ 137 h 151"/>
                <a:gd name="T18" fmla="*/ 100 w 151"/>
                <a:gd name="T19" fmla="*/ 148 h 151"/>
                <a:gd name="T20" fmla="*/ 76 w 151"/>
                <a:gd name="T21" fmla="*/ 151 h 151"/>
                <a:gd name="T22" fmla="*/ 52 w 151"/>
                <a:gd name="T23" fmla="*/ 148 h 151"/>
                <a:gd name="T24" fmla="*/ 30 w 151"/>
                <a:gd name="T25" fmla="*/ 137 h 151"/>
                <a:gd name="T26" fmla="*/ 15 w 151"/>
                <a:gd name="T27" fmla="*/ 121 h 151"/>
                <a:gd name="T28" fmla="*/ 4 w 151"/>
                <a:gd name="T29" fmla="*/ 100 h 151"/>
                <a:gd name="T30" fmla="*/ 0 w 151"/>
                <a:gd name="T31" fmla="*/ 75 h 151"/>
                <a:gd name="T32" fmla="*/ 4 w 151"/>
                <a:gd name="T33" fmla="*/ 52 h 151"/>
                <a:gd name="T34" fmla="*/ 15 w 151"/>
                <a:gd name="T35" fmla="*/ 31 h 151"/>
                <a:gd name="T36" fmla="*/ 30 w 151"/>
                <a:gd name="T37" fmla="*/ 15 h 151"/>
                <a:gd name="T38" fmla="*/ 52 w 151"/>
                <a:gd name="T39" fmla="*/ 4 h 151"/>
                <a:gd name="T40" fmla="*/ 76 w 15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100" y="4"/>
                  </a:lnTo>
                  <a:lnTo>
                    <a:pt x="121" y="15"/>
                  </a:lnTo>
                  <a:lnTo>
                    <a:pt x="137" y="31"/>
                  </a:lnTo>
                  <a:lnTo>
                    <a:pt x="147" y="52"/>
                  </a:lnTo>
                  <a:lnTo>
                    <a:pt x="151" y="75"/>
                  </a:lnTo>
                  <a:lnTo>
                    <a:pt x="147" y="100"/>
                  </a:lnTo>
                  <a:lnTo>
                    <a:pt x="137" y="121"/>
                  </a:lnTo>
                  <a:lnTo>
                    <a:pt x="121" y="137"/>
                  </a:lnTo>
                  <a:lnTo>
                    <a:pt x="100" y="148"/>
                  </a:lnTo>
                  <a:lnTo>
                    <a:pt x="76" y="151"/>
                  </a:lnTo>
                  <a:lnTo>
                    <a:pt x="52" y="148"/>
                  </a:lnTo>
                  <a:lnTo>
                    <a:pt x="30" y="137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3961564" y="2850311"/>
              <a:ext cx="103500" cy="104601"/>
            </a:xfrm>
            <a:custGeom>
              <a:avLst/>
              <a:gdLst>
                <a:gd name="T0" fmla="*/ 94 w 189"/>
                <a:gd name="T1" fmla="*/ 0 h 188"/>
                <a:gd name="T2" fmla="*/ 119 w 189"/>
                <a:gd name="T3" fmla="*/ 4 h 188"/>
                <a:gd name="T4" fmla="*/ 142 w 189"/>
                <a:gd name="T5" fmla="*/ 12 h 188"/>
                <a:gd name="T6" fmla="*/ 161 w 189"/>
                <a:gd name="T7" fmla="*/ 27 h 188"/>
                <a:gd name="T8" fmla="*/ 175 w 189"/>
                <a:gd name="T9" fmla="*/ 46 h 188"/>
                <a:gd name="T10" fmla="*/ 185 w 189"/>
                <a:gd name="T11" fmla="*/ 69 h 188"/>
                <a:gd name="T12" fmla="*/ 189 w 189"/>
                <a:gd name="T13" fmla="*/ 93 h 188"/>
                <a:gd name="T14" fmla="*/ 185 w 189"/>
                <a:gd name="T15" fmla="*/ 119 h 188"/>
                <a:gd name="T16" fmla="*/ 175 w 189"/>
                <a:gd name="T17" fmla="*/ 141 h 188"/>
                <a:gd name="T18" fmla="*/ 161 w 189"/>
                <a:gd name="T19" fmla="*/ 161 h 188"/>
                <a:gd name="T20" fmla="*/ 142 w 189"/>
                <a:gd name="T21" fmla="*/ 176 h 188"/>
                <a:gd name="T22" fmla="*/ 119 w 189"/>
                <a:gd name="T23" fmla="*/ 184 h 188"/>
                <a:gd name="T24" fmla="*/ 94 w 189"/>
                <a:gd name="T25" fmla="*/ 188 h 188"/>
                <a:gd name="T26" fmla="*/ 69 w 189"/>
                <a:gd name="T27" fmla="*/ 184 h 188"/>
                <a:gd name="T28" fmla="*/ 47 w 189"/>
                <a:gd name="T29" fmla="*/ 176 h 188"/>
                <a:gd name="T30" fmla="*/ 28 w 189"/>
                <a:gd name="T31" fmla="*/ 161 h 188"/>
                <a:gd name="T32" fmla="*/ 13 w 189"/>
                <a:gd name="T33" fmla="*/ 141 h 188"/>
                <a:gd name="T34" fmla="*/ 3 w 189"/>
                <a:gd name="T35" fmla="*/ 119 h 188"/>
                <a:gd name="T36" fmla="*/ 0 w 189"/>
                <a:gd name="T37" fmla="*/ 93 h 188"/>
                <a:gd name="T38" fmla="*/ 3 w 189"/>
                <a:gd name="T39" fmla="*/ 69 h 188"/>
                <a:gd name="T40" fmla="*/ 13 w 189"/>
                <a:gd name="T41" fmla="*/ 46 h 188"/>
                <a:gd name="T42" fmla="*/ 28 w 189"/>
                <a:gd name="T43" fmla="*/ 27 h 188"/>
                <a:gd name="T44" fmla="*/ 47 w 189"/>
                <a:gd name="T45" fmla="*/ 12 h 188"/>
                <a:gd name="T46" fmla="*/ 69 w 189"/>
                <a:gd name="T47" fmla="*/ 4 h 188"/>
                <a:gd name="T48" fmla="*/ 94 w 189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lnTo>
                    <a:pt x="119" y="4"/>
                  </a:lnTo>
                  <a:lnTo>
                    <a:pt x="142" y="12"/>
                  </a:lnTo>
                  <a:lnTo>
                    <a:pt x="161" y="27"/>
                  </a:lnTo>
                  <a:lnTo>
                    <a:pt x="175" y="46"/>
                  </a:lnTo>
                  <a:lnTo>
                    <a:pt x="185" y="69"/>
                  </a:lnTo>
                  <a:lnTo>
                    <a:pt x="189" y="93"/>
                  </a:lnTo>
                  <a:lnTo>
                    <a:pt x="185" y="119"/>
                  </a:lnTo>
                  <a:lnTo>
                    <a:pt x="175" y="141"/>
                  </a:lnTo>
                  <a:lnTo>
                    <a:pt x="161" y="161"/>
                  </a:lnTo>
                  <a:lnTo>
                    <a:pt x="142" y="176"/>
                  </a:lnTo>
                  <a:lnTo>
                    <a:pt x="119" y="184"/>
                  </a:lnTo>
                  <a:lnTo>
                    <a:pt x="94" y="188"/>
                  </a:lnTo>
                  <a:lnTo>
                    <a:pt x="69" y="184"/>
                  </a:lnTo>
                  <a:lnTo>
                    <a:pt x="47" y="176"/>
                  </a:lnTo>
                  <a:lnTo>
                    <a:pt x="28" y="161"/>
                  </a:lnTo>
                  <a:lnTo>
                    <a:pt x="13" y="141"/>
                  </a:lnTo>
                  <a:lnTo>
                    <a:pt x="3" y="119"/>
                  </a:lnTo>
                  <a:lnTo>
                    <a:pt x="0" y="93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8" y="27"/>
                  </a:lnTo>
                  <a:lnTo>
                    <a:pt x="47" y="12"/>
                  </a:lnTo>
                  <a:lnTo>
                    <a:pt x="69" y="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107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Horizontal 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2570711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25707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09588" y="773906"/>
            <a:ext cx="3435350" cy="37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or enter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1006" y="177116"/>
            <a:ext cx="3734344" cy="498598"/>
          </a:xfrm>
        </p:spPr>
        <p:txBody>
          <a:bodyPr tIns="0" bIns="0">
            <a:sp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781006" y="682555"/>
            <a:ext cx="3733800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81006" y="1290600"/>
            <a:ext cx="3733800" cy="369332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81550" y="2900363"/>
            <a:ext cx="3733800" cy="159530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76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About Topic/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894" y="552988"/>
            <a:ext cx="3734344" cy="373949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67894" y="996102"/>
            <a:ext cx="3733800" cy="424732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67894" y="1604148"/>
            <a:ext cx="3733800" cy="1595309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7894" y="206823"/>
            <a:ext cx="3733800" cy="27699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222069" y="206823"/>
            <a:ext cx="0" cy="108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52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text or change format to remove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B309-5FB6-47CC-9B05-7449F292AA2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6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819" r:id="rId30"/>
    <p:sldLayoutId id="2147483820" r:id="rId31"/>
    <p:sldLayoutId id="2147483821" r:id="rId32"/>
    <p:sldLayoutId id="2147483822" r:id="rId33"/>
    <p:sldLayoutId id="2147483823" r:id="rId34"/>
    <p:sldLayoutId id="2147483824" r:id="rId35"/>
    <p:sldLayoutId id="2147483825" r:id="rId36"/>
    <p:sldLayoutId id="2147483826" r:id="rId37"/>
    <p:sldLayoutId id="2147483827" r:id="rId38"/>
    <p:sldLayoutId id="2147483828" r:id="rId39"/>
    <p:sldLayoutId id="2147483829" r:id="rId40"/>
    <p:sldLayoutId id="2147483830" r:id="rId41"/>
    <p:sldLayoutId id="2147483831" r:id="rId42"/>
    <p:sldLayoutId id="2147483832" r:id="rId43"/>
    <p:sldLayoutId id="2147483833" r:id="rId44"/>
    <p:sldLayoutId id="2147483834" r:id="rId45"/>
    <p:sldLayoutId id="2147483835" r:id="rId46"/>
    <p:sldLayoutId id="2147483836" r:id="rId47"/>
    <p:sldLayoutId id="2147483837" r:id="rId48"/>
    <p:sldLayoutId id="2147483838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2460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72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60575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emf"/><Relationship Id="rId9" Type="http://schemas.openxmlformats.org/officeDocument/2006/relationships/image" Target="../media/image23.jpeg"/><Relationship Id="rId1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emf"/><Relationship Id="rId11" Type="http://schemas.openxmlformats.org/officeDocument/2006/relationships/image" Target="../media/image9.jpg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97" y="3942223"/>
            <a:ext cx="3914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97" y="2416268"/>
            <a:ext cx="3914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90" y="3201287"/>
            <a:ext cx="3914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90" y="4246048"/>
            <a:ext cx="3914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97" y="1608949"/>
            <a:ext cx="3914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91" y="715547"/>
            <a:ext cx="3914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62142 LEP powerpoin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544"/>
            <a:ext cx="8611472" cy="4843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6320" y="1066067"/>
            <a:ext cx="83193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Worcestershire Plan for Growth: 2020-2040 </a:t>
            </a:r>
          </a:p>
          <a:p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C2S event</a:t>
            </a: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21 January 2022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9691" y="2416268"/>
            <a:ext cx="8088312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2"/>
            <a:ext cx="3914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-11825"/>
            <a:ext cx="3914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99544"/>
            <a:ext cx="3914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91" y="-11825"/>
            <a:ext cx="3914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97" y="-520283"/>
            <a:ext cx="2745380" cy="19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1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AB305D-B727-433B-9EBE-2FBC4CADBC4B}"/>
              </a:ext>
            </a:extLst>
          </p:cNvPr>
          <p:cNvSpPr txBox="1"/>
          <p:nvPr/>
        </p:nvSpPr>
        <p:spPr>
          <a:xfrm>
            <a:off x="265537" y="208340"/>
            <a:ext cx="594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5993A"/>
                </a:solidFill>
                <a:latin typeface="Arial"/>
                <a:cs typeface="Arial"/>
              </a:rPr>
              <a:t>Ideas &amp; Innovation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BCDCE-5B4A-4D12-8441-5DA941293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6C6F21-D981-4FBE-A55C-51039C8BF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600" y="3355933"/>
            <a:ext cx="2852400" cy="791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9DEE29-1647-4241-93B7-94F04C340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891" y="2088756"/>
            <a:ext cx="2247909" cy="721288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AB85AF1-9C29-4CD7-9CBF-35B1EC4FE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246" y="1031032"/>
            <a:ext cx="2133089" cy="1057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10C0B0-BC46-4D58-A924-BC0640804D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65" y="1029386"/>
            <a:ext cx="1922218" cy="618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1ED801-217B-4D22-9588-DF21306A0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537" y="3294831"/>
            <a:ext cx="2290463" cy="10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7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339745-D030-46A5-A9D0-D06A8B133740}"/>
              </a:ext>
            </a:extLst>
          </p:cNvPr>
          <p:cNvSpPr txBox="1"/>
          <p:nvPr/>
        </p:nvSpPr>
        <p:spPr>
          <a:xfrm>
            <a:off x="265537" y="208340"/>
            <a:ext cx="594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5993A"/>
                </a:solidFill>
                <a:latin typeface="Arial"/>
                <a:cs typeface="Arial"/>
              </a:rPr>
              <a:t>People &amp; Skills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C91BE-9924-4B1C-9D14-FCE592542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C5A849-063E-446E-98E6-265E187FC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95" y="1041713"/>
            <a:ext cx="2249797" cy="982921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E4F2A50-7904-4BE5-8D0E-AD2613C472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295" y="1041713"/>
            <a:ext cx="3889831" cy="8201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F5A7881-EC27-4755-8DED-E0DE5BA4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95" y="2737266"/>
            <a:ext cx="2365905" cy="958645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213D91B-98D8-4CDA-93B9-84576CC4B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295" y="2254950"/>
            <a:ext cx="3417016" cy="22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7C8B6A-EBD0-4B49-962C-DD18664BB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4A5C3B-BA4E-4DF9-9BAD-20E1C1016C14}"/>
              </a:ext>
            </a:extLst>
          </p:cNvPr>
          <p:cNvSpPr txBox="1"/>
          <p:nvPr/>
        </p:nvSpPr>
        <p:spPr>
          <a:xfrm>
            <a:off x="265537" y="208340"/>
            <a:ext cx="594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5993A"/>
                </a:solidFill>
                <a:latin typeface="Arial"/>
                <a:cs typeface="Arial"/>
              </a:rPr>
              <a:t>Infrastructure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3E44224-17A1-4824-8129-6AB90ED494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38" y="2398131"/>
            <a:ext cx="1888566" cy="78955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B6522A9-AF6C-407F-B4DF-553ECBCE6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4246" y="1105365"/>
            <a:ext cx="2458837" cy="67740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FA19B65-FBEE-42DD-B603-214712E32B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600" y="2494568"/>
            <a:ext cx="2210298" cy="640641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F80C676-EAA8-4545-A20B-8A5D72A3BC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104" b="9863"/>
          <a:stretch/>
        </p:blipFill>
        <p:spPr>
          <a:xfrm>
            <a:off x="2821925" y="1011285"/>
            <a:ext cx="1922686" cy="86556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B2EB253-A65B-4D21-8772-CA70E34B22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38" y="1191715"/>
            <a:ext cx="1802415" cy="677408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085C5CA3-DA5D-46B5-A55D-62F3619192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0857" y="2186596"/>
            <a:ext cx="3048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D2EC61-EBD1-45E4-BFAE-3547EB51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CA323B-9EE6-480D-B499-4ECC17C176AF}"/>
              </a:ext>
            </a:extLst>
          </p:cNvPr>
          <p:cNvSpPr txBox="1"/>
          <p:nvPr/>
        </p:nvSpPr>
        <p:spPr>
          <a:xfrm>
            <a:off x="265537" y="208340"/>
            <a:ext cx="594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5993A"/>
                </a:solidFill>
                <a:latin typeface="Arial"/>
                <a:cs typeface="Arial"/>
              </a:rPr>
              <a:t>Business Environment 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580A4B-C1CC-4D28-BA0B-D1E06AF755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867" y="3054170"/>
            <a:ext cx="2499086" cy="82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9FF333C-DCC5-4993-9AA3-5878F56D24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0" b="13433"/>
          <a:stretch/>
        </p:blipFill>
        <p:spPr>
          <a:xfrm>
            <a:off x="718834" y="1384291"/>
            <a:ext cx="2600366" cy="1085328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4023E6F-F84D-4089-B196-7A1B35B79D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23" r="8413" b="13838"/>
          <a:stretch/>
        </p:blipFill>
        <p:spPr>
          <a:xfrm>
            <a:off x="992438" y="2851996"/>
            <a:ext cx="1623407" cy="7920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7EA1190-1EBD-4D72-BC40-A9A4661C6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469" y="1580314"/>
            <a:ext cx="251748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97C4EB-0C26-4341-8C72-82A780FAE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EFB3CC-D70B-4D28-BE83-7F23486E58F1}"/>
              </a:ext>
            </a:extLst>
          </p:cNvPr>
          <p:cNvSpPr txBox="1"/>
          <p:nvPr/>
        </p:nvSpPr>
        <p:spPr>
          <a:xfrm>
            <a:off x="265537" y="186740"/>
            <a:ext cx="594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5993A"/>
                </a:solidFill>
                <a:latin typeface="Arial"/>
                <a:cs typeface="Arial"/>
              </a:rPr>
              <a:t>Places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CD339F9-D3DD-4031-BF11-6AC24554B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38" y="1155459"/>
            <a:ext cx="2232881" cy="45376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D36D779-E812-4C6A-9D3E-53E22877D4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659" y="2240072"/>
            <a:ext cx="1605141" cy="501027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383D412-F6C9-43A7-9ECB-CA58D3F9C0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800" y="919970"/>
            <a:ext cx="1958290" cy="928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F57E0-E3BA-4E8C-A8DA-73EC3BB9DF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38" y="3360756"/>
            <a:ext cx="1345811" cy="829193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F2CC2C97-6A5C-4FFC-932F-015D015841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528" y="3434809"/>
            <a:ext cx="2186944" cy="722714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D5F0EDE-13B8-472B-A79E-42B023ACE6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1090" y="2378322"/>
            <a:ext cx="1266072" cy="125652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8F559A2-0EAA-41A5-8103-9FB6E9CF80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838" y="2076818"/>
            <a:ext cx="1957285" cy="58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0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6A0533-F907-448E-9C3F-721995356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" y="72101"/>
            <a:ext cx="9029700" cy="45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1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2142 LEP powerpo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674" y="874177"/>
            <a:ext cx="592461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1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2100" dirty="0">
                <a:solidFill>
                  <a:schemeClr val="bg1"/>
                </a:solidFill>
                <a:cs typeface="Arial" panose="020B0604020202020204" pitchFamily="34" charset="0"/>
              </a:rPr>
              <a:t>Worcestershire 2040 Vision:</a:t>
            </a:r>
          </a:p>
          <a:p>
            <a:pPr algn="ctr"/>
            <a:endParaRPr lang="en-GB" sz="21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2100" dirty="0">
                <a:solidFill>
                  <a:schemeClr val="bg1"/>
                </a:solidFill>
                <a:cs typeface="Arial" panose="020B0604020202020204" pitchFamily="34" charset="0"/>
              </a:rPr>
              <a:t>“A </a:t>
            </a:r>
            <a:r>
              <a:rPr lang="en-GB" sz="2100" b="1" dirty="0">
                <a:solidFill>
                  <a:schemeClr val="bg1"/>
                </a:solidFill>
                <a:cs typeface="Arial" panose="020B0604020202020204" pitchFamily="34" charset="0"/>
              </a:rPr>
              <a:t>connected, creative, dynamic economy </a:t>
            </a:r>
            <a:r>
              <a:rPr lang="en-GB" sz="2100" dirty="0">
                <a:solidFill>
                  <a:schemeClr val="bg1"/>
                </a:solidFill>
                <a:cs typeface="Arial" panose="020B0604020202020204" pitchFamily="34" charset="0"/>
              </a:rPr>
              <a:t>for all.”</a:t>
            </a:r>
          </a:p>
          <a:p>
            <a:endParaRPr lang="en-US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386" y="3686707"/>
            <a:ext cx="7879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/>
                <a:cs typeface="Arial"/>
              </a:rPr>
              <a:t>Contact:						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gary.woodman@wlep.co.uk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Chief Executive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Worcestershire Local Enterprise Partnership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65672" y="2768204"/>
            <a:ext cx="606623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51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537" y="208340"/>
            <a:ext cx="594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5993A"/>
                </a:solidFill>
                <a:latin typeface="Arial"/>
                <a:cs typeface="Arial"/>
              </a:rPr>
              <a:t>Recognising</a:t>
            </a:r>
            <a:r>
              <a:rPr lang="en-US" sz="2800" dirty="0">
                <a:solidFill>
                  <a:srgbClr val="15993A"/>
                </a:solidFill>
                <a:latin typeface="Arial"/>
                <a:cs typeface="Arial"/>
              </a:rPr>
              <a:t> Achievements…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E744720-2B6A-4B28-9B84-9C56321220BE}"/>
              </a:ext>
            </a:extLst>
          </p:cNvPr>
          <p:cNvSpPr txBox="1">
            <a:spLocks/>
          </p:cNvSpPr>
          <p:nvPr/>
        </p:nvSpPr>
        <p:spPr>
          <a:xfrm>
            <a:off x="0" y="784843"/>
            <a:ext cx="9144000" cy="1066818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Worcestershire has seen exciting economic development since 2015 – as a result of a single county-wide economic strategy with local consensus on key priorities, opportunities and challenges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AF8FF5-79F5-44EE-ACF2-A9600E5E4DC7}"/>
              </a:ext>
            </a:extLst>
          </p:cNvPr>
          <p:cNvSpPr txBox="1">
            <a:spLocks/>
          </p:cNvSpPr>
          <p:nvPr/>
        </p:nvSpPr>
        <p:spPr>
          <a:xfrm>
            <a:off x="157798" y="1386823"/>
            <a:ext cx="2974022" cy="3158491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             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Skills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900" dirty="0" err="1">
                <a:solidFill>
                  <a:schemeClr val="tx2">
                    <a:lumMod val="50000"/>
                  </a:schemeClr>
                </a:solidFill>
              </a:rPr>
              <a:t>AgriTech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 Research Centre, Pershore 			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9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Duckworth Centre of Engineering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, Worcester	</a:t>
            </a: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Centre of Vocational </a:t>
            </a:r>
            <a:r>
              <a:rPr kumimoji="0" lang="en-GB" sz="9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Excellen</a:t>
            </a:r>
            <a:r>
              <a:rPr lang="en-GB" sz="900" dirty="0" err="1">
                <a:solidFill>
                  <a:schemeClr val="tx2">
                    <a:lumMod val="50000"/>
                  </a:schemeClr>
                </a:solidFill>
              </a:rPr>
              <a:t>ce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, Worcester			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Engineering Training Academy, Evesham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 Worcestershire Engineering Academy, Redditch	</a:t>
            </a:r>
            <a:endParaRPr lang="en-GB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Inclusive Skills Base Centre, Redditch &amp; Worcester	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Centre of Digital Engineering, Worcester</a:t>
            </a:r>
          </a:p>
          <a:p>
            <a:pPr lvl="0">
              <a:spcBef>
                <a:spcPct val="20000"/>
              </a:spcBef>
              <a:defRPr/>
            </a:pPr>
            <a:endParaRPr lang="en-GB" sz="900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Careers &amp; Enterprise Company Careers Hub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, county-wide</a:t>
            </a: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en-GB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876108-3A30-438F-BA7A-3BD1D2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20" y="1395095"/>
            <a:ext cx="408776" cy="337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5BDAF2-3EF5-42B7-8EBF-9D81E5D3A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774" y="1406138"/>
            <a:ext cx="478585" cy="315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394535-2B85-4D81-874E-43AD7E074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706" y="1386823"/>
            <a:ext cx="432619" cy="362933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35F8827-243A-4FAA-83E5-66CF70319B73}"/>
              </a:ext>
            </a:extLst>
          </p:cNvPr>
          <p:cNvSpPr txBox="1">
            <a:spLocks/>
          </p:cNvSpPr>
          <p:nvPr/>
        </p:nvSpPr>
        <p:spPr>
          <a:xfrm>
            <a:off x="3397149" y="1386822"/>
            <a:ext cx="2245017" cy="3158491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Infrastructure                    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Worcestershire 5G Testbed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900" dirty="0">
              <a:solidFill>
                <a:schemeClr val="tx2">
                  <a:lumMod val="50000"/>
                </a:schemeClr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Worcestershire Parkway Rail Station			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Kidderminster Rail Station				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Superfast Broadband rollout			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900" dirty="0" err="1">
                <a:solidFill>
                  <a:schemeClr val="tx2">
                    <a:lumMod val="50000"/>
                  </a:schemeClr>
                </a:solidFill>
              </a:rPr>
              <a:t>Hoobrook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 Link Road, Kidderminster			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A38 improvements, Bromsgrove			</a:t>
            </a:r>
          </a:p>
          <a:p>
            <a:pPr>
              <a:spcBef>
                <a:spcPct val="20000"/>
              </a:spcBef>
              <a:defRPr/>
            </a:pP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Worcester Southern Link Road	</a:t>
            </a: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Flood Alleviation – Worcester and Upton</a:t>
            </a:r>
          </a:p>
          <a:p>
            <a:pPr lvl="0">
              <a:spcBef>
                <a:spcPct val="20000"/>
              </a:spcBef>
              <a:defRPr/>
            </a:pPr>
            <a:endParaRPr lang="en-GB" sz="900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Pershore Northern Link improvements</a:t>
            </a:r>
          </a:p>
          <a:p>
            <a:pPr lvl="0">
              <a:spcBef>
                <a:spcPct val="20000"/>
              </a:spcBef>
              <a:defRPr/>
            </a:pPr>
            <a:endParaRPr lang="en-GB" sz="900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Churchfields, Kidderminster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DE30DD6-EABF-4222-95B5-03153C9301F6}"/>
              </a:ext>
            </a:extLst>
          </p:cNvPr>
          <p:cNvSpPr txBox="1">
            <a:spLocks/>
          </p:cNvSpPr>
          <p:nvPr/>
        </p:nvSpPr>
        <p:spPr>
          <a:xfrm>
            <a:off x="6079285" y="1386823"/>
            <a:ext cx="2701015" cy="3158491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Business Environment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The Kiln, Worcester	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900" dirty="0">
              <a:solidFill>
                <a:schemeClr val="tx2">
                  <a:lumMod val="50000"/>
                </a:schemeClr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 5 development at MHSP, Malvern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9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Worcester Six Business Park development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900" dirty="0">
              <a:solidFill>
                <a:schemeClr val="tx2">
                  <a:lumMod val="50000"/>
                </a:schemeClr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Redditch Gateway development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Vale Park, Evesham</a:t>
            </a:r>
          </a:p>
          <a:p>
            <a:pPr>
              <a:spcBef>
                <a:spcPct val="20000"/>
              </a:spcBef>
              <a:defRPr/>
            </a:pPr>
            <a:endParaRPr kumimoji="0" lang="en-GB" sz="9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Cathedral Square, Worcester</a:t>
            </a:r>
          </a:p>
          <a:p>
            <a:pPr lvl="0">
              <a:spcBef>
                <a:spcPct val="20000"/>
              </a:spcBef>
              <a:defRPr/>
            </a:pPr>
            <a:endParaRPr lang="en-GB" sz="900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n-GB" sz="900" dirty="0" err="1">
                <a:solidFill>
                  <a:schemeClr val="tx2">
                    <a:lumMod val="50000"/>
                  </a:schemeClr>
                </a:solidFill>
              </a:rPr>
              <a:t>BetaDen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</a:rPr>
              <a:t>, Malvern</a:t>
            </a:r>
          </a:p>
        </p:txBody>
      </p:sp>
    </p:spTree>
    <p:extLst>
      <p:ext uri="{BB962C8B-B14F-4D97-AF65-F5344CB8AC3E}">
        <p14:creationId xmlns:p14="http://schemas.microsoft.com/office/powerpoint/2010/main" val="194893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A9A39-D698-4302-8223-B12EE4C759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1138" y="838200"/>
            <a:ext cx="2570162" cy="3952875"/>
          </a:xfrm>
        </p:spPr>
        <p:txBody>
          <a:bodyPr>
            <a:normAutofit/>
          </a:bodyPr>
          <a:lstStyle/>
          <a:p>
            <a:pPr marL="0" indent="0" algn="ctr" defTabSz="457200">
              <a:spcBef>
                <a:spcPct val="20000"/>
              </a:spcBef>
              <a:buClrTx/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COVID Recovery</a:t>
            </a:r>
          </a:p>
          <a:p>
            <a:pPr marL="0" indent="0" algn="ctr" defTabSz="457200">
              <a:spcBef>
                <a:spcPct val="20000"/>
              </a:spcBef>
              <a:buClrTx/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defTabSz="457200">
              <a:spcBef>
                <a:spcPct val="20000"/>
              </a:spcBef>
              <a:buClrTx/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defTabSz="457200">
              <a:spcBef>
                <a:spcPct val="20000"/>
              </a:spcBef>
              <a:buClrTx/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defTabSz="457200">
              <a:spcBef>
                <a:spcPct val="20000"/>
              </a:spcBef>
              <a:buClrTx/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defTabSz="457200">
              <a:spcBef>
                <a:spcPct val="20000"/>
              </a:spcBef>
              <a:buClrTx/>
            </a:pPr>
            <a:endParaRPr lang="en-GB" sz="1400" dirty="0">
              <a:solidFill>
                <a:schemeClr val="tx2">
                  <a:lumMod val="50000"/>
                </a:schemeClr>
              </a:solidFill>
            </a:endParaRPr>
          </a:p>
          <a:p>
            <a:pPr defTabSz="457200">
              <a:spcBef>
                <a:spcPct val="20000"/>
              </a:spcBef>
              <a:buClrTx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Huge economic impact globally</a:t>
            </a:r>
          </a:p>
          <a:p>
            <a:pPr defTabSz="457200">
              <a:spcBef>
                <a:spcPct val="20000"/>
              </a:spcBef>
              <a:buClrTx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Has accelerated a number of trends – online retail and demand for digital</a:t>
            </a:r>
          </a:p>
          <a:p>
            <a:pPr defTabSz="457200">
              <a:spcBef>
                <a:spcPct val="20000"/>
              </a:spcBef>
              <a:buClrTx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Changing where and how we work</a:t>
            </a:r>
          </a:p>
          <a:p>
            <a:pPr defTabSz="457200">
              <a:spcBef>
                <a:spcPct val="20000"/>
              </a:spcBef>
              <a:buClrTx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Need to revitalise city and town centres</a:t>
            </a:r>
          </a:p>
          <a:p>
            <a:pPr marL="342900" indent="-342900" defTabSz="457200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en-GB" sz="2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55531-E51D-4EF3-821E-46C3E2841FFC}"/>
              </a:ext>
            </a:extLst>
          </p:cNvPr>
          <p:cNvSpPr txBox="1"/>
          <p:nvPr/>
        </p:nvSpPr>
        <p:spPr>
          <a:xfrm>
            <a:off x="265537" y="208340"/>
            <a:ext cx="594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5993A"/>
                </a:solidFill>
                <a:latin typeface="Arial"/>
                <a:cs typeface="Arial"/>
              </a:rPr>
              <a:t>What are our key challenges…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47861CC-68CC-489A-95D2-ECCF177E8153}"/>
              </a:ext>
            </a:extLst>
          </p:cNvPr>
          <p:cNvSpPr txBox="1">
            <a:spLocks/>
          </p:cNvSpPr>
          <p:nvPr/>
        </p:nvSpPr>
        <p:spPr>
          <a:xfrm>
            <a:off x="2774157" y="838200"/>
            <a:ext cx="3012122" cy="395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72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05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spcBef>
                <a:spcPct val="20000"/>
              </a:spcBef>
              <a:buClrTx/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Levelling Up</a:t>
            </a:r>
          </a:p>
          <a:p>
            <a:pPr marL="342900" indent="-342900" defTabSz="457200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Support our businesses to improve productivity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Need to tackle health inequalities and social mobility challenges across the county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Champion inclusion and diversity across our work</a:t>
            </a:r>
          </a:p>
          <a:p>
            <a:endParaRPr lang="en-GB" sz="16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8712839-7CFE-463E-B1CD-C69DC350F76A}"/>
              </a:ext>
            </a:extLst>
          </p:cNvPr>
          <p:cNvSpPr txBox="1">
            <a:spLocks/>
          </p:cNvSpPr>
          <p:nvPr/>
        </p:nvSpPr>
        <p:spPr>
          <a:xfrm>
            <a:off x="5839619" y="838200"/>
            <a:ext cx="3040420" cy="395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72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05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spcBef>
                <a:spcPct val="20000"/>
              </a:spcBef>
              <a:buClrTx/>
              <a:buNone/>
            </a:pPr>
            <a:r>
              <a:rPr lang="en-GB" sz="2200" b="1" dirty="0">
                <a:solidFill>
                  <a:schemeClr val="tx2">
                    <a:lumMod val="50000"/>
                  </a:schemeClr>
                </a:solidFill>
              </a:rPr>
              <a:t>Climate Change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</a:pPr>
            <a:endParaRPr lang="en-GB" sz="1400" dirty="0">
              <a:solidFill>
                <a:schemeClr val="tx2">
                  <a:lumMod val="50000"/>
                </a:schemeClr>
              </a:solidFill>
            </a:endParaRP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</a:pPr>
            <a:endParaRPr lang="en-GB" sz="1400" dirty="0">
              <a:solidFill>
                <a:schemeClr val="tx2">
                  <a:lumMod val="50000"/>
                </a:schemeClr>
              </a:solidFill>
            </a:endParaRP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</a:pPr>
            <a:endParaRPr lang="en-GB" sz="1400" dirty="0">
              <a:solidFill>
                <a:schemeClr val="tx2">
                  <a:lumMod val="50000"/>
                </a:schemeClr>
              </a:solidFill>
            </a:endParaRP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</a:pPr>
            <a:endParaRPr lang="en-GB" sz="1400" dirty="0">
              <a:solidFill>
                <a:schemeClr val="tx2">
                  <a:lumMod val="50000"/>
                </a:schemeClr>
              </a:solidFill>
            </a:endParaRP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</a:pPr>
            <a:endParaRPr lang="en-GB" sz="1400" dirty="0">
              <a:solidFill>
                <a:schemeClr val="tx2">
                  <a:lumMod val="50000"/>
                </a:schemeClr>
              </a:solidFill>
            </a:endParaRP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</a:pPr>
            <a:endParaRPr lang="en-GB" sz="1400" dirty="0">
              <a:solidFill>
                <a:schemeClr val="tx2">
                  <a:lumMod val="50000"/>
                </a:schemeClr>
              </a:solidFill>
            </a:endParaRP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Need to decarbonise our energy and transport systems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Tackling the challenges we face around flooding and water availability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Champion a green recovery and environmental sustainability in our county</a:t>
            </a:r>
          </a:p>
          <a:p>
            <a:pPr marL="0" indent="0" algn="ctr" defTabSz="457200">
              <a:spcBef>
                <a:spcPct val="20000"/>
              </a:spcBef>
              <a:buClrTx/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1600" dirty="0"/>
          </a:p>
        </p:txBody>
      </p:sp>
      <p:pic>
        <p:nvPicPr>
          <p:cNvPr id="1026" name="Picture 2" descr="Covid: Why is coronavirus such a threat? - BBC News">
            <a:extLst>
              <a:ext uri="{FF2B5EF4-FFF2-40B4-BE49-F238E27FC236}">
                <a16:creationId xmlns:a16="http://schemas.microsoft.com/office/drawing/2014/main" id="{F7CE97A3-6567-4C31-AD31-E6B600D2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4" y="1352550"/>
            <a:ext cx="1893570" cy="11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mate Change: Meaning, Definition, Causes, Examples And Consequences -  Youmatter">
            <a:extLst>
              <a:ext uri="{FF2B5EF4-FFF2-40B4-BE49-F238E27FC236}">
                <a16:creationId xmlns:a16="http://schemas.microsoft.com/office/drawing/2014/main" id="{EDB197AF-7D30-4421-8B7D-7D38AE2D7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29" y="1374457"/>
            <a:ext cx="1893569" cy="11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balancing the UK: 'Levelling Up' in the era of COVID-19 – Government &amp;  civil service news">
            <a:extLst>
              <a:ext uri="{FF2B5EF4-FFF2-40B4-BE49-F238E27FC236}">
                <a16:creationId xmlns:a16="http://schemas.microsoft.com/office/drawing/2014/main" id="{BF044823-F185-482A-AB9F-B7B2A2BC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04" y="1374457"/>
            <a:ext cx="1893570" cy="11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1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14D6FE-CBAF-48DD-AF9E-BBC7D8AD88AD}"/>
              </a:ext>
            </a:extLst>
          </p:cNvPr>
          <p:cNvSpPr txBox="1"/>
          <p:nvPr/>
        </p:nvSpPr>
        <p:spPr>
          <a:xfrm>
            <a:off x="779016" y="1064592"/>
            <a:ext cx="7563775" cy="2833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WLEP’s strategic economic targets (to 2025) are on track or had been achieved based on pre-COVID data – the strategy is working:</a:t>
            </a:r>
          </a:p>
          <a:p>
            <a:pPr>
              <a:lnSpc>
                <a:spcPct val="107000"/>
              </a:lnSpc>
            </a:pPr>
            <a:endParaRPr lang="en-GB" sz="21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sz="2100" dirty="0">
                <a:solidFill>
                  <a:schemeClr val="tx1">
                    <a:lumMod val="50000"/>
                  </a:schemeClr>
                </a:solidFill>
              </a:rPr>
              <a:t>£2.8 billion increase in GVA against target of £2.9 billion</a:t>
            </a:r>
          </a:p>
          <a:p>
            <a:pPr marL="257175" indent="-257175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en-GB" sz="2100" dirty="0">
              <a:solidFill>
                <a:schemeClr val="tx1">
                  <a:lumMod val="50000"/>
                </a:schemeClr>
              </a:solidFill>
            </a:endParaRPr>
          </a:p>
          <a:p>
            <a:pPr marL="257175" indent="-257175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sz="2100" dirty="0">
                <a:solidFill>
                  <a:schemeClr val="tx1">
                    <a:lumMod val="50000"/>
                  </a:schemeClr>
                </a:solidFill>
              </a:rPr>
              <a:t>38,000 more jobs against a target of 25,000</a:t>
            </a:r>
          </a:p>
          <a:p>
            <a:pPr marL="257175" indent="-257175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en-GB" sz="2100" dirty="0">
              <a:solidFill>
                <a:schemeClr val="tx1">
                  <a:lumMod val="50000"/>
                </a:schemeClr>
              </a:solidFill>
            </a:endParaRPr>
          </a:p>
          <a:p>
            <a:pPr marL="257175" indent="-257175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sz="2100" dirty="0">
                <a:solidFill>
                  <a:schemeClr val="tx1">
                    <a:lumMod val="50000"/>
                  </a:schemeClr>
                </a:solidFill>
              </a:rPr>
              <a:t>16,810 new homes against a target of 21,500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56A27-5FB2-4129-9926-19A5C4E64647}"/>
              </a:ext>
            </a:extLst>
          </p:cNvPr>
          <p:cNvSpPr txBox="1"/>
          <p:nvPr/>
        </p:nvSpPr>
        <p:spPr>
          <a:xfrm>
            <a:off x="265537" y="208340"/>
            <a:ext cx="594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5993A"/>
                </a:solidFill>
                <a:latin typeface="Arial"/>
                <a:cs typeface="Arial"/>
              </a:rPr>
              <a:t>Evolution not Revolution…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CBF6F-CDB7-4700-BDE3-9D1A6090E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8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20246A-4700-4374-98A5-F5EBE755B957}"/>
              </a:ext>
            </a:extLst>
          </p:cNvPr>
          <p:cNvSpPr txBox="1"/>
          <p:nvPr/>
        </p:nvSpPr>
        <p:spPr>
          <a:xfrm>
            <a:off x="265537" y="208340"/>
            <a:ext cx="594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5993A"/>
                </a:solidFill>
                <a:latin typeface="Arial"/>
                <a:cs typeface="Arial"/>
              </a:rPr>
              <a:t>Worcestershire 2040 Vision…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4A0FEA1-890F-4350-8A1B-6E0FA0DDF7A5}"/>
              </a:ext>
            </a:extLst>
          </p:cNvPr>
          <p:cNvSpPr txBox="1">
            <a:spLocks/>
          </p:cNvSpPr>
          <p:nvPr/>
        </p:nvSpPr>
        <p:spPr>
          <a:xfrm>
            <a:off x="211138" y="1310622"/>
            <a:ext cx="2554922" cy="31584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Connected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Future is digital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Investment in FTTP and gigabit-capable infrastructure is key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Will revolutionise productivity potential of our businesses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Strategic location – makes the county increasingly attractive for professionals and entrepreneurs embracing remote / hybrid working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2799896-6F11-4C2E-987E-9A26610BB394}"/>
              </a:ext>
            </a:extLst>
          </p:cNvPr>
          <p:cNvSpPr txBox="1">
            <a:spLocks/>
          </p:cNvSpPr>
          <p:nvPr/>
        </p:nvSpPr>
        <p:spPr>
          <a:xfrm>
            <a:off x="651193" y="739123"/>
            <a:ext cx="7911782" cy="8001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“A connected, creative, dynamic economy for all” 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49F39A8-D242-464C-A21D-DF5FC2A12B87}"/>
              </a:ext>
            </a:extLst>
          </p:cNvPr>
          <p:cNvSpPr txBox="1">
            <a:spLocks/>
          </p:cNvSpPr>
          <p:nvPr/>
        </p:nvSpPr>
        <p:spPr>
          <a:xfrm>
            <a:off x="3169920" y="1310621"/>
            <a:ext cx="2628900" cy="31584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Creative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Opportunity to transform our skills base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Attract and retain skilled young workers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Upskill / reskill opportunities for all ages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Future-proofing with a focus on digital skills for all sectors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Creating the conditions for fulfilling jobs and careers and provide flexible working opportunities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BF3BCB3-F8FD-4E56-8219-09BF8E0354E2}"/>
              </a:ext>
            </a:extLst>
          </p:cNvPr>
          <p:cNvSpPr txBox="1">
            <a:spLocks/>
          </p:cNvSpPr>
          <p:nvPr/>
        </p:nvSpPr>
        <p:spPr>
          <a:xfrm>
            <a:off x="6325117" y="1310622"/>
            <a:ext cx="2554922" cy="31584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Dynamic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Innovation drives competitive advantage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Stimulate investment in R&amp;D activity and cultivate an innovation ecosystem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Aim to create a reputation for new technology and digital capability to enable businesses to trade globally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Embracing responsible and sustainable growth for future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F00F79-32E4-45AE-96F0-3AED3E62F4C4}"/>
              </a:ext>
            </a:extLst>
          </p:cNvPr>
          <p:cNvSpPr txBox="1"/>
          <p:nvPr/>
        </p:nvSpPr>
        <p:spPr>
          <a:xfrm>
            <a:off x="265537" y="208340"/>
            <a:ext cx="594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5993A"/>
                </a:solidFill>
                <a:latin typeface="Arial"/>
                <a:cs typeface="Arial"/>
              </a:rPr>
              <a:t>Our Key Strategic Objectives…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8F6C4D-4E3C-4410-A35D-55C507D77DD0}"/>
              </a:ext>
            </a:extLst>
          </p:cNvPr>
          <p:cNvSpPr/>
          <p:nvPr/>
        </p:nvSpPr>
        <p:spPr>
          <a:xfrm>
            <a:off x="640860" y="960379"/>
            <a:ext cx="8081107" cy="322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 Worcestershire’s strategic </a:t>
            </a:r>
            <a:r>
              <a:rPr lang="en-GB" sz="2000" b="1" dirty="0">
                <a:solidFill>
                  <a:srgbClr val="15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Connectivity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our infrastructure – physical, digital and energy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GB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a </a:t>
            </a:r>
            <a:r>
              <a:rPr lang="en-GB" sz="2000" b="1" dirty="0">
                <a:solidFill>
                  <a:srgbClr val="15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future-fit Worcestershire workforce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GB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Stimulating investment in R&amp;D and innovation to create a </a:t>
            </a:r>
            <a:r>
              <a:rPr lang="en-GB" sz="2000" b="1" dirty="0">
                <a:solidFill>
                  <a:srgbClr val="15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Worcestershire business environment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GB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Revitalising our Town and City Centres</a:t>
            </a:r>
          </a:p>
        </p:txBody>
      </p:sp>
    </p:spTree>
    <p:extLst>
      <p:ext uri="{BB962C8B-B14F-4D97-AF65-F5344CB8AC3E}">
        <p14:creationId xmlns:p14="http://schemas.microsoft.com/office/powerpoint/2010/main" val="412179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DBE2A4DB-0571-49E0-8F30-A12307838F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33" y="766804"/>
            <a:ext cx="1688119" cy="984932"/>
          </a:xfrm>
          <a:prstGeom prst="rect">
            <a:avLst/>
          </a:prstGeom>
        </p:spPr>
      </p:pic>
      <p:pic>
        <p:nvPicPr>
          <p:cNvPr id="3" name="Picture 2" descr="A picture containing ground, building, station&#10;&#10;Description automatically generated">
            <a:extLst>
              <a:ext uri="{FF2B5EF4-FFF2-40B4-BE49-F238E27FC236}">
                <a16:creationId xmlns:a16="http://schemas.microsoft.com/office/drawing/2014/main" id="{A2D529E2-53A0-4139-B181-B9826FFB14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771" y="766802"/>
            <a:ext cx="1332142" cy="999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885A97-5150-4345-98F6-FB2D66CC6C66}"/>
              </a:ext>
            </a:extLst>
          </p:cNvPr>
          <p:cNvSpPr txBox="1"/>
          <p:nvPr/>
        </p:nvSpPr>
        <p:spPr>
          <a:xfrm>
            <a:off x="355294" y="1815128"/>
            <a:ext cx="30336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Health, Wellbeing &amp; Inclusive Sport Centre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E47EB-1256-41D8-9AC8-F530E49203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92"/>
          <a:stretch/>
        </p:blipFill>
        <p:spPr>
          <a:xfrm>
            <a:off x="4120467" y="802283"/>
            <a:ext cx="1780670" cy="963626"/>
          </a:xfrm>
          <a:prstGeom prst="rect">
            <a:avLst/>
          </a:prstGeom>
        </p:spPr>
      </p:pic>
      <p:pic>
        <p:nvPicPr>
          <p:cNvPr id="6" name="Picture 5" descr="A picture containing outdoor, sky, grass, tree&#10;&#10;Description automatically generated">
            <a:extLst>
              <a:ext uri="{FF2B5EF4-FFF2-40B4-BE49-F238E27FC236}">
                <a16:creationId xmlns:a16="http://schemas.microsoft.com/office/drawing/2014/main" id="{01C08BB1-D1B1-48B3-B4AA-7A0237120A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898" y="802285"/>
            <a:ext cx="1616502" cy="949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DB526-072C-4643-BAD7-9E5AAD6999A7}"/>
              </a:ext>
            </a:extLst>
          </p:cNvPr>
          <p:cNvSpPr txBox="1"/>
          <p:nvPr/>
        </p:nvSpPr>
        <p:spPr>
          <a:xfrm>
            <a:off x="4057549" y="1815128"/>
            <a:ext cx="2503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err="1"/>
              <a:t>Kepax</a:t>
            </a:r>
            <a:r>
              <a:rPr lang="en-GB" sz="1050" b="1" dirty="0"/>
              <a:t> Bridge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B1941-35A3-4588-9386-0FEE278935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482" y="2296031"/>
            <a:ext cx="1591812" cy="895054"/>
          </a:xfrm>
          <a:prstGeom prst="rect">
            <a:avLst/>
          </a:prstGeom>
        </p:spPr>
      </p:pic>
      <p:pic>
        <p:nvPicPr>
          <p:cNvPr id="9" name="Picture 8" descr="A picture containing grass, green&#10;&#10;Description automatically generated">
            <a:extLst>
              <a:ext uri="{FF2B5EF4-FFF2-40B4-BE49-F238E27FC236}">
                <a16:creationId xmlns:a16="http://schemas.microsoft.com/office/drawing/2014/main" id="{31048604-8B09-4D6C-A6C3-4CA36334B2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33" y="2294868"/>
            <a:ext cx="1688119" cy="9495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8A685E-EE1B-492B-868F-676C67B4EA54}"/>
              </a:ext>
            </a:extLst>
          </p:cNvPr>
          <p:cNvSpPr txBox="1"/>
          <p:nvPr/>
        </p:nvSpPr>
        <p:spPr>
          <a:xfrm>
            <a:off x="355295" y="3244319"/>
            <a:ext cx="3554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Worcester Shrub Hill Quarter &amp; Station Masterplan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945ECB-F0C2-4990-BC7D-FD625765C0F6}"/>
              </a:ext>
            </a:extLst>
          </p:cNvPr>
          <p:cNvCxnSpPr>
            <a:cxnSpLocks/>
          </p:cNvCxnSpPr>
          <p:nvPr/>
        </p:nvCxnSpPr>
        <p:spPr>
          <a:xfrm>
            <a:off x="355295" y="2099195"/>
            <a:ext cx="3554031" cy="0"/>
          </a:xfrm>
          <a:prstGeom prst="line">
            <a:avLst/>
          </a:prstGeom>
          <a:ln w="38100">
            <a:solidFill>
              <a:srgbClr val="159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FD667F-F7CB-4EC0-B31A-D34F3D4D2299}"/>
              </a:ext>
            </a:extLst>
          </p:cNvPr>
          <p:cNvCxnSpPr>
            <a:cxnSpLocks/>
          </p:cNvCxnSpPr>
          <p:nvPr/>
        </p:nvCxnSpPr>
        <p:spPr>
          <a:xfrm flipH="1" flipV="1">
            <a:off x="4040673" y="711200"/>
            <a:ext cx="272" cy="1387997"/>
          </a:xfrm>
          <a:prstGeom prst="line">
            <a:avLst/>
          </a:prstGeom>
          <a:ln w="38100">
            <a:solidFill>
              <a:srgbClr val="159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653BB5-5FDA-4AD8-A125-19858B988AA2}"/>
              </a:ext>
            </a:extLst>
          </p:cNvPr>
          <p:cNvCxnSpPr>
            <a:cxnSpLocks/>
          </p:cNvCxnSpPr>
          <p:nvPr/>
        </p:nvCxnSpPr>
        <p:spPr>
          <a:xfrm flipV="1">
            <a:off x="3909326" y="2099195"/>
            <a:ext cx="0" cy="1404107"/>
          </a:xfrm>
          <a:prstGeom prst="line">
            <a:avLst/>
          </a:prstGeom>
          <a:ln w="38100">
            <a:solidFill>
              <a:srgbClr val="159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CCEC2D-2072-4D94-8051-CC6CCEAC2522}"/>
              </a:ext>
            </a:extLst>
          </p:cNvPr>
          <p:cNvCxnSpPr>
            <a:cxnSpLocks/>
          </p:cNvCxnSpPr>
          <p:nvPr/>
        </p:nvCxnSpPr>
        <p:spPr>
          <a:xfrm>
            <a:off x="3388963" y="2099195"/>
            <a:ext cx="4590851" cy="0"/>
          </a:xfrm>
          <a:prstGeom prst="line">
            <a:avLst/>
          </a:prstGeom>
          <a:ln w="38100">
            <a:solidFill>
              <a:srgbClr val="159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C527A6A-8904-4E40-9820-D53F9A2B6483}"/>
              </a:ext>
            </a:extLst>
          </p:cNvPr>
          <p:cNvSpPr txBox="1"/>
          <p:nvPr/>
        </p:nvSpPr>
        <p:spPr>
          <a:xfrm>
            <a:off x="4040673" y="3183881"/>
            <a:ext cx="3554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Tenbury Wells Flood Alleviation Scheme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939F09-194D-4430-8470-853E7C73FEA7}"/>
              </a:ext>
            </a:extLst>
          </p:cNvPr>
          <p:cNvCxnSpPr>
            <a:cxnSpLocks/>
          </p:cNvCxnSpPr>
          <p:nvPr/>
        </p:nvCxnSpPr>
        <p:spPr>
          <a:xfrm>
            <a:off x="355294" y="3503302"/>
            <a:ext cx="7624520" cy="0"/>
          </a:xfrm>
          <a:prstGeom prst="line">
            <a:avLst/>
          </a:prstGeom>
          <a:ln w="38100">
            <a:solidFill>
              <a:srgbClr val="159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62F74E0-2613-4978-B8D4-29D4859C60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1452" y="3576324"/>
            <a:ext cx="1784292" cy="859159"/>
          </a:xfrm>
          <a:prstGeom prst="rect">
            <a:avLst/>
          </a:prstGeom>
        </p:spPr>
      </p:pic>
      <p:pic>
        <p:nvPicPr>
          <p:cNvPr id="26" name="Picture 25" descr="A picture containing sky, outdoor, building, day&#10;&#10;Description automatically generated">
            <a:extLst>
              <a:ext uri="{FF2B5EF4-FFF2-40B4-BE49-F238E27FC236}">
                <a16:creationId xmlns:a16="http://schemas.microsoft.com/office/drawing/2014/main" id="{46E2E545-EA71-43BC-A784-721B23E7BD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94" y="3576324"/>
            <a:ext cx="1609765" cy="8591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8B32D92-1FDA-431B-A094-EBE4241535FB}"/>
              </a:ext>
            </a:extLst>
          </p:cNvPr>
          <p:cNvSpPr txBox="1"/>
          <p:nvPr/>
        </p:nvSpPr>
        <p:spPr>
          <a:xfrm>
            <a:off x="340435" y="4431794"/>
            <a:ext cx="3554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Vale Business Park Development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BB9AF8-0325-43FB-9A33-A511906042F5}"/>
              </a:ext>
            </a:extLst>
          </p:cNvPr>
          <p:cNvCxnSpPr>
            <a:cxnSpLocks/>
          </p:cNvCxnSpPr>
          <p:nvPr/>
        </p:nvCxnSpPr>
        <p:spPr>
          <a:xfrm flipV="1">
            <a:off x="4062137" y="3503303"/>
            <a:ext cx="0" cy="1043908"/>
          </a:xfrm>
          <a:prstGeom prst="line">
            <a:avLst/>
          </a:prstGeom>
          <a:ln w="38100">
            <a:solidFill>
              <a:srgbClr val="159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sky, mountain, nature, outdoor&#10;&#10;Description automatically generated">
            <a:extLst>
              <a:ext uri="{FF2B5EF4-FFF2-40B4-BE49-F238E27FC236}">
                <a16:creationId xmlns:a16="http://schemas.microsoft.com/office/drawing/2014/main" id="{13EAA842-9B19-4CB1-8831-5A3BA981583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467" y="2230374"/>
            <a:ext cx="1812712" cy="949567"/>
          </a:xfrm>
          <a:prstGeom prst="rect">
            <a:avLst/>
          </a:prstGeom>
        </p:spPr>
      </p:pic>
      <p:pic>
        <p:nvPicPr>
          <p:cNvPr id="36" name="Picture 35" descr="A picture containing tree, outdoor, sky, town&#10;&#10;Description automatically generated">
            <a:extLst>
              <a:ext uri="{FF2B5EF4-FFF2-40B4-BE49-F238E27FC236}">
                <a16:creationId xmlns:a16="http://schemas.microsoft.com/office/drawing/2014/main" id="{CC9DFB49-79CD-424D-90C4-74CCC786B21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890" y="3576324"/>
            <a:ext cx="1945860" cy="876430"/>
          </a:xfrm>
          <a:prstGeom prst="rect">
            <a:avLst/>
          </a:prstGeom>
        </p:spPr>
      </p:pic>
      <p:pic>
        <p:nvPicPr>
          <p:cNvPr id="37" name="Picture 36" descr="A picture containing grass, house, outdoor, nature&#10;&#10;Description automatically generated">
            <a:extLst>
              <a:ext uri="{FF2B5EF4-FFF2-40B4-BE49-F238E27FC236}">
                <a16:creationId xmlns:a16="http://schemas.microsoft.com/office/drawing/2014/main" id="{EBE8C22F-09C8-489B-8ED7-7D4620A8847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478" y="3570955"/>
            <a:ext cx="1972447" cy="89037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39BC87A-248A-4755-ACD2-E3412B070BEB}"/>
              </a:ext>
            </a:extLst>
          </p:cNvPr>
          <p:cNvSpPr txBox="1"/>
          <p:nvPr/>
        </p:nvSpPr>
        <p:spPr>
          <a:xfrm>
            <a:off x="4318168" y="4410581"/>
            <a:ext cx="2503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Low Carbon Housing Bromsgrove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422140-03B1-4FBE-AB59-4E586C10F801}"/>
              </a:ext>
            </a:extLst>
          </p:cNvPr>
          <p:cNvCxnSpPr>
            <a:cxnSpLocks/>
          </p:cNvCxnSpPr>
          <p:nvPr/>
        </p:nvCxnSpPr>
        <p:spPr>
          <a:xfrm flipV="1">
            <a:off x="6827865" y="2099195"/>
            <a:ext cx="0" cy="1404108"/>
          </a:xfrm>
          <a:prstGeom prst="line">
            <a:avLst/>
          </a:prstGeom>
          <a:ln w="38100">
            <a:solidFill>
              <a:srgbClr val="159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88814DE-5730-49BF-B847-5576F4E4ED15}"/>
              </a:ext>
            </a:extLst>
          </p:cNvPr>
          <p:cNvSpPr txBox="1"/>
          <p:nvPr/>
        </p:nvSpPr>
        <p:spPr>
          <a:xfrm>
            <a:off x="7262219" y="3179940"/>
            <a:ext cx="19724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Redditch Interchange</a:t>
            </a:r>
          </a:p>
        </p:txBody>
      </p:sp>
      <p:pic>
        <p:nvPicPr>
          <p:cNvPr id="1026" name="Picture 2" descr="Redditch railway station - Wikipedia">
            <a:extLst>
              <a:ext uri="{FF2B5EF4-FFF2-40B4-BE49-F238E27FC236}">
                <a16:creationId xmlns:a16="http://schemas.microsoft.com/office/drawing/2014/main" id="{B8D90F15-1AD0-4FF9-84EB-A9F3C56F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88" y="2232883"/>
            <a:ext cx="1836647" cy="9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ED06DCA-5B34-45A0-BF0B-D03B5D3536FC}"/>
              </a:ext>
            </a:extLst>
          </p:cNvPr>
          <p:cNvSpPr txBox="1"/>
          <p:nvPr/>
        </p:nvSpPr>
        <p:spPr>
          <a:xfrm>
            <a:off x="265537" y="208340"/>
            <a:ext cx="594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5993A"/>
                </a:solidFill>
                <a:latin typeface="Arial"/>
                <a:cs typeface="Arial"/>
              </a:rPr>
              <a:t>GBF investment </a:t>
            </a:r>
            <a:r>
              <a:rPr lang="en-US" sz="2800" dirty="0" err="1">
                <a:solidFill>
                  <a:srgbClr val="15993A"/>
                </a:solidFill>
                <a:latin typeface="Arial"/>
                <a:cs typeface="Arial"/>
              </a:rPr>
              <a:t>programme</a:t>
            </a:r>
            <a:r>
              <a:rPr lang="en-US" sz="2800" dirty="0">
                <a:solidFill>
                  <a:srgbClr val="15993A"/>
                </a:solidFill>
                <a:latin typeface="Arial"/>
                <a:cs typeface="Arial"/>
              </a:rPr>
              <a:t>…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8B3000F-83E8-4B35-B0D9-A37B51770F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46800-CAF0-408D-898F-450069991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8" y="2571750"/>
            <a:ext cx="1592579" cy="1691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2CB2D7-6E7B-4E09-BF87-298CE11FE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435" y="2227985"/>
            <a:ext cx="2948939" cy="2441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DD2E86-3B7A-45E7-B902-F9A54B6E0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84" y="116632"/>
            <a:ext cx="2399071" cy="2054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02981-81BA-4308-8C8D-4FF490084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508" y="303690"/>
            <a:ext cx="1140542" cy="1543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00E4D-F4D6-4C6D-9CCA-5134428FE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0783" y="897128"/>
            <a:ext cx="1809135" cy="1140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07830A-8C3B-4CBA-8DAD-7031A1D31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1928" y="2227985"/>
            <a:ext cx="1769806" cy="2392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87C96-FBE7-44A8-975D-066FA63542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9411" y="60218"/>
            <a:ext cx="1390773" cy="2167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69E597-701A-4E4D-9EC1-5962BB8C7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8888" y="2895355"/>
            <a:ext cx="1809135" cy="1555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ED3BE7-AC31-454A-9910-3CB41966EE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8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72101"/>
            <a:ext cx="2277828" cy="629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19DF58-89B4-4495-83DC-C26EBF667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32" y="1215787"/>
            <a:ext cx="4782153" cy="325715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9279D32-1225-4523-A1F7-01823F4EB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0"/>
          <a:stretch/>
        </p:blipFill>
        <p:spPr bwMode="auto">
          <a:xfrm>
            <a:off x="4951685" y="952255"/>
            <a:ext cx="4192315" cy="33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7AADB8-9DEF-42A7-8F8A-F3F4EF0B3A81}"/>
              </a:ext>
            </a:extLst>
          </p:cNvPr>
          <p:cNvSpPr txBox="1"/>
          <p:nvPr/>
        </p:nvSpPr>
        <p:spPr>
          <a:xfrm>
            <a:off x="265537" y="208340"/>
            <a:ext cx="5945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5993A"/>
                </a:solidFill>
                <a:latin typeface="Arial"/>
                <a:cs typeface="Arial"/>
              </a:rPr>
              <a:t>All about economic growth and productivity…</a:t>
            </a:r>
          </a:p>
        </p:txBody>
      </p:sp>
    </p:spTree>
    <p:extLst>
      <p:ext uri="{BB962C8B-B14F-4D97-AF65-F5344CB8AC3E}">
        <p14:creationId xmlns:p14="http://schemas.microsoft.com/office/powerpoint/2010/main" val="3364094254"/>
      </p:ext>
    </p:extLst>
  </p:cSld>
  <p:clrMapOvr>
    <a:masterClrMapping/>
  </p:clrMapOvr>
</p:sld>
</file>

<file path=ppt/theme/theme1.xml><?xml version="1.0" encoding="utf-8"?>
<a:theme xmlns:a="http://schemas.openxmlformats.org/drawingml/2006/main" name="Encraft Theme2">
  <a:themeElements>
    <a:clrScheme name="Encraft Multi">
      <a:dk1>
        <a:srgbClr val="676767"/>
      </a:dk1>
      <a:lt1>
        <a:srgbClr val="FFFFFF"/>
      </a:lt1>
      <a:dk2>
        <a:srgbClr val="3F3F3F"/>
      </a:dk2>
      <a:lt2>
        <a:srgbClr val="FFFFFF"/>
      </a:lt2>
      <a:accent1>
        <a:srgbClr val="66CCCC"/>
      </a:accent1>
      <a:accent2>
        <a:srgbClr val="A1DB8E"/>
      </a:accent2>
      <a:accent3>
        <a:srgbClr val="FF0044"/>
      </a:accent3>
      <a:accent4>
        <a:srgbClr val="F18B00"/>
      </a:accent4>
      <a:accent5>
        <a:srgbClr val="002E5E"/>
      </a:accent5>
      <a:accent6>
        <a:srgbClr val="FE6666"/>
      </a:accent6>
      <a:hlink>
        <a:srgbClr val="66CCCC"/>
      </a:hlink>
      <a:folHlink>
        <a:srgbClr val="66CC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raft Theme2" id="{6DF4A2AC-C345-45FB-B2CA-3E9A98D92F8F}" vid="{F0FF905E-2FDC-4458-BCE4-16C08D331E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8533</TotalTime>
  <Words>628</Words>
  <Application>Microsoft Office PowerPoint</Application>
  <PresentationFormat>On-screen Show (16:9)</PresentationFormat>
  <Paragraphs>138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Roboto</vt:lpstr>
      <vt:lpstr>Wingdings</vt:lpstr>
      <vt:lpstr>Encraft 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Angela Edwards</cp:lastModifiedBy>
  <cp:revision>116</cp:revision>
  <cp:lastPrinted>2022-01-20T10:52:13Z</cp:lastPrinted>
  <dcterms:created xsi:type="dcterms:W3CDTF">2015-04-17T08:36:40Z</dcterms:created>
  <dcterms:modified xsi:type="dcterms:W3CDTF">2022-01-21T14:01:08Z</dcterms:modified>
</cp:coreProperties>
</file>