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72" r:id="rId4"/>
    <p:sldId id="259" r:id="rId5"/>
    <p:sldId id="273" r:id="rId6"/>
    <p:sldId id="274" r:id="rId7"/>
    <p:sldId id="275" r:id="rId8"/>
    <p:sldId id="278" r:id="rId9"/>
    <p:sldId id="279" r:id="rId10"/>
    <p:sldId id="284" r:id="rId11"/>
    <p:sldId id="280" r:id="rId12"/>
    <p:sldId id="277" r:id="rId13"/>
    <p:sldId id="281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B64"/>
    <a:srgbClr val="151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DC83E-720D-420F-8A3F-9A54587A2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3BC88-F7DE-4F55-914A-27BA48428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27D6E-6902-4469-A5F0-1F2B913AB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FC18-3CCF-4165-B866-B7F55663C36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0E739-1512-4C45-BC5A-8C37977F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91D27-9106-4D90-AD82-CBAF88139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0D87-F5E1-471E-9583-F218CF5F0E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80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AA630-E56A-4401-870A-3839E028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8A748-884C-477D-819B-C7C5AD739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15627-5A66-4166-B4EC-CB4D4FE51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FC18-3CCF-4165-B866-B7F55663C36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8B88A-ACE4-42F7-9217-3D582227B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56FE5-C78F-4F49-A13D-D18E74FB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0D87-F5E1-471E-9583-F218CF5F0E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80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850F01-357B-41DD-8AE0-E6A89B60B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8A678-5788-487F-8930-A97EDAEA0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BFF30-DFBA-4EE3-9D9A-FA87CF2C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FC18-3CCF-4165-B866-B7F55663C36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BE44F-FB4E-4CC0-A21E-037CB1A17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BDF44-8793-4658-8E39-7F42D7AE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0D87-F5E1-471E-9583-F218CF5F0E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88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63373-7608-4D72-BF02-517293A03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43E3A-0A0F-44EB-AF70-6F410652A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C3EEB-B9C2-48D4-844E-DBCB99D48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FC18-3CCF-4165-B866-B7F55663C36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34E1D-1F8A-420E-A902-1A1DD4A50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9EF6D-18BF-4110-8C88-0DA2F373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0D87-F5E1-471E-9583-F218CF5F0E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11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72425-28FC-440F-809E-21A947D6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BC10-ACCE-43C0-9101-409481C0A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D0E6F-3807-4ACC-8717-3A7E2A915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FC18-3CCF-4165-B866-B7F55663C36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78F02-BE48-4CF5-BA71-10A8CB080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3731D-0760-4FF9-965E-F4C43D5C0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0D87-F5E1-471E-9583-F218CF5F0E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79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27D71-82E0-416F-9D34-E01447080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B5644-C110-45A9-B441-82C594B8E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F2B42A-2ACA-4507-A512-1B51C3DC7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4BA95-4096-4894-BC63-3ED4F157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FC18-3CCF-4165-B866-B7F55663C36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492A9-37ED-4D51-8FBB-4FA46BFA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BF8D7-4C80-4D71-BBE6-4185B6AEB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0D87-F5E1-471E-9583-F218CF5F0E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2F6A9-5FDE-4805-9734-20DD205FF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D568F-1006-4CDF-806A-3A5E17CA0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15FF1-98A4-41E1-B139-875B1CEBD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7818AC-0086-4C57-A049-670FE9D4B2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B7F286-A6C6-4CAA-AAB2-6D4ABFDF9F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6978C6-70B4-48A2-8EF5-48935F6C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FC18-3CCF-4165-B866-B7F55663C36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FE2FA9-A4A0-4EE8-95A0-57C097BC8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7277C3-0805-4EC6-AC48-D511D744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0D87-F5E1-471E-9583-F218CF5F0E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04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F736C-4C4A-431D-B5D8-671C3B503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F886DC-5F52-4580-BE86-1A5EF4F44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FC18-3CCF-4165-B866-B7F55663C36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3ED519-786C-44CD-8CBE-EA516D40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9D1A7-FA18-415F-9EED-8AEAA1EE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0D87-F5E1-471E-9583-F218CF5F0E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99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87C146-2FE2-4C17-88E3-3CB9C7593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FC18-3CCF-4165-B866-B7F55663C36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C857F-D470-447E-BF90-490BC3C48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07CB7-33C7-40E1-BE46-32E83122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0D87-F5E1-471E-9583-F218CF5F0E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37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45A2-43F9-45D8-BA47-C3BADE42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EF31D-6E74-42AF-95D1-968F6C491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3AE94-A554-445C-93F4-E7B154935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562FF-C811-4EAB-9512-5D26CFBBB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FC18-3CCF-4165-B866-B7F55663C36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89B29-2718-46E9-879B-314F20712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7BE8E-1155-443D-A711-A3CC39970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0D87-F5E1-471E-9583-F218CF5F0E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81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3171D-A5D2-4C69-A655-A7A60DA9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2FAF63-33F4-4450-81C8-BDC7AD9BB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4AEAF-A3F0-46AC-AF94-5EA78F548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6C251-A09D-41FA-A824-565E35A5F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FC18-3CCF-4165-B866-B7F55663C36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91892-E342-4051-8669-AF473CD21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7914A-D9F8-42A4-9EA5-354C9AB7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0D87-F5E1-471E-9583-F218CF5F0E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68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F97530-46ED-46DF-9FC2-6731E6E7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78AE5-6928-4D1A-9CDB-EA6EF633B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7B505-F7F9-44B7-A439-DBEDAE3FF4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FC18-3CCF-4165-B866-B7F55663C36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F6186-F680-41A3-9156-D303268EF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D5A0E-5FA6-47D6-97A5-AAED31021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20D87-F5E1-471E-9583-F218CF5F0E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14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315207-6F90-4DDD-BD7D-DCAD166AB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44" y="549804"/>
            <a:ext cx="2826431" cy="54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98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2BFDB15-9B0F-439A-9BE5-4C5A421207A0}"/>
              </a:ext>
            </a:extLst>
          </p:cNvPr>
          <p:cNvGrpSpPr/>
          <p:nvPr/>
        </p:nvGrpSpPr>
        <p:grpSpPr>
          <a:xfrm>
            <a:off x="1387258" y="2151602"/>
            <a:ext cx="2887330" cy="2903463"/>
            <a:chOff x="928034" y="1905152"/>
            <a:chExt cx="3533084" cy="355282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7F677C0-D3E4-486A-9C45-6D53EC6135E9}"/>
                </a:ext>
              </a:extLst>
            </p:cNvPr>
            <p:cNvSpPr/>
            <p:nvPr/>
          </p:nvSpPr>
          <p:spPr>
            <a:xfrm>
              <a:off x="928034" y="1905152"/>
              <a:ext cx="3533084" cy="35330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A774E39E-BC69-4429-8B37-A479506079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084"/>
            <a:stretch/>
          </p:blipFill>
          <p:spPr>
            <a:xfrm>
              <a:off x="1341059" y="1905152"/>
              <a:ext cx="2707034" cy="3552825"/>
            </a:xfrm>
            <a:prstGeom prst="rect">
              <a:avLst/>
            </a:prstGeom>
          </p:spPr>
        </p:pic>
      </p:grp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4B0414E-C42E-422B-8D35-B3715C8380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r="22311"/>
          <a:stretch/>
        </p:blipFill>
        <p:spPr>
          <a:xfrm>
            <a:off x="7447639" y="2123411"/>
            <a:ext cx="2967101" cy="30471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6D1D54-0A36-4089-A234-C3C67F73D47B}"/>
              </a:ext>
            </a:extLst>
          </p:cNvPr>
          <p:cNvSpPr/>
          <p:nvPr/>
        </p:nvSpPr>
        <p:spPr>
          <a:xfrm>
            <a:off x="199973" y="421529"/>
            <a:ext cx="102147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Other things to look forward to</a:t>
            </a:r>
            <a:r>
              <a:rPr lang="en-US" sz="4000" b="1" cap="none" spc="0" dirty="0">
                <a:ln w="0"/>
                <a:solidFill>
                  <a:srgbClr val="D90B64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3ACBC4-271B-4D4C-B894-866800000B65}"/>
              </a:ext>
            </a:extLst>
          </p:cNvPr>
          <p:cNvSpPr/>
          <p:nvPr/>
        </p:nvSpPr>
        <p:spPr>
          <a:xfrm>
            <a:off x="5457685" y="2912766"/>
            <a:ext cx="973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Vs</a:t>
            </a:r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4C431E3-B9FA-41E3-AABE-615FDFAA9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645" y="6164572"/>
            <a:ext cx="2157506" cy="41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6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7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7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4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icon&#10;&#10;Description automatically generated">
            <a:extLst>
              <a:ext uri="{FF2B5EF4-FFF2-40B4-BE49-F238E27FC236}">
                <a16:creationId xmlns:a16="http://schemas.microsoft.com/office/drawing/2014/main" id="{DEF89346-9F21-4009-8CC0-B0F68723A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228" y="1646437"/>
            <a:ext cx="1553028" cy="11451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E0BA9E-7FCE-4AA0-8D38-B83088B7B623}"/>
              </a:ext>
            </a:extLst>
          </p:cNvPr>
          <p:cNvSpPr/>
          <p:nvPr/>
        </p:nvSpPr>
        <p:spPr>
          <a:xfrm>
            <a:off x="1695564" y="2105561"/>
            <a:ext cx="92456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000" b="1" dirty="0">
                <a:ln w="0"/>
                <a:solidFill>
                  <a:schemeClr val="bg1"/>
                </a:solidFill>
                <a:latin typeface="Century Gothic" panose="020B0502020202020204" pitchFamily="34" charset="0"/>
              </a:rPr>
              <a:t>Businesses continue to project sharp improvements in sales performance over the year ahead</a:t>
            </a:r>
            <a:r>
              <a:rPr lang="en-US" sz="4000" b="1" cap="none" spc="0" dirty="0">
                <a:ln w="0"/>
                <a:solidFill>
                  <a:srgbClr val="D90B64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41320D-C5AD-4A97-9C12-40AA693831AE}"/>
              </a:ext>
            </a:extLst>
          </p:cNvPr>
          <p:cNvSpPr/>
          <p:nvPr/>
        </p:nvSpPr>
        <p:spPr>
          <a:xfrm>
            <a:off x="6691086" y="4272844"/>
            <a:ext cx="42501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cap="none" spc="0" dirty="0">
                <a:ln w="0"/>
                <a:solidFill>
                  <a:schemeClr val="bg1"/>
                </a:solidFill>
                <a:latin typeface="Century Gothic" panose="020B0502020202020204" pitchFamily="34" charset="0"/>
              </a:rPr>
              <a:t>ICAEW Confidence Monitor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6F2F011-52A6-4025-9699-46206FE23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645" y="6164572"/>
            <a:ext cx="2157506" cy="41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5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3" presetID="2" presetClass="entr" presetSubtype="8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3" presetID="2" presetClass="entr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6D1D54-0A36-4089-A234-C3C67F73D47B}"/>
              </a:ext>
            </a:extLst>
          </p:cNvPr>
          <p:cNvSpPr/>
          <p:nvPr/>
        </p:nvSpPr>
        <p:spPr>
          <a:xfrm>
            <a:off x="199973" y="421529"/>
            <a:ext cx="102147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Tax rises</a:t>
            </a:r>
            <a:r>
              <a:rPr lang="en-US" sz="4000" b="1" cap="none" spc="0" dirty="0">
                <a:ln w="0"/>
                <a:solidFill>
                  <a:srgbClr val="D90B64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5" name="Graphic 4" descr="Arrow: Straight with solid fill">
            <a:extLst>
              <a:ext uri="{FF2B5EF4-FFF2-40B4-BE49-F238E27FC236}">
                <a16:creationId xmlns:a16="http://schemas.microsoft.com/office/drawing/2014/main" id="{75280016-A250-469F-89FE-641A5531F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99973" y="1390217"/>
            <a:ext cx="694091" cy="6940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F256FF-823C-49D5-A57A-4DF17CEF4C75}"/>
              </a:ext>
            </a:extLst>
          </p:cNvPr>
          <p:cNvSpPr txBox="1"/>
          <p:nvPr/>
        </p:nvSpPr>
        <p:spPr>
          <a:xfrm>
            <a:off x="1067878" y="1564106"/>
            <a:ext cx="5674458" cy="346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Health &amp; Social Care Levy (1.25% on </a:t>
            </a:r>
            <a:r>
              <a:rPr lang="en-U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E’rs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 and </a:t>
            </a:r>
            <a:r>
              <a:rPr lang="en-U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E’es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 NI)</a:t>
            </a:r>
          </a:p>
        </p:txBody>
      </p:sp>
      <p:pic>
        <p:nvPicPr>
          <p:cNvPr id="10" name="Graphic 9" descr="Arrow: Straight with solid fill">
            <a:extLst>
              <a:ext uri="{FF2B5EF4-FFF2-40B4-BE49-F238E27FC236}">
                <a16:creationId xmlns:a16="http://schemas.microsoft.com/office/drawing/2014/main" id="{309909C4-306B-486C-949F-CF449C418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99973" y="2137807"/>
            <a:ext cx="694091" cy="6940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B908FF-9E42-4C1F-93FD-1B805D4C33F0}"/>
              </a:ext>
            </a:extLst>
          </p:cNvPr>
          <p:cNvSpPr txBox="1"/>
          <p:nvPr/>
        </p:nvSpPr>
        <p:spPr>
          <a:xfrm>
            <a:off x="1067878" y="2311696"/>
            <a:ext cx="3379243" cy="346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1.25% increase of dividend tax</a:t>
            </a:r>
          </a:p>
        </p:txBody>
      </p:sp>
      <p:pic>
        <p:nvPicPr>
          <p:cNvPr id="12" name="Graphic 11" descr="Arrow: Straight with solid fill">
            <a:extLst>
              <a:ext uri="{FF2B5EF4-FFF2-40B4-BE49-F238E27FC236}">
                <a16:creationId xmlns:a16="http://schemas.microsoft.com/office/drawing/2014/main" id="{216A66C6-DD45-40ED-96BF-4D0F560A8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99973" y="2885398"/>
            <a:ext cx="694091" cy="6940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1A1941-18CC-431D-80D6-A30A50237177}"/>
              </a:ext>
            </a:extLst>
          </p:cNvPr>
          <p:cNvSpPr txBox="1"/>
          <p:nvPr/>
        </p:nvSpPr>
        <p:spPr>
          <a:xfrm>
            <a:off x="1067878" y="3059287"/>
            <a:ext cx="3359702" cy="346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6% increase in corporation tax</a:t>
            </a:r>
          </a:p>
        </p:txBody>
      </p:sp>
      <p:pic>
        <p:nvPicPr>
          <p:cNvPr id="14" name="Graphic 13" descr="Arrow: Straight with solid fill">
            <a:extLst>
              <a:ext uri="{FF2B5EF4-FFF2-40B4-BE49-F238E27FC236}">
                <a16:creationId xmlns:a16="http://schemas.microsoft.com/office/drawing/2014/main" id="{EBB61A65-5C6C-44D2-872F-E42BF7ED5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19514" y="3632988"/>
            <a:ext cx="694091" cy="6940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705A4B9-7EEE-4EDA-8CD7-D61DE35F42B7}"/>
              </a:ext>
            </a:extLst>
          </p:cNvPr>
          <p:cNvSpPr txBox="1"/>
          <p:nvPr/>
        </p:nvSpPr>
        <p:spPr>
          <a:xfrm>
            <a:off x="1087419" y="3806877"/>
            <a:ext cx="5620347" cy="346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Personal allowance and rate bands frozen until 2026</a:t>
            </a:r>
          </a:p>
        </p:txBody>
      </p:sp>
      <p:pic>
        <p:nvPicPr>
          <p:cNvPr id="16" name="Graphic 15" descr="Arrow: Straight with solid fill">
            <a:extLst>
              <a:ext uri="{FF2B5EF4-FFF2-40B4-BE49-F238E27FC236}">
                <a16:creationId xmlns:a16="http://schemas.microsoft.com/office/drawing/2014/main" id="{AF5930C6-E3AB-478F-857F-8BF5AE736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19513" y="4380578"/>
            <a:ext cx="694091" cy="6940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19E54BE-4818-4B65-84B9-0BEE02B64078}"/>
              </a:ext>
            </a:extLst>
          </p:cNvPr>
          <p:cNvSpPr txBox="1"/>
          <p:nvPr/>
        </p:nvSpPr>
        <p:spPr>
          <a:xfrm>
            <a:off x="1087418" y="4554467"/>
            <a:ext cx="3756517" cy="346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Pensions lifetime allowance frozen</a:t>
            </a:r>
          </a:p>
        </p:txBody>
      </p:sp>
      <p:pic>
        <p:nvPicPr>
          <p:cNvPr id="18" name="Graphic 17" descr="Arrow: Straight with solid fill">
            <a:extLst>
              <a:ext uri="{FF2B5EF4-FFF2-40B4-BE49-F238E27FC236}">
                <a16:creationId xmlns:a16="http://schemas.microsoft.com/office/drawing/2014/main" id="{FCD6CC42-7121-46DA-BF43-1ABA1171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19513" y="5128170"/>
            <a:ext cx="694091" cy="6940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9ED88BF-2E0F-47CB-8C36-3DCF832232D6}"/>
              </a:ext>
            </a:extLst>
          </p:cNvPr>
          <p:cNvSpPr txBox="1"/>
          <p:nvPr/>
        </p:nvSpPr>
        <p:spPr>
          <a:xfrm>
            <a:off x="1087418" y="5302059"/>
            <a:ext cx="3403292" cy="346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IHT and CGT allowances frozen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D7CCC2-150F-4BAE-8124-2E4AF63D6E10}"/>
              </a:ext>
            </a:extLst>
          </p:cNvPr>
          <p:cNvSpPr txBox="1"/>
          <p:nvPr/>
        </p:nvSpPr>
        <p:spPr>
          <a:xfrm>
            <a:off x="1087418" y="5996150"/>
            <a:ext cx="4251034" cy="346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Restrictions on red diesel for businesses</a:t>
            </a:r>
          </a:p>
        </p:txBody>
      </p:sp>
      <p:pic>
        <p:nvPicPr>
          <p:cNvPr id="30" name="Graphic 29" descr="Badge Cross with solid fill">
            <a:extLst>
              <a:ext uri="{FF2B5EF4-FFF2-40B4-BE49-F238E27FC236}">
                <a16:creationId xmlns:a16="http://schemas.microsoft.com/office/drawing/2014/main" id="{7A8C5150-45DD-4485-A3ED-64FC902609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9392" y="5902140"/>
            <a:ext cx="534331" cy="534331"/>
          </a:xfrm>
          <a:prstGeom prst="rect">
            <a:avLst/>
          </a:prstGeom>
        </p:spPr>
      </p:pic>
      <p:pic>
        <p:nvPicPr>
          <p:cNvPr id="34" name="Picture 3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32B4B2F-803B-4426-89D8-CB528A6223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645" y="6164572"/>
            <a:ext cx="2157506" cy="41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0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13" grpId="0"/>
      <p:bldP spid="15" grpId="0"/>
      <p:bldP spid="17" grpId="0"/>
      <p:bldP spid="19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1F1D38A1-D777-4687-A9ED-2682B83AC87A}"/>
              </a:ext>
            </a:extLst>
          </p:cNvPr>
          <p:cNvGrpSpPr/>
          <p:nvPr/>
        </p:nvGrpSpPr>
        <p:grpSpPr>
          <a:xfrm>
            <a:off x="199973" y="1763422"/>
            <a:ext cx="2432429" cy="4815178"/>
            <a:chOff x="199973" y="1763422"/>
            <a:chExt cx="2432429" cy="481517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5C25EE-98DD-4F11-8A59-EB1B7CCA71B6}"/>
                </a:ext>
              </a:extLst>
            </p:cNvPr>
            <p:cNvSpPr/>
            <p:nvPr/>
          </p:nvSpPr>
          <p:spPr>
            <a:xfrm>
              <a:off x="214187" y="5228112"/>
              <a:ext cx="2418215" cy="36057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1" cap="none" spc="0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rPr>
                <a:t>Owners net earnings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7007812-DB78-4E63-865C-028A5E2BBF73}"/>
                </a:ext>
              </a:extLst>
            </p:cNvPr>
            <p:cNvGrpSpPr/>
            <p:nvPr/>
          </p:nvGrpSpPr>
          <p:grpSpPr>
            <a:xfrm>
              <a:off x="199973" y="1763422"/>
              <a:ext cx="2000365" cy="4815178"/>
              <a:chOff x="3527815" y="1167409"/>
              <a:chExt cx="2112007" cy="508391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288034B-94D8-4D42-926D-002BE18F6CE7}"/>
                  </a:ext>
                </a:extLst>
              </p:cNvPr>
              <p:cNvSpPr/>
              <p:nvPr/>
            </p:nvSpPr>
            <p:spPr>
              <a:xfrm>
                <a:off x="3527815" y="1167409"/>
                <a:ext cx="1166875" cy="38069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Turnover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D99191-95D2-4AF8-816B-CDEE2AA1E8B6}"/>
                  </a:ext>
                </a:extLst>
              </p:cNvPr>
              <p:cNvSpPr/>
              <p:nvPr/>
            </p:nvSpPr>
            <p:spPr>
              <a:xfrm>
                <a:off x="3559461" y="1689989"/>
                <a:ext cx="946093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Wages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0D35B07-35C4-4149-A3CB-7F2865AE566F}"/>
                  </a:ext>
                </a:extLst>
              </p:cNvPr>
              <p:cNvSpPr/>
              <p:nvPr/>
            </p:nvSpPr>
            <p:spPr>
              <a:xfrm>
                <a:off x="3527815" y="2212568"/>
                <a:ext cx="1490732" cy="38069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Other costs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E23B320-4EE6-4D2B-AC2D-40C212D682EF}"/>
                  </a:ext>
                </a:extLst>
              </p:cNvPr>
              <p:cNvSpPr/>
              <p:nvPr/>
            </p:nvSpPr>
            <p:spPr>
              <a:xfrm>
                <a:off x="3551945" y="2735148"/>
                <a:ext cx="724877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Profit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576A6E7-F344-4BFC-84F0-F3FBFA22D072}"/>
                  </a:ext>
                </a:extLst>
              </p:cNvPr>
              <p:cNvSpPr/>
              <p:nvPr/>
            </p:nvSpPr>
            <p:spPr>
              <a:xfrm>
                <a:off x="3538296" y="3257727"/>
                <a:ext cx="2012868" cy="38069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Corporation tax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0EDF2A8-DBEA-4752-BB35-6C379C49E48B}"/>
                  </a:ext>
                </a:extLst>
              </p:cNvPr>
              <p:cNvSpPr/>
              <p:nvPr/>
            </p:nvSpPr>
            <p:spPr>
              <a:xfrm>
                <a:off x="3569006" y="3780307"/>
                <a:ext cx="1710725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Profit after tax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F50AAB1-ECAF-4D02-809A-E047958C380B}"/>
                  </a:ext>
                </a:extLst>
              </p:cNvPr>
              <p:cNvSpPr/>
              <p:nvPr/>
            </p:nvSpPr>
            <p:spPr>
              <a:xfrm>
                <a:off x="3527815" y="4302886"/>
                <a:ext cx="2112007" cy="38069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Tax on dividends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E9964B3-8689-40EA-BF13-E5E5504516E8}"/>
                  </a:ext>
                </a:extLst>
              </p:cNvPr>
              <p:cNvSpPr/>
              <p:nvPr/>
            </p:nvSpPr>
            <p:spPr>
              <a:xfrm>
                <a:off x="3562249" y="5348046"/>
                <a:ext cx="1378903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Reduction 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AC48C7-91E3-43E0-8B1F-2BCDAB2947B7}"/>
                  </a:ext>
                </a:extLst>
              </p:cNvPr>
              <p:cNvSpPr/>
              <p:nvPr/>
            </p:nvSpPr>
            <p:spPr>
              <a:xfrm>
                <a:off x="3527815" y="5870630"/>
                <a:ext cx="776925" cy="38069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b="1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As %</a:t>
                </a:r>
                <a:r>
                  <a:rPr lang="en-US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21DF968-E3ED-4F92-B28E-F86EFE214B7B}"/>
              </a:ext>
            </a:extLst>
          </p:cNvPr>
          <p:cNvGrpSpPr/>
          <p:nvPr/>
        </p:nvGrpSpPr>
        <p:grpSpPr>
          <a:xfrm>
            <a:off x="3901295" y="1277541"/>
            <a:ext cx="1159972" cy="4306377"/>
            <a:chOff x="6193334" y="654411"/>
            <a:chExt cx="1224711" cy="454671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A15A6C-887E-4E4A-AD12-FBFDFEA8B24C}"/>
                </a:ext>
              </a:extLst>
            </p:cNvPr>
            <p:cNvSpPr/>
            <p:nvPr/>
          </p:nvSpPr>
          <p:spPr>
            <a:xfrm>
              <a:off x="6197563" y="1173741"/>
              <a:ext cx="1210589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b="0" cap="none" spc="0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rPr>
                <a:t>1,000,000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02CACC-7950-45EB-AA6D-FCD23DD157F5}"/>
                </a:ext>
              </a:extLst>
            </p:cNvPr>
            <p:cNvSpPr/>
            <p:nvPr/>
          </p:nvSpPr>
          <p:spPr>
            <a:xfrm>
              <a:off x="6229899" y="1696321"/>
              <a:ext cx="1188146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b="0" cap="none" spc="0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rPr>
                <a:t>(500,000)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EE59E1E-6515-4850-B9B4-AAC853018368}"/>
                </a:ext>
              </a:extLst>
            </p:cNvPr>
            <p:cNvSpPr/>
            <p:nvPr/>
          </p:nvSpPr>
          <p:spPr>
            <a:xfrm>
              <a:off x="6219418" y="2218900"/>
              <a:ext cx="1188146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b="0" cap="none" spc="0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rPr>
                <a:t>(400,000)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0944FC-CB34-4231-AF0A-BC2A4008009B}"/>
                </a:ext>
              </a:extLst>
            </p:cNvPr>
            <p:cNvSpPr/>
            <p:nvPr/>
          </p:nvSpPr>
          <p:spPr>
            <a:xfrm>
              <a:off x="6225786" y="2741480"/>
              <a:ext cx="101822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b="0" cap="none" spc="0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rPr>
                <a:t>100,000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19A784-D1B6-4C2E-AB24-F546D1717270}"/>
                </a:ext>
              </a:extLst>
            </p:cNvPr>
            <p:cNvSpPr/>
            <p:nvPr/>
          </p:nvSpPr>
          <p:spPr>
            <a:xfrm>
              <a:off x="6229899" y="3264059"/>
              <a:ext cx="1059906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b="0" cap="none" spc="0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rPr>
                <a:t>(19,000)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A86C44-D52F-4C41-BBC2-9CEB8CFB66BA}"/>
                </a:ext>
              </a:extLst>
            </p:cNvPr>
            <p:cNvSpPr/>
            <p:nvPr/>
          </p:nvSpPr>
          <p:spPr>
            <a:xfrm>
              <a:off x="6219418" y="3786639"/>
              <a:ext cx="88998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b="0" cap="none" spc="0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rPr>
                <a:t>81,000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C45E77A-A3EB-4977-9FA1-2FE1E0CA6320}"/>
                </a:ext>
              </a:extLst>
            </p:cNvPr>
            <p:cNvSpPr/>
            <p:nvPr/>
          </p:nvSpPr>
          <p:spPr>
            <a:xfrm>
              <a:off x="6219418" y="4309218"/>
              <a:ext cx="1059906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b="0" cap="none" spc="0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rPr>
                <a:t>(12,815)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7AEDC97-CA35-4C31-8280-4C160053F484}"/>
                </a:ext>
              </a:extLst>
            </p:cNvPr>
            <p:cNvSpPr/>
            <p:nvPr/>
          </p:nvSpPr>
          <p:spPr>
            <a:xfrm>
              <a:off x="6234425" y="4831798"/>
              <a:ext cx="88998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b="0" cap="none" spc="0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rPr>
                <a:t>68,185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B052028-0A38-4708-8ADA-D324D7CBFB77}"/>
                </a:ext>
              </a:extLst>
            </p:cNvPr>
            <p:cNvSpPr/>
            <p:nvPr/>
          </p:nvSpPr>
          <p:spPr>
            <a:xfrm>
              <a:off x="6193334" y="654411"/>
              <a:ext cx="1069524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b="1" cap="none" spc="0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rPr>
                <a:t>2021/22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EA950E8-F2E9-44C5-8107-0A4C0E2087DB}"/>
              </a:ext>
            </a:extLst>
          </p:cNvPr>
          <p:cNvGrpSpPr/>
          <p:nvPr/>
        </p:nvGrpSpPr>
        <p:grpSpPr>
          <a:xfrm>
            <a:off x="6291241" y="1271544"/>
            <a:ext cx="1238808" cy="5296293"/>
            <a:chOff x="7912528" y="648079"/>
            <a:chExt cx="1307947" cy="559188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EA8B104-961E-47A0-B8CD-9F1C84CE99C3}"/>
                </a:ext>
              </a:extLst>
            </p:cNvPr>
            <p:cNvSpPr/>
            <p:nvPr/>
          </p:nvSpPr>
          <p:spPr>
            <a:xfrm>
              <a:off x="7916757" y="1167409"/>
              <a:ext cx="1210589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b="0" cap="none" spc="0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rPr>
                <a:t>1,000,000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7DF7561-9B93-419E-BE53-3B2EFCFE9710}"/>
                </a:ext>
              </a:extLst>
            </p:cNvPr>
            <p:cNvSpPr/>
            <p:nvPr/>
          </p:nvSpPr>
          <p:spPr>
            <a:xfrm>
              <a:off x="7949093" y="1689989"/>
              <a:ext cx="1271382" cy="38994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b="1" cap="none" spc="0" dirty="0">
                  <a:ln w="0"/>
                  <a:solidFill>
                    <a:srgbClr val="D90B64"/>
                  </a:solidFill>
                  <a:latin typeface="Century Gothic" panose="020B0502020202020204" pitchFamily="34" charset="0"/>
                </a:rPr>
                <a:t>(505,000)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9B090A-3E78-464A-956C-E877CAB6356A}"/>
                </a:ext>
              </a:extLst>
            </p:cNvPr>
            <p:cNvSpPr/>
            <p:nvPr/>
          </p:nvSpPr>
          <p:spPr>
            <a:xfrm>
              <a:off x="7938612" y="2212568"/>
              <a:ext cx="1188146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b="0" cap="none" spc="0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rPr>
                <a:t>(400,000)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3E24308-97C8-4EDE-A1CE-11134C87552F}"/>
                </a:ext>
              </a:extLst>
            </p:cNvPr>
            <p:cNvSpPr/>
            <p:nvPr/>
          </p:nvSpPr>
          <p:spPr>
            <a:xfrm>
              <a:off x="7944980" y="2735148"/>
              <a:ext cx="88998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b="0" cap="none" spc="0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rPr>
                <a:t>95,000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916F800-3F8A-43E3-B52D-11288DBE1427}"/>
                </a:ext>
              </a:extLst>
            </p:cNvPr>
            <p:cNvSpPr/>
            <p:nvPr/>
          </p:nvSpPr>
          <p:spPr>
            <a:xfrm>
              <a:off x="7949093" y="3257727"/>
              <a:ext cx="1134293" cy="38994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b="1" cap="none" spc="0" dirty="0">
                  <a:ln w="0"/>
                  <a:solidFill>
                    <a:srgbClr val="D90B64"/>
                  </a:solidFill>
                  <a:latin typeface="Century Gothic" panose="020B0502020202020204" pitchFamily="34" charset="0"/>
                </a:rPr>
                <a:t>(23,750)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E2A1E0E-0EA9-4061-9B10-77E496F50633}"/>
                </a:ext>
              </a:extLst>
            </p:cNvPr>
            <p:cNvSpPr/>
            <p:nvPr/>
          </p:nvSpPr>
          <p:spPr>
            <a:xfrm>
              <a:off x="7938612" y="3780307"/>
              <a:ext cx="88998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b="0" cap="none" spc="0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rPr>
                <a:t>71,250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99290B6-6AB5-4656-8399-95F0E6A6909C}"/>
                </a:ext>
              </a:extLst>
            </p:cNvPr>
            <p:cNvSpPr/>
            <p:nvPr/>
          </p:nvSpPr>
          <p:spPr>
            <a:xfrm>
              <a:off x="7938612" y="4302886"/>
              <a:ext cx="1059906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b="0" cap="none" spc="0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rPr>
                <a:t>(10,380)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F60294B-C4E3-4A73-BDCF-53BD6F64FB80}"/>
                </a:ext>
              </a:extLst>
            </p:cNvPr>
            <p:cNvSpPr/>
            <p:nvPr/>
          </p:nvSpPr>
          <p:spPr>
            <a:xfrm>
              <a:off x="7953619" y="4825466"/>
              <a:ext cx="948121" cy="38994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b="1" cap="none" spc="0" dirty="0">
                  <a:ln w="0"/>
                  <a:solidFill>
                    <a:srgbClr val="D90B64"/>
                  </a:solidFill>
                  <a:latin typeface="Century Gothic" panose="020B0502020202020204" pitchFamily="34" charset="0"/>
                </a:rPr>
                <a:t>60,871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39B4458-E7A4-4396-9336-31F86670E14F}"/>
                </a:ext>
              </a:extLst>
            </p:cNvPr>
            <p:cNvSpPr/>
            <p:nvPr/>
          </p:nvSpPr>
          <p:spPr>
            <a:xfrm>
              <a:off x="7938612" y="5348046"/>
              <a:ext cx="76174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b="0" cap="none" spc="0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rPr>
                <a:t>7,315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3281AAE-EA8B-4C21-89B0-6B39F9EFB71E}"/>
                </a:ext>
              </a:extLst>
            </p:cNvPr>
            <p:cNvSpPr/>
            <p:nvPr/>
          </p:nvSpPr>
          <p:spPr>
            <a:xfrm>
              <a:off x="7938612" y="5870630"/>
              <a:ext cx="877163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rPr>
                <a:t>10.7%</a:t>
              </a:r>
              <a:r>
                <a:rPr lang="en-US" b="0" cap="none" spc="0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B970C8B-C202-4A3A-AD21-D54C5201DF78}"/>
                </a:ext>
              </a:extLst>
            </p:cNvPr>
            <p:cNvSpPr/>
            <p:nvPr/>
          </p:nvSpPr>
          <p:spPr>
            <a:xfrm>
              <a:off x="7912528" y="648079"/>
              <a:ext cx="1069524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b="1" cap="none" spc="0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rPr>
                <a:t>2023/24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51B2CCD4-D4FC-4373-A77C-24EBCEAEA41E}"/>
              </a:ext>
            </a:extLst>
          </p:cNvPr>
          <p:cNvSpPr/>
          <p:nvPr/>
        </p:nvSpPr>
        <p:spPr>
          <a:xfrm>
            <a:off x="199973" y="421529"/>
            <a:ext cx="102147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result</a:t>
            </a:r>
            <a:r>
              <a:rPr lang="en-US" sz="4000" b="1" cap="none" spc="0" dirty="0">
                <a:ln w="0"/>
                <a:solidFill>
                  <a:srgbClr val="D90B64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44" name="Picture 4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804061A-B028-420A-8016-B3D3D68D4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645" y="6164572"/>
            <a:ext cx="2157506" cy="41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8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D3F21F-90E2-447C-A567-4EE1145243EE}"/>
              </a:ext>
            </a:extLst>
          </p:cNvPr>
          <p:cNvSpPr/>
          <p:nvPr/>
        </p:nvSpPr>
        <p:spPr>
          <a:xfrm>
            <a:off x="3881411" y="2721114"/>
            <a:ext cx="44291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modern thinking</a:t>
            </a:r>
            <a:r>
              <a:rPr lang="en-US" sz="4000" b="1" cap="none" spc="0" dirty="0">
                <a:ln w="0"/>
                <a:solidFill>
                  <a:srgbClr val="D90B64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324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318B0F-E3F5-445E-B9C1-6E83028F1889}"/>
              </a:ext>
            </a:extLst>
          </p:cNvPr>
          <p:cNvGrpSpPr/>
          <p:nvPr/>
        </p:nvGrpSpPr>
        <p:grpSpPr>
          <a:xfrm>
            <a:off x="2198547" y="661615"/>
            <a:ext cx="7794904" cy="5378677"/>
            <a:chOff x="2198547" y="661615"/>
            <a:chExt cx="7794904" cy="5378677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C490D13D-0BC5-4270-A7EA-D6EC25C0CBE2}"/>
                </a:ext>
              </a:extLst>
            </p:cNvPr>
            <p:cNvSpPr/>
            <p:nvPr/>
          </p:nvSpPr>
          <p:spPr>
            <a:xfrm>
              <a:off x="2198547" y="817707"/>
              <a:ext cx="7794903" cy="5222585"/>
            </a:xfrm>
            <a:prstGeom prst="wedgeRoundRectCallout">
              <a:avLst/>
            </a:prstGeom>
            <a:solidFill>
              <a:srgbClr val="D90B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 descr="A person with his arms crossed&#10;&#10;Description automatically generated with medium confidence">
              <a:extLst>
                <a:ext uri="{FF2B5EF4-FFF2-40B4-BE49-F238E27FC236}">
                  <a16:creationId xmlns:a16="http://schemas.microsoft.com/office/drawing/2014/main" id="{E3E92238-4BD0-415A-A8DB-120F4F12A7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2" t="-312" r="4580" b="-312"/>
            <a:stretch/>
          </p:blipFill>
          <p:spPr>
            <a:xfrm>
              <a:off x="2198548" y="661615"/>
              <a:ext cx="7794903" cy="5229001"/>
            </a:xfrm>
            <a:prstGeom prst="wedgeRoundRectCallout">
              <a:avLst/>
            </a:prstGeom>
            <a:effectLst/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D477336-5829-4542-80B2-816865738876}"/>
                </a:ext>
              </a:extLst>
            </p:cNvPr>
            <p:cNvGrpSpPr/>
            <p:nvPr/>
          </p:nvGrpSpPr>
          <p:grpSpPr>
            <a:xfrm>
              <a:off x="2371674" y="1526429"/>
              <a:ext cx="6150948" cy="1002477"/>
              <a:chOff x="2371674" y="1526429"/>
              <a:chExt cx="6150948" cy="1002477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AF13CEC-FE16-4664-AE24-1795EEFE5A0E}"/>
                  </a:ext>
                </a:extLst>
              </p:cNvPr>
              <p:cNvSpPr/>
              <p:nvPr/>
            </p:nvSpPr>
            <p:spPr>
              <a:xfrm>
                <a:off x="2371674" y="1526429"/>
                <a:ext cx="6150948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3200" b="1" cap="none" spc="0" dirty="0">
                    <a:ln w="0"/>
                    <a:solidFill>
                      <a:srgbClr val="15152F"/>
                    </a:solidFill>
                    <a:latin typeface="Century Gothic" panose="020B0502020202020204" pitchFamily="34" charset="0"/>
                  </a:rPr>
                  <a:t>BEN POWELL </a:t>
                </a:r>
                <a:r>
                  <a:rPr lang="en-US" sz="2400" b="1" cap="none" spc="0" dirty="0">
                    <a:ln w="0"/>
                    <a:solidFill>
                      <a:srgbClr val="D90B64"/>
                    </a:solidFill>
                    <a:latin typeface="Century Gothic" panose="020B0502020202020204" pitchFamily="34" charset="0"/>
                  </a:rPr>
                  <a:t>ACA CTA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5E210DD-86C3-4847-9550-810C4671A606}"/>
                  </a:ext>
                </a:extLst>
              </p:cNvPr>
              <p:cNvSpPr/>
              <p:nvPr/>
            </p:nvSpPr>
            <p:spPr>
              <a:xfrm>
                <a:off x="2371674" y="1944131"/>
                <a:ext cx="6150948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3200" b="1" dirty="0">
                    <a:ln w="0"/>
                    <a:solidFill>
                      <a:srgbClr val="15152F"/>
                    </a:solidFill>
                    <a:latin typeface="Century Gothic" panose="020B0502020202020204" pitchFamily="34" charset="0"/>
                  </a:rPr>
                  <a:t>PARTNER</a:t>
                </a:r>
                <a:endParaRPr lang="en-US" sz="3200" b="1" cap="none" spc="0" dirty="0">
                  <a:ln w="0"/>
                  <a:solidFill>
                    <a:srgbClr val="15152F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5385210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BFEB9158-0919-4EF5-A80A-97E2C1644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8291" y="1646437"/>
            <a:ext cx="1553028" cy="11451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0DC3D0-E10E-41B6-AF59-EA9C1A86F276}"/>
              </a:ext>
            </a:extLst>
          </p:cNvPr>
          <p:cNvSpPr/>
          <p:nvPr/>
        </p:nvSpPr>
        <p:spPr>
          <a:xfrm>
            <a:off x="2794628" y="2105561"/>
            <a:ext cx="76490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>
                <a:ln w="0"/>
                <a:solidFill>
                  <a:schemeClr val="bg1"/>
                </a:solidFill>
                <a:latin typeface="Century Gothic" panose="020B0502020202020204" pitchFamily="34" charset="0"/>
              </a:rPr>
              <a:t>Light at the end of the tunnel in fight against COVID in UK</a:t>
            </a:r>
            <a:r>
              <a:rPr lang="en-US" sz="4000" b="1" cap="none" spc="0" dirty="0">
                <a:ln w="0"/>
                <a:solidFill>
                  <a:srgbClr val="D90B64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A741AC-5623-4D32-A1BD-40D753AF1DB5}"/>
              </a:ext>
            </a:extLst>
          </p:cNvPr>
          <p:cNvSpPr/>
          <p:nvPr/>
        </p:nvSpPr>
        <p:spPr>
          <a:xfrm>
            <a:off x="5911170" y="3426459"/>
            <a:ext cx="412931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cap="none" spc="0" dirty="0">
                <a:ln w="0"/>
                <a:solidFill>
                  <a:schemeClr val="bg1"/>
                </a:solidFill>
                <a:latin typeface="Century Gothic" panose="020B0502020202020204" pitchFamily="34" charset="0"/>
              </a:rPr>
              <a:t>World Health </a:t>
            </a:r>
            <a:r>
              <a:rPr lang="en-US" sz="2400" cap="none" spc="0" dirty="0" err="1">
                <a:ln w="0"/>
                <a:solidFill>
                  <a:schemeClr val="bg1"/>
                </a:solidFill>
                <a:latin typeface="Century Gothic" panose="020B0502020202020204" pitchFamily="34" charset="0"/>
              </a:rPr>
              <a:t>Organisation</a:t>
            </a:r>
            <a:endParaRPr lang="en-US" sz="2400" cap="none" spc="0" dirty="0">
              <a:ln w="0"/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C4CFD1C-977A-4BC0-8C83-723EA6127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645" y="6164572"/>
            <a:ext cx="2157506" cy="41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71121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3" presetID="2" presetClass="entr" presetSubtype="8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3" presetID="2" presetClass="entr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6D1D54-0A36-4089-A234-C3C67F73D47B}"/>
              </a:ext>
            </a:extLst>
          </p:cNvPr>
          <p:cNvSpPr/>
          <p:nvPr/>
        </p:nvSpPr>
        <p:spPr>
          <a:xfrm>
            <a:off x="199974" y="421529"/>
            <a:ext cx="46768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>
                <a:ln w="0"/>
                <a:solidFill>
                  <a:schemeClr val="bg1"/>
                </a:solidFill>
                <a:latin typeface="Century Gothic" panose="020B0502020202020204" pitchFamily="34" charset="0"/>
              </a:rPr>
              <a:t>Things to look forward to in 2022</a:t>
            </a:r>
            <a:r>
              <a:rPr lang="en-US" sz="4000" b="1" cap="none" spc="0" dirty="0">
                <a:ln w="0"/>
                <a:solidFill>
                  <a:srgbClr val="D90B64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944FAB9-EEEC-4FB4-9701-047D48834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645" y="6164572"/>
            <a:ext cx="2157506" cy="41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7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6D1D54-0A36-4089-A234-C3C67F73D47B}"/>
              </a:ext>
            </a:extLst>
          </p:cNvPr>
          <p:cNvSpPr/>
          <p:nvPr/>
        </p:nvSpPr>
        <p:spPr>
          <a:xfrm>
            <a:off x="199974" y="421529"/>
            <a:ext cx="55340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>
                <a:ln w="0"/>
                <a:solidFill>
                  <a:schemeClr val="bg1"/>
                </a:solidFill>
                <a:latin typeface="Century Gothic" panose="020B0502020202020204" pitchFamily="34" charset="0"/>
              </a:rPr>
              <a:t>Growth</a:t>
            </a:r>
            <a:r>
              <a:rPr lang="en-US" sz="4000" b="1" cap="none" spc="0" dirty="0">
                <a:ln w="0"/>
                <a:solidFill>
                  <a:srgbClr val="D90B64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4D866A-72AB-4161-825E-B2B01FAEAD38}"/>
              </a:ext>
            </a:extLst>
          </p:cNvPr>
          <p:cNvSpPr/>
          <p:nvPr/>
        </p:nvSpPr>
        <p:spPr>
          <a:xfrm>
            <a:off x="8100768" y="6122688"/>
            <a:ext cx="36776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chemeClr val="bg1"/>
                </a:solidFill>
                <a:latin typeface="Century Gothic" panose="020B0502020202020204" pitchFamily="34" charset="0"/>
              </a:rPr>
              <a:t>source: Office for National Statistics</a:t>
            </a:r>
            <a:endParaRPr lang="en-US" sz="1600" cap="none" spc="0" dirty="0">
              <a:ln w="0"/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1942C42-0B59-4A27-963B-75C6D45DD270}"/>
              </a:ext>
            </a:extLst>
          </p:cNvPr>
          <p:cNvGrpSpPr/>
          <p:nvPr/>
        </p:nvGrpSpPr>
        <p:grpSpPr>
          <a:xfrm>
            <a:off x="199974" y="1483324"/>
            <a:ext cx="11791488" cy="4231675"/>
            <a:chOff x="199974" y="1483324"/>
            <a:chExt cx="11791488" cy="423167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5B4EDEA-24E6-478B-899A-A9E4E52F679C}"/>
                </a:ext>
              </a:extLst>
            </p:cNvPr>
            <p:cNvSpPr/>
            <p:nvPr/>
          </p:nvSpPr>
          <p:spPr>
            <a:xfrm>
              <a:off x="199974" y="2069010"/>
              <a:ext cx="629694" cy="3925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" b="1" cap="none" spc="0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rPr>
                <a:t>100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2F7F049-7955-4560-99FD-4FCE7037FE7E}"/>
                </a:ext>
              </a:extLst>
            </p:cNvPr>
            <p:cNvGrpSpPr/>
            <p:nvPr/>
          </p:nvGrpSpPr>
          <p:grpSpPr>
            <a:xfrm>
              <a:off x="288304" y="1483324"/>
              <a:ext cx="11703158" cy="4231675"/>
              <a:chOff x="288304" y="1483324"/>
              <a:chExt cx="11703158" cy="4231675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7AFC08A-84FB-41EA-BE2F-8BF89FFFB100}"/>
                  </a:ext>
                </a:extLst>
              </p:cNvPr>
              <p:cNvSpPr/>
              <p:nvPr/>
            </p:nvSpPr>
            <p:spPr>
              <a:xfrm>
                <a:off x="10681187" y="5322462"/>
                <a:ext cx="1310275" cy="39253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200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NOV 2021</a:t>
                </a: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4BB3390A-78F4-423C-82FA-2ADFF978E3DC}"/>
                  </a:ext>
                </a:extLst>
              </p:cNvPr>
              <p:cNvGrpSpPr/>
              <p:nvPr/>
            </p:nvGrpSpPr>
            <p:grpSpPr>
              <a:xfrm>
                <a:off x="288304" y="1483324"/>
                <a:ext cx="11083250" cy="4231675"/>
                <a:chOff x="288304" y="1483324"/>
                <a:chExt cx="11083250" cy="4231675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12154344-D4CD-47A4-B06B-915C0D16CCF9}"/>
                    </a:ext>
                  </a:extLst>
                </p:cNvPr>
                <p:cNvCxnSpPr/>
                <p:nvPr/>
              </p:nvCxnSpPr>
              <p:spPr>
                <a:xfrm>
                  <a:off x="984892" y="3603597"/>
                  <a:ext cx="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ACAEC3-2B19-4FA5-A784-CA9F147B6B20}"/>
                    </a:ext>
                  </a:extLst>
                </p:cNvPr>
                <p:cNvSpPr/>
                <p:nvPr/>
              </p:nvSpPr>
              <p:spPr>
                <a:xfrm>
                  <a:off x="937647" y="2265279"/>
                  <a:ext cx="10433906" cy="2179203"/>
                </a:xfrm>
                <a:custGeom>
                  <a:avLst/>
                  <a:gdLst>
                    <a:gd name="connsiteX0" fmla="*/ 0 w 7362825"/>
                    <a:gd name="connsiteY0" fmla="*/ 928184 h 1537784"/>
                    <a:gd name="connsiteX1" fmla="*/ 552450 w 7362825"/>
                    <a:gd name="connsiteY1" fmla="*/ 756734 h 1537784"/>
                    <a:gd name="connsiteX2" fmla="*/ 581025 w 7362825"/>
                    <a:gd name="connsiteY2" fmla="*/ 804359 h 1537784"/>
                    <a:gd name="connsiteX3" fmla="*/ 647700 w 7362825"/>
                    <a:gd name="connsiteY3" fmla="*/ 747209 h 1537784"/>
                    <a:gd name="connsiteX4" fmla="*/ 704850 w 7362825"/>
                    <a:gd name="connsiteY4" fmla="*/ 813884 h 1537784"/>
                    <a:gd name="connsiteX5" fmla="*/ 781050 w 7362825"/>
                    <a:gd name="connsiteY5" fmla="*/ 880559 h 1537784"/>
                    <a:gd name="connsiteX6" fmla="*/ 1057275 w 7362825"/>
                    <a:gd name="connsiteY6" fmla="*/ 1071059 h 1537784"/>
                    <a:gd name="connsiteX7" fmla="*/ 1095375 w 7362825"/>
                    <a:gd name="connsiteY7" fmla="*/ 1042484 h 1537784"/>
                    <a:gd name="connsiteX8" fmla="*/ 1152525 w 7362825"/>
                    <a:gd name="connsiteY8" fmla="*/ 1080584 h 1537784"/>
                    <a:gd name="connsiteX9" fmla="*/ 1247775 w 7362825"/>
                    <a:gd name="connsiteY9" fmla="*/ 1061534 h 1537784"/>
                    <a:gd name="connsiteX10" fmla="*/ 1352550 w 7362825"/>
                    <a:gd name="connsiteY10" fmla="*/ 1118684 h 1537784"/>
                    <a:gd name="connsiteX11" fmla="*/ 1457325 w 7362825"/>
                    <a:gd name="connsiteY11" fmla="*/ 1080584 h 1537784"/>
                    <a:gd name="connsiteX12" fmla="*/ 1495425 w 7362825"/>
                    <a:gd name="connsiteY12" fmla="*/ 1118684 h 1537784"/>
                    <a:gd name="connsiteX13" fmla="*/ 1866900 w 7362825"/>
                    <a:gd name="connsiteY13" fmla="*/ 947234 h 1537784"/>
                    <a:gd name="connsiteX14" fmla="*/ 1905000 w 7362825"/>
                    <a:gd name="connsiteY14" fmla="*/ 1032959 h 1537784"/>
                    <a:gd name="connsiteX15" fmla="*/ 2085975 w 7362825"/>
                    <a:gd name="connsiteY15" fmla="*/ 890084 h 1537784"/>
                    <a:gd name="connsiteX16" fmla="*/ 2114550 w 7362825"/>
                    <a:gd name="connsiteY16" fmla="*/ 975809 h 1537784"/>
                    <a:gd name="connsiteX17" fmla="*/ 2152650 w 7362825"/>
                    <a:gd name="connsiteY17" fmla="*/ 909134 h 1537784"/>
                    <a:gd name="connsiteX18" fmla="*/ 2219325 w 7362825"/>
                    <a:gd name="connsiteY18" fmla="*/ 918659 h 1537784"/>
                    <a:gd name="connsiteX19" fmla="*/ 2333625 w 7362825"/>
                    <a:gd name="connsiteY19" fmla="*/ 928184 h 1537784"/>
                    <a:gd name="connsiteX20" fmla="*/ 2457450 w 7362825"/>
                    <a:gd name="connsiteY20" fmla="*/ 871034 h 1537784"/>
                    <a:gd name="connsiteX21" fmla="*/ 2505075 w 7362825"/>
                    <a:gd name="connsiteY21" fmla="*/ 928184 h 1537784"/>
                    <a:gd name="connsiteX22" fmla="*/ 2581275 w 7362825"/>
                    <a:gd name="connsiteY22" fmla="*/ 823409 h 1537784"/>
                    <a:gd name="connsiteX23" fmla="*/ 2600325 w 7362825"/>
                    <a:gd name="connsiteY23" fmla="*/ 899609 h 1537784"/>
                    <a:gd name="connsiteX24" fmla="*/ 2628900 w 7362825"/>
                    <a:gd name="connsiteY24" fmla="*/ 794834 h 1537784"/>
                    <a:gd name="connsiteX25" fmla="*/ 2667000 w 7362825"/>
                    <a:gd name="connsiteY25" fmla="*/ 890084 h 1537784"/>
                    <a:gd name="connsiteX26" fmla="*/ 2781300 w 7362825"/>
                    <a:gd name="connsiteY26" fmla="*/ 785309 h 1537784"/>
                    <a:gd name="connsiteX27" fmla="*/ 2819400 w 7362825"/>
                    <a:gd name="connsiteY27" fmla="*/ 851984 h 1537784"/>
                    <a:gd name="connsiteX28" fmla="*/ 2857500 w 7362825"/>
                    <a:gd name="connsiteY28" fmla="*/ 832934 h 1537784"/>
                    <a:gd name="connsiteX29" fmla="*/ 2933700 w 7362825"/>
                    <a:gd name="connsiteY29" fmla="*/ 890084 h 1537784"/>
                    <a:gd name="connsiteX30" fmla="*/ 3038475 w 7362825"/>
                    <a:gd name="connsiteY30" fmla="*/ 794834 h 1537784"/>
                    <a:gd name="connsiteX31" fmla="*/ 3105150 w 7362825"/>
                    <a:gd name="connsiteY31" fmla="*/ 794834 h 1537784"/>
                    <a:gd name="connsiteX32" fmla="*/ 3200400 w 7362825"/>
                    <a:gd name="connsiteY32" fmla="*/ 728159 h 1537784"/>
                    <a:gd name="connsiteX33" fmla="*/ 3276600 w 7362825"/>
                    <a:gd name="connsiteY33" fmla="*/ 728159 h 1537784"/>
                    <a:gd name="connsiteX34" fmla="*/ 3371850 w 7362825"/>
                    <a:gd name="connsiteY34" fmla="*/ 709109 h 1537784"/>
                    <a:gd name="connsiteX35" fmla="*/ 3448050 w 7362825"/>
                    <a:gd name="connsiteY35" fmla="*/ 709109 h 1537784"/>
                    <a:gd name="connsiteX36" fmla="*/ 3533775 w 7362825"/>
                    <a:gd name="connsiteY36" fmla="*/ 632909 h 1537784"/>
                    <a:gd name="connsiteX37" fmla="*/ 3981450 w 7362825"/>
                    <a:gd name="connsiteY37" fmla="*/ 566234 h 1537784"/>
                    <a:gd name="connsiteX38" fmla="*/ 4133850 w 7362825"/>
                    <a:gd name="connsiteY38" fmla="*/ 480509 h 1537784"/>
                    <a:gd name="connsiteX39" fmla="*/ 4219575 w 7362825"/>
                    <a:gd name="connsiteY39" fmla="*/ 470984 h 1537784"/>
                    <a:gd name="connsiteX40" fmla="*/ 4333875 w 7362825"/>
                    <a:gd name="connsiteY40" fmla="*/ 461459 h 1537784"/>
                    <a:gd name="connsiteX41" fmla="*/ 4505325 w 7362825"/>
                    <a:gd name="connsiteY41" fmla="*/ 404309 h 1537784"/>
                    <a:gd name="connsiteX42" fmla="*/ 4552950 w 7362825"/>
                    <a:gd name="connsiteY42" fmla="*/ 337634 h 1537784"/>
                    <a:gd name="connsiteX43" fmla="*/ 4610100 w 7362825"/>
                    <a:gd name="connsiteY43" fmla="*/ 375734 h 1537784"/>
                    <a:gd name="connsiteX44" fmla="*/ 4867275 w 7362825"/>
                    <a:gd name="connsiteY44" fmla="*/ 309059 h 1537784"/>
                    <a:gd name="connsiteX45" fmla="*/ 4905375 w 7362825"/>
                    <a:gd name="connsiteY45" fmla="*/ 232859 h 1537784"/>
                    <a:gd name="connsiteX46" fmla="*/ 4991100 w 7362825"/>
                    <a:gd name="connsiteY46" fmla="*/ 280484 h 1537784"/>
                    <a:gd name="connsiteX47" fmla="*/ 5372100 w 7362825"/>
                    <a:gd name="connsiteY47" fmla="*/ 194759 h 1537784"/>
                    <a:gd name="connsiteX48" fmla="*/ 5448300 w 7362825"/>
                    <a:gd name="connsiteY48" fmla="*/ 166184 h 1537784"/>
                    <a:gd name="connsiteX49" fmla="*/ 5505450 w 7362825"/>
                    <a:gd name="connsiteY49" fmla="*/ 213809 h 1537784"/>
                    <a:gd name="connsiteX50" fmla="*/ 5838825 w 7362825"/>
                    <a:gd name="connsiteY50" fmla="*/ 61409 h 1537784"/>
                    <a:gd name="connsiteX51" fmla="*/ 5915025 w 7362825"/>
                    <a:gd name="connsiteY51" fmla="*/ 89984 h 1537784"/>
                    <a:gd name="connsiteX52" fmla="*/ 6010275 w 7362825"/>
                    <a:gd name="connsiteY52" fmla="*/ 13784 h 1537784"/>
                    <a:gd name="connsiteX53" fmla="*/ 6086475 w 7362825"/>
                    <a:gd name="connsiteY53" fmla="*/ 51884 h 1537784"/>
                    <a:gd name="connsiteX54" fmla="*/ 6210300 w 7362825"/>
                    <a:gd name="connsiteY54" fmla="*/ 4259 h 1537784"/>
                    <a:gd name="connsiteX55" fmla="*/ 6334125 w 7362825"/>
                    <a:gd name="connsiteY55" fmla="*/ 13784 h 1537784"/>
                    <a:gd name="connsiteX56" fmla="*/ 6381750 w 7362825"/>
                    <a:gd name="connsiteY56" fmla="*/ 13784 h 1537784"/>
                    <a:gd name="connsiteX57" fmla="*/ 6477000 w 7362825"/>
                    <a:gd name="connsiteY57" fmla="*/ 13784 h 1537784"/>
                    <a:gd name="connsiteX58" fmla="*/ 6505575 w 7362825"/>
                    <a:gd name="connsiteY58" fmla="*/ 13784 h 1537784"/>
                    <a:gd name="connsiteX59" fmla="*/ 6572250 w 7362825"/>
                    <a:gd name="connsiteY59" fmla="*/ 1537784 h 1537784"/>
                    <a:gd name="connsiteX60" fmla="*/ 6686550 w 7362825"/>
                    <a:gd name="connsiteY60" fmla="*/ 537659 h 1537784"/>
                    <a:gd name="connsiteX61" fmla="*/ 6800850 w 7362825"/>
                    <a:gd name="connsiteY61" fmla="*/ 347159 h 1537784"/>
                    <a:gd name="connsiteX62" fmla="*/ 6858000 w 7362825"/>
                    <a:gd name="connsiteY62" fmla="*/ 470984 h 1537784"/>
                    <a:gd name="connsiteX63" fmla="*/ 6886575 w 7362825"/>
                    <a:gd name="connsiteY63" fmla="*/ 347159 h 1537784"/>
                    <a:gd name="connsiteX64" fmla="*/ 6924675 w 7362825"/>
                    <a:gd name="connsiteY64" fmla="*/ 556709 h 1537784"/>
                    <a:gd name="connsiteX65" fmla="*/ 7000875 w 7362825"/>
                    <a:gd name="connsiteY65" fmla="*/ 509084 h 1537784"/>
                    <a:gd name="connsiteX66" fmla="*/ 7058025 w 7362825"/>
                    <a:gd name="connsiteY66" fmla="*/ 204284 h 1537784"/>
                    <a:gd name="connsiteX67" fmla="*/ 7143750 w 7362825"/>
                    <a:gd name="connsiteY67" fmla="*/ 89984 h 1537784"/>
                    <a:gd name="connsiteX68" fmla="*/ 7248525 w 7362825"/>
                    <a:gd name="connsiteY68" fmla="*/ 118559 h 1537784"/>
                    <a:gd name="connsiteX69" fmla="*/ 7334250 w 7362825"/>
                    <a:gd name="connsiteY69" fmla="*/ 13784 h 1537784"/>
                    <a:gd name="connsiteX70" fmla="*/ 7362825 w 7362825"/>
                    <a:gd name="connsiteY70" fmla="*/ 4259 h 1537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7362825" h="1537784">
                      <a:moveTo>
                        <a:pt x="0" y="928184"/>
                      </a:moveTo>
                      <a:lnTo>
                        <a:pt x="552450" y="756734"/>
                      </a:lnTo>
                      <a:lnTo>
                        <a:pt x="581025" y="804359"/>
                      </a:lnTo>
                      <a:lnTo>
                        <a:pt x="647700" y="747209"/>
                      </a:lnTo>
                      <a:lnTo>
                        <a:pt x="704850" y="813884"/>
                      </a:lnTo>
                      <a:lnTo>
                        <a:pt x="781050" y="880559"/>
                      </a:lnTo>
                      <a:lnTo>
                        <a:pt x="1057275" y="1071059"/>
                      </a:lnTo>
                      <a:lnTo>
                        <a:pt x="1095375" y="1042484"/>
                      </a:lnTo>
                      <a:lnTo>
                        <a:pt x="1152525" y="1080584"/>
                      </a:lnTo>
                      <a:lnTo>
                        <a:pt x="1247775" y="1061534"/>
                      </a:lnTo>
                      <a:lnTo>
                        <a:pt x="1352550" y="1118684"/>
                      </a:lnTo>
                      <a:lnTo>
                        <a:pt x="1457325" y="1080584"/>
                      </a:lnTo>
                      <a:lnTo>
                        <a:pt x="1495425" y="1118684"/>
                      </a:lnTo>
                      <a:lnTo>
                        <a:pt x="1866900" y="947234"/>
                      </a:lnTo>
                      <a:lnTo>
                        <a:pt x="1905000" y="1032959"/>
                      </a:lnTo>
                      <a:lnTo>
                        <a:pt x="2085975" y="890084"/>
                      </a:lnTo>
                      <a:lnTo>
                        <a:pt x="2114550" y="975809"/>
                      </a:lnTo>
                      <a:lnTo>
                        <a:pt x="2152650" y="909134"/>
                      </a:lnTo>
                      <a:lnTo>
                        <a:pt x="2219325" y="918659"/>
                      </a:lnTo>
                      <a:lnTo>
                        <a:pt x="2333625" y="928184"/>
                      </a:lnTo>
                      <a:lnTo>
                        <a:pt x="2457450" y="871034"/>
                      </a:lnTo>
                      <a:lnTo>
                        <a:pt x="2505075" y="928184"/>
                      </a:lnTo>
                      <a:lnTo>
                        <a:pt x="2581275" y="823409"/>
                      </a:lnTo>
                      <a:lnTo>
                        <a:pt x="2600325" y="899609"/>
                      </a:lnTo>
                      <a:lnTo>
                        <a:pt x="2628900" y="794834"/>
                      </a:lnTo>
                      <a:lnTo>
                        <a:pt x="2667000" y="890084"/>
                      </a:lnTo>
                      <a:lnTo>
                        <a:pt x="2781300" y="785309"/>
                      </a:lnTo>
                      <a:lnTo>
                        <a:pt x="2819400" y="851984"/>
                      </a:lnTo>
                      <a:lnTo>
                        <a:pt x="2857500" y="832934"/>
                      </a:lnTo>
                      <a:lnTo>
                        <a:pt x="2933700" y="890084"/>
                      </a:lnTo>
                      <a:lnTo>
                        <a:pt x="3038475" y="794834"/>
                      </a:lnTo>
                      <a:lnTo>
                        <a:pt x="3105150" y="794834"/>
                      </a:lnTo>
                      <a:lnTo>
                        <a:pt x="3200400" y="728159"/>
                      </a:lnTo>
                      <a:lnTo>
                        <a:pt x="3276600" y="728159"/>
                      </a:lnTo>
                      <a:lnTo>
                        <a:pt x="3371850" y="709109"/>
                      </a:lnTo>
                      <a:lnTo>
                        <a:pt x="3448050" y="709109"/>
                      </a:lnTo>
                      <a:lnTo>
                        <a:pt x="3533775" y="632909"/>
                      </a:lnTo>
                      <a:lnTo>
                        <a:pt x="3981450" y="566234"/>
                      </a:lnTo>
                      <a:lnTo>
                        <a:pt x="4133850" y="480509"/>
                      </a:lnTo>
                      <a:lnTo>
                        <a:pt x="4219575" y="470984"/>
                      </a:lnTo>
                      <a:lnTo>
                        <a:pt x="4333875" y="461459"/>
                      </a:lnTo>
                      <a:lnTo>
                        <a:pt x="4505325" y="404309"/>
                      </a:lnTo>
                      <a:lnTo>
                        <a:pt x="4552950" y="337634"/>
                      </a:lnTo>
                      <a:lnTo>
                        <a:pt x="4610100" y="375734"/>
                      </a:lnTo>
                      <a:lnTo>
                        <a:pt x="4867275" y="309059"/>
                      </a:lnTo>
                      <a:lnTo>
                        <a:pt x="4905375" y="232859"/>
                      </a:lnTo>
                      <a:lnTo>
                        <a:pt x="4991100" y="280484"/>
                      </a:lnTo>
                      <a:lnTo>
                        <a:pt x="5372100" y="194759"/>
                      </a:lnTo>
                      <a:lnTo>
                        <a:pt x="5448300" y="166184"/>
                      </a:lnTo>
                      <a:lnTo>
                        <a:pt x="5505450" y="213809"/>
                      </a:lnTo>
                      <a:lnTo>
                        <a:pt x="5838825" y="61409"/>
                      </a:lnTo>
                      <a:lnTo>
                        <a:pt x="5915025" y="89984"/>
                      </a:lnTo>
                      <a:lnTo>
                        <a:pt x="6010275" y="13784"/>
                      </a:lnTo>
                      <a:lnTo>
                        <a:pt x="6086475" y="51884"/>
                      </a:lnTo>
                      <a:lnTo>
                        <a:pt x="6210300" y="4259"/>
                      </a:lnTo>
                      <a:lnTo>
                        <a:pt x="6334125" y="13784"/>
                      </a:lnTo>
                      <a:lnTo>
                        <a:pt x="6381750" y="13784"/>
                      </a:lnTo>
                      <a:lnTo>
                        <a:pt x="6477000" y="13784"/>
                      </a:lnTo>
                      <a:lnTo>
                        <a:pt x="6505575" y="13784"/>
                      </a:lnTo>
                      <a:lnTo>
                        <a:pt x="6572250" y="1537784"/>
                      </a:lnTo>
                      <a:lnTo>
                        <a:pt x="6686550" y="537659"/>
                      </a:lnTo>
                      <a:lnTo>
                        <a:pt x="6800850" y="347159"/>
                      </a:lnTo>
                      <a:lnTo>
                        <a:pt x="6858000" y="470984"/>
                      </a:lnTo>
                      <a:lnTo>
                        <a:pt x="6886575" y="347159"/>
                      </a:lnTo>
                      <a:lnTo>
                        <a:pt x="6924675" y="556709"/>
                      </a:lnTo>
                      <a:lnTo>
                        <a:pt x="7000875" y="509084"/>
                      </a:lnTo>
                      <a:lnTo>
                        <a:pt x="7058025" y="204284"/>
                      </a:lnTo>
                      <a:lnTo>
                        <a:pt x="7143750" y="89984"/>
                      </a:lnTo>
                      <a:lnTo>
                        <a:pt x="7248525" y="118559"/>
                      </a:lnTo>
                      <a:cubicBezTo>
                        <a:pt x="7277100" y="83634"/>
                        <a:pt x="7315200" y="32834"/>
                        <a:pt x="7334250" y="13784"/>
                      </a:cubicBezTo>
                      <a:cubicBezTo>
                        <a:pt x="7353300" y="-5266"/>
                        <a:pt x="7358062" y="-504"/>
                        <a:pt x="7362825" y="4259"/>
                      </a:cubicBezTo>
                    </a:path>
                  </a:pathLst>
                </a:custGeom>
                <a:noFill/>
                <a:ln w="25400">
                  <a:solidFill>
                    <a:srgbClr val="D90B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F937978F-65F2-444A-AE57-5F9D5D3717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3905" y="1875861"/>
                  <a:ext cx="0" cy="3360986"/>
                </a:xfrm>
                <a:prstGeom prst="line">
                  <a:avLst/>
                </a:prstGeom>
                <a:noFill/>
                <a:ln w="25400">
                  <a:solidFill>
                    <a:srgbClr val="D90B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C750F417-0BEA-4D70-89CD-BF6D05EECC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3905" y="5236847"/>
                  <a:ext cx="10467649" cy="0"/>
                </a:xfrm>
                <a:prstGeom prst="line">
                  <a:avLst/>
                </a:prstGeom>
                <a:noFill/>
                <a:ln w="25400">
                  <a:solidFill>
                    <a:srgbClr val="D90B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F278DA64-A9C7-4B6D-93AD-BF179DEC836B}"/>
                    </a:ext>
                  </a:extLst>
                </p:cNvPr>
                <p:cNvSpPr/>
                <p:nvPr/>
              </p:nvSpPr>
              <p:spPr>
                <a:xfrm>
                  <a:off x="288304" y="2811902"/>
                  <a:ext cx="507026" cy="39253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1200" b="1" cap="none" spc="0" dirty="0">
                      <a:ln w="0"/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90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427A8FE-2C6E-431C-ABE3-61B963B69437}"/>
                    </a:ext>
                  </a:extLst>
                </p:cNvPr>
                <p:cNvSpPr/>
                <p:nvPr/>
              </p:nvSpPr>
              <p:spPr>
                <a:xfrm>
                  <a:off x="297692" y="3554795"/>
                  <a:ext cx="507026" cy="39253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1200" b="1" cap="none" spc="0" dirty="0">
                      <a:ln w="0"/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80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952FA033-B886-419D-B36B-085F6B9826CE}"/>
                    </a:ext>
                  </a:extLst>
                </p:cNvPr>
                <p:cNvSpPr/>
                <p:nvPr/>
              </p:nvSpPr>
              <p:spPr>
                <a:xfrm>
                  <a:off x="322642" y="4297687"/>
                  <a:ext cx="507026" cy="39253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1200" b="1" cap="none" spc="0" dirty="0">
                      <a:ln w="0"/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70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9ED09FC0-C801-45FB-B78C-AAF202D62E89}"/>
                    </a:ext>
                  </a:extLst>
                </p:cNvPr>
                <p:cNvSpPr/>
                <p:nvPr/>
              </p:nvSpPr>
              <p:spPr>
                <a:xfrm>
                  <a:off x="903905" y="5322462"/>
                  <a:ext cx="1310275" cy="39253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1200" b="1" cap="none" spc="0" dirty="0">
                      <a:ln w="0"/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NOV 2007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2887AC06-D597-436B-9153-D4DD8346550D}"/>
                    </a:ext>
                  </a:extLst>
                </p:cNvPr>
                <p:cNvSpPr/>
                <p:nvPr/>
              </p:nvSpPr>
              <p:spPr>
                <a:xfrm>
                  <a:off x="2300660" y="5322462"/>
                  <a:ext cx="1310275" cy="39253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1200" b="1" cap="none" spc="0" dirty="0">
                      <a:ln w="0"/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NOV 2009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7322011B-8100-4811-8CF4-94E40C878C8F}"/>
                    </a:ext>
                  </a:extLst>
                </p:cNvPr>
                <p:cNvSpPr/>
                <p:nvPr/>
              </p:nvSpPr>
              <p:spPr>
                <a:xfrm>
                  <a:off x="3697415" y="5322462"/>
                  <a:ext cx="1310275" cy="39253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1200" b="1" cap="none" spc="0" dirty="0">
                      <a:ln w="0"/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NOV 2011</a:t>
                  </a: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2EF08CA6-13D9-449C-A05B-477A720032B5}"/>
                    </a:ext>
                  </a:extLst>
                </p:cNvPr>
                <p:cNvSpPr/>
                <p:nvPr/>
              </p:nvSpPr>
              <p:spPr>
                <a:xfrm>
                  <a:off x="5094170" y="5322462"/>
                  <a:ext cx="1310275" cy="39253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1200" b="1" cap="none" spc="0" dirty="0">
                      <a:ln w="0"/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NOV 2013</a:t>
                  </a: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D6F7BE4-0A0D-46A0-B2B8-B05731B92154}"/>
                    </a:ext>
                  </a:extLst>
                </p:cNvPr>
                <p:cNvSpPr/>
                <p:nvPr/>
              </p:nvSpPr>
              <p:spPr>
                <a:xfrm>
                  <a:off x="6490926" y="5322462"/>
                  <a:ext cx="1310275" cy="39253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1200" b="1" cap="none" spc="0" dirty="0">
                      <a:ln w="0"/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NOV 2015</a:t>
                  </a: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2411200-801E-42E9-948F-E6F6564AF9E3}"/>
                    </a:ext>
                  </a:extLst>
                </p:cNvPr>
                <p:cNvSpPr/>
                <p:nvPr/>
              </p:nvSpPr>
              <p:spPr>
                <a:xfrm>
                  <a:off x="7887681" y="5322462"/>
                  <a:ext cx="1310275" cy="39253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1200" b="1" cap="none" spc="0" dirty="0">
                      <a:ln w="0"/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NOV 2017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C582BA6-655F-432D-A904-D6A52DF14238}"/>
                    </a:ext>
                  </a:extLst>
                </p:cNvPr>
                <p:cNvSpPr/>
                <p:nvPr/>
              </p:nvSpPr>
              <p:spPr>
                <a:xfrm>
                  <a:off x="9284436" y="5322462"/>
                  <a:ext cx="1310275" cy="39253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1200" b="1" cap="none" spc="0" dirty="0">
                      <a:ln w="0"/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NOV 2019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C0229FA0-62E1-4328-A169-539A57F1DC34}"/>
                    </a:ext>
                  </a:extLst>
                </p:cNvPr>
                <p:cNvSpPr/>
                <p:nvPr/>
              </p:nvSpPr>
              <p:spPr>
                <a:xfrm>
                  <a:off x="359026" y="5040578"/>
                  <a:ext cx="384359" cy="39253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1200" b="1" cap="none" spc="0" dirty="0">
                      <a:ln w="0"/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0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F452E8E7-0A20-42B0-9A16-2E74ABC224C3}"/>
                    </a:ext>
                  </a:extLst>
                </p:cNvPr>
                <p:cNvSpPr/>
                <p:nvPr/>
              </p:nvSpPr>
              <p:spPr>
                <a:xfrm>
                  <a:off x="795330" y="1483324"/>
                  <a:ext cx="1972227" cy="39253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1200" b="1" cap="none" spc="0" dirty="0">
                      <a:ln w="0"/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Index, 2019=100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3363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0E04D394-BFBC-453F-A892-9740CC39CCBF}"/>
              </a:ext>
            </a:extLst>
          </p:cNvPr>
          <p:cNvGrpSpPr/>
          <p:nvPr/>
        </p:nvGrpSpPr>
        <p:grpSpPr>
          <a:xfrm>
            <a:off x="576155" y="1366100"/>
            <a:ext cx="11128165" cy="4652810"/>
            <a:chOff x="1893582" y="1734877"/>
            <a:chExt cx="8236613" cy="3443820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2E02FDAE-3B8A-40F0-9F2F-82E16C949EE2}"/>
                </a:ext>
              </a:extLst>
            </p:cNvPr>
            <p:cNvSpPr/>
            <p:nvPr/>
          </p:nvSpPr>
          <p:spPr>
            <a:xfrm>
              <a:off x="2428875" y="2295525"/>
              <a:ext cx="6248400" cy="2390775"/>
            </a:xfrm>
            <a:custGeom>
              <a:avLst/>
              <a:gdLst>
                <a:gd name="connsiteX0" fmla="*/ 0 w 6248400"/>
                <a:gd name="connsiteY0" fmla="*/ 1724025 h 2390775"/>
                <a:gd name="connsiteX1" fmla="*/ 114300 w 6248400"/>
                <a:gd name="connsiteY1" fmla="*/ 1685925 h 2390775"/>
                <a:gd name="connsiteX2" fmla="*/ 200025 w 6248400"/>
                <a:gd name="connsiteY2" fmla="*/ 1752600 h 2390775"/>
                <a:gd name="connsiteX3" fmla="*/ 381000 w 6248400"/>
                <a:gd name="connsiteY3" fmla="*/ 1504950 h 2390775"/>
                <a:gd name="connsiteX4" fmla="*/ 476250 w 6248400"/>
                <a:gd name="connsiteY4" fmla="*/ 1419225 h 2390775"/>
                <a:gd name="connsiteX5" fmla="*/ 542925 w 6248400"/>
                <a:gd name="connsiteY5" fmla="*/ 1171575 h 2390775"/>
                <a:gd name="connsiteX6" fmla="*/ 723900 w 6248400"/>
                <a:gd name="connsiteY6" fmla="*/ 1409700 h 2390775"/>
                <a:gd name="connsiteX7" fmla="*/ 809625 w 6248400"/>
                <a:gd name="connsiteY7" fmla="*/ 1247775 h 2390775"/>
                <a:gd name="connsiteX8" fmla="*/ 933450 w 6248400"/>
                <a:gd name="connsiteY8" fmla="*/ 1171575 h 2390775"/>
                <a:gd name="connsiteX9" fmla="*/ 971550 w 6248400"/>
                <a:gd name="connsiteY9" fmla="*/ 1057275 h 2390775"/>
                <a:gd name="connsiteX10" fmla="*/ 1076325 w 6248400"/>
                <a:gd name="connsiteY10" fmla="*/ 942975 h 2390775"/>
                <a:gd name="connsiteX11" fmla="*/ 1190625 w 6248400"/>
                <a:gd name="connsiteY11" fmla="*/ 1104900 h 2390775"/>
                <a:gd name="connsiteX12" fmla="*/ 1266825 w 6248400"/>
                <a:gd name="connsiteY12" fmla="*/ 1476375 h 2390775"/>
                <a:gd name="connsiteX13" fmla="*/ 1428750 w 6248400"/>
                <a:gd name="connsiteY13" fmla="*/ 1200150 h 2390775"/>
                <a:gd name="connsiteX14" fmla="*/ 1628775 w 6248400"/>
                <a:gd name="connsiteY14" fmla="*/ 0 h 2390775"/>
                <a:gd name="connsiteX15" fmla="*/ 1885950 w 6248400"/>
                <a:gd name="connsiteY15" fmla="*/ 1419225 h 2390775"/>
                <a:gd name="connsiteX16" fmla="*/ 1971675 w 6248400"/>
                <a:gd name="connsiteY16" fmla="*/ 1619250 h 2390775"/>
                <a:gd name="connsiteX17" fmla="*/ 2076450 w 6248400"/>
                <a:gd name="connsiteY17" fmla="*/ 1238250 h 2390775"/>
                <a:gd name="connsiteX18" fmla="*/ 2133600 w 6248400"/>
                <a:gd name="connsiteY18" fmla="*/ 752475 h 2390775"/>
                <a:gd name="connsiteX19" fmla="*/ 2247900 w 6248400"/>
                <a:gd name="connsiteY19" fmla="*/ 657225 h 2390775"/>
                <a:gd name="connsiteX20" fmla="*/ 2324100 w 6248400"/>
                <a:gd name="connsiteY20" fmla="*/ 819150 h 2390775"/>
                <a:gd name="connsiteX21" fmla="*/ 2428875 w 6248400"/>
                <a:gd name="connsiteY21" fmla="*/ 714375 h 2390775"/>
                <a:gd name="connsiteX22" fmla="*/ 2505075 w 6248400"/>
                <a:gd name="connsiteY22" fmla="*/ 295275 h 2390775"/>
                <a:gd name="connsiteX23" fmla="*/ 2686050 w 6248400"/>
                <a:gd name="connsiteY23" fmla="*/ 19050 h 2390775"/>
                <a:gd name="connsiteX24" fmla="*/ 2752725 w 6248400"/>
                <a:gd name="connsiteY24" fmla="*/ 57150 h 2390775"/>
                <a:gd name="connsiteX25" fmla="*/ 2933700 w 6248400"/>
                <a:gd name="connsiteY25" fmla="*/ 981075 h 2390775"/>
                <a:gd name="connsiteX26" fmla="*/ 3028950 w 6248400"/>
                <a:gd name="connsiteY26" fmla="*/ 1162050 h 2390775"/>
                <a:gd name="connsiteX27" fmla="*/ 3105150 w 6248400"/>
                <a:gd name="connsiteY27" fmla="*/ 1038225 h 2390775"/>
                <a:gd name="connsiteX28" fmla="*/ 3219450 w 6248400"/>
                <a:gd name="connsiteY28" fmla="*/ 1000125 h 2390775"/>
                <a:gd name="connsiteX29" fmla="*/ 3305175 w 6248400"/>
                <a:gd name="connsiteY29" fmla="*/ 1038225 h 2390775"/>
                <a:gd name="connsiteX30" fmla="*/ 3381375 w 6248400"/>
                <a:gd name="connsiteY30" fmla="*/ 1019175 h 2390775"/>
                <a:gd name="connsiteX31" fmla="*/ 3552825 w 6248400"/>
                <a:gd name="connsiteY31" fmla="*/ 1514475 h 2390775"/>
                <a:gd name="connsiteX32" fmla="*/ 3648075 w 6248400"/>
                <a:gd name="connsiteY32" fmla="*/ 1504950 h 2390775"/>
                <a:gd name="connsiteX33" fmla="*/ 3762375 w 6248400"/>
                <a:gd name="connsiteY33" fmla="*/ 1657350 h 2390775"/>
                <a:gd name="connsiteX34" fmla="*/ 3857625 w 6248400"/>
                <a:gd name="connsiteY34" fmla="*/ 1943100 h 2390775"/>
                <a:gd name="connsiteX35" fmla="*/ 3914775 w 6248400"/>
                <a:gd name="connsiteY35" fmla="*/ 2333625 h 2390775"/>
                <a:gd name="connsiteX36" fmla="*/ 4000500 w 6248400"/>
                <a:gd name="connsiteY36" fmla="*/ 2390775 h 2390775"/>
                <a:gd name="connsiteX37" fmla="*/ 4229100 w 6248400"/>
                <a:gd name="connsiteY37" fmla="*/ 2352675 h 2390775"/>
                <a:gd name="connsiteX38" fmla="*/ 4267200 w 6248400"/>
                <a:gd name="connsiteY38" fmla="*/ 2200275 h 2390775"/>
                <a:gd name="connsiteX39" fmla="*/ 4371975 w 6248400"/>
                <a:gd name="connsiteY39" fmla="*/ 2200275 h 2390775"/>
                <a:gd name="connsiteX40" fmla="*/ 4552950 w 6248400"/>
                <a:gd name="connsiteY40" fmla="*/ 1771650 h 2390775"/>
                <a:gd name="connsiteX41" fmla="*/ 4619625 w 6248400"/>
                <a:gd name="connsiteY41" fmla="*/ 1362075 h 2390775"/>
                <a:gd name="connsiteX42" fmla="*/ 4705350 w 6248400"/>
                <a:gd name="connsiteY42" fmla="*/ 981075 h 2390775"/>
                <a:gd name="connsiteX43" fmla="*/ 4810125 w 6248400"/>
                <a:gd name="connsiteY43" fmla="*/ 962025 h 2390775"/>
                <a:gd name="connsiteX44" fmla="*/ 4905375 w 6248400"/>
                <a:gd name="connsiteY44" fmla="*/ 857250 h 2390775"/>
                <a:gd name="connsiteX45" fmla="*/ 5095875 w 6248400"/>
                <a:gd name="connsiteY45" fmla="*/ 1171575 h 2390775"/>
                <a:gd name="connsiteX46" fmla="*/ 5191125 w 6248400"/>
                <a:gd name="connsiteY46" fmla="*/ 1123950 h 2390775"/>
                <a:gd name="connsiteX47" fmla="*/ 5276850 w 6248400"/>
                <a:gd name="connsiteY47" fmla="*/ 1295400 h 2390775"/>
                <a:gd name="connsiteX48" fmla="*/ 5324475 w 6248400"/>
                <a:gd name="connsiteY48" fmla="*/ 1428750 h 2390775"/>
                <a:gd name="connsiteX49" fmla="*/ 5419725 w 6248400"/>
                <a:gd name="connsiteY49" fmla="*/ 1362075 h 2390775"/>
                <a:gd name="connsiteX50" fmla="*/ 5524500 w 6248400"/>
                <a:gd name="connsiteY50" fmla="*/ 1495425 h 2390775"/>
                <a:gd name="connsiteX51" fmla="*/ 5600700 w 6248400"/>
                <a:gd name="connsiteY51" fmla="*/ 1685925 h 2390775"/>
                <a:gd name="connsiteX52" fmla="*/ 5705475 w 6248400"/>
                <a:gd name="connsiteY52" fmla="*/ 1552575 h 2390775"/>
                <a:gd name="connsiteX53" fmla="*/ 5800725 w 6248400"/>
                <a:gd name="connsiteY53" fmla="*/ 2066925 h 2390775"/>
                <a:gd name="connsiteX54" fmla="*/ 5953125 w 6248400"/>
                <a:gd name="connsiteY54" fmla="*/ 2124075 h 2390775"/>
                <a:gd name="connsiteX55" fmla="*/ 6067425 w 6248400"/>
                <a:gd name="connsiteY55" fmla="*/ 2076450 h 2390775"/>
                <a:gd name="connsiteX56" fmla="*/ 6153150 w 6248400"/>
                <a:gd name="connsiteY56" fmla="*/ 1343025 h 2390775"/>
                <a:gd name="connsiteX57" fmla="*/ 6248400 w 6248400"/>
                <a:gd name="connsiteY57" fmla="*/ 981075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48400" h="2390775">
                  <a:moveTo>
                    <a:pt x="0" y="1724025"/>
                  </a:moveTo>
                  <a:lnTo>
                    <a:pt x="114300" y="1685925"/>
                  </a:lnTo>
                  <a:lnTo>
                    <a:pt x="200025" y="1752600"/>
                  </a:lnTo>
                  <a:lnTo>
                    <a:pt x="381000" y="1504950"/>
                  </a:lnTo>
                  <a:lnTo>
                    <a:pt x="476250" y="1419225"/>
                  </a:lnTo>
                  <a:lnTo>
                    <a:pt x="542925" y="1171575"/>
                  </a:lnTo>
                  <a:lnTo>
                    <a:pt x="723900" y="1409700"/>
                  </a:lnTo>
                  <a:lnTo>
                    <a:pt x="809625" y="1247775"/>
                  </a:lnTo>
                  <a:lnTo>
                    <a:pt x="933450" y="1171575"/>
                  </a:lnTo>
                  <a:lnTo>
                    <a:pt x="971550" y="1057275"/>
                  </a:lnTo>
                  <a:lnTo>
                    <a:pt x="1076325" y="942975"/>
                  </a:lnTo>
                  <a:lnTo>
                    <a:pt x="1190625" y="1104900"/>
                  </a:lnTo>
                  <a:lnTo>
                    <a:pt x="1266825" y="1476375"/>
                  </a:lnTo>
                  <a:lnTo>
                    <a:pt x="1428750" y="1200150"/>
                  </a:lnTo>
                  <a:lnTo>
                    <a:pt x="1628775" y="0"/>
                  </a:lnTo>
                  <a:lnTo>
                    <a:pt x="1885950" y="1419225"/>
                  </a:lnTo>
                  <a:lnTo>
                    <a:pt x="1971675" y="1619250"/>
                  </a:lnTo>
                  <a:lnTo>
                    <a:pt x="2076450" y="1238250"/>
                  </a:lnTo>
                  <a:lnTo>
                    <a:pt x="2133600" y="752475"/>
                  </a:lnTo>
                  <a:lnTo>
                    <a:pt x="2247900" y="657225"/>
                  </a:lnTo>
                  <a:lnTo>
                    <a:pt x="2324100" y="819150"/>
                  </a:lnTo>
                  <a:lnTo>
                    <a:pt x="2428875" y="714375"/>
                  </a:lnTo>
                  <a:lnTo>
                    <a:pt x="2505075" y="295275"/>
                  </a:lnTo>
                  <a:lnTo>
                    <a:pt x="2686050" y="19050"/>
                  </a:lnTo>
                  <a:lnTo>
                    <a:pt x="2752725" y="57150"/>
                  </a:lnTo>
                  <a:lnTo>
                    <a:pt x="2933700" y="981075"/>
                  </a:lnTo>
                  <a:lnTo>
                    <a:pt x="3028950" y="1162050"/>
                  </a:lnTo>
                  <a:lnTo>
                    <a:pt x="3105150" y="1038225"/>
                  </a:lnTo>
                  <a:lnTo>
                    <a:pt x="3219450" y="1000125"/>
                  </a:lnTo>
                  <a:lnTo>
                    <a:pt x="3305175" y="1038225"/>
                  </a:lnTo>
                  <a:lnTo>
                    <a:pt x="3381375" y="1019175"/>
                  </a:lnTo>
                  <a:lnTo>
                    <a:pt x="3552825" y="1514475"/>
                  </a:lnTo>
                  <a:lnTo>
                    <a:pt x="3648075" y="1504950"/>
                  </a:lnTo>
                  <a:lnTo>
                    <a:pt x="3762375" y="1657350"/>
                  </a:lnTo>
                  <a:lnTo>
                    <a:pt x="3857625" y="1943100"/>
                  </a:lnTo>
                  <a:lnTo>
                    <a:pt x="3914775" y="2333625"/>
                  </a:lnTo>
                  <a:lnTo>
                    <a:pt x="4000500" y="2390775"/>
                  </a:lnTo>
                  <a:lnTo>
                    <a:pt x="4229100" y="2352675"/>
                  </a:lnTo>
                  <a:lnTo>
                    <a:pt x="4267200" y="2200275"/>
                  </a:lnTo>
                  <a:lnTo>
                    <a:pt x="4371975" y="2200275"/>
                  </a:lnTo>
                  <a:lnTo>
                    <a:pt x="4552950" y="1771650"/>
                  </a:lnTo>
                  <a:lnTo>
                    <a:pt x="4619625" y="1362075"/>
                  </a:lnTo>
                  <a:lnTo>
                    <a:pt x="4705350" y="981075"/>
                  </a:lnTo>
                  <a:lnTo>
                    <a:pt x="4810125" y="962025"/>
                  </a:lnTo>
                  <a:lnTo>
                    <a:pt x="4905375" y="857250"/>
                  </a:lnTo>
                  <a:lnTo>
                    <a:pt x="5095875" y="1171575"/>
                  </a:lnTo>
                  <a:lnTo>
                    <a:pt x="5191125" y="1123950"/>
                  </a:lnTo>
                  <a:lnTo>
                    <a:pt x="5276850" y="1295400"/>
                  </a:lnTo>
                  <a:lnTo>
                    <a:pt x="5324475" y="1428750"/>
                  </a:lnTo>
                  <a:lnTo>
                    <a:pt x="5419725" y="1362075"/>
                  </a:lnTo>
                  <a:lnTo>
                    <a:pt x="5524500" y="1495425"/>
                  </a:lnTo>
                  <a:lnTo>
                    <a:pt x="5600700" y="1685925"/>
                  </a:lnTo>
                  <a:lnTo>
                    <a:pt x="5705475" y="1552575"/>
                  </a:lnTo>
                  <a:lnTo>
                    <a:pt x="5800725" y="2066925"/>
                  </a:lnTo>
                  <a:lnTo>
                    <a:pt x="5953125" y="2124075"/>
                  </a:lnTo>
                  <a:lnTo>
                    <a:pt x="6067425" y="2076450"/>
                  </a:lnTo>
                  <a:lnTo>
                    <a:pt x="6153150" y="1343025"/>
                  </a:lnTo>
                  <a:lnTo>
                    <a:pt x="6248400" y="981075"/>
                  </a:lnTo>
                </a:path>
              </a:pathLst>
            </a:custGeom>
            <a:noFill/>
            <a:ln w="25400">
              <a:solidFill>
                <a:srgbClr val="D90B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54C3C3C-4408-41B5-9996-E0A5C610786F}"/>
                </a:ext>
              </a:extLst>
            </p:cNvPr>
            <p:cNvGrpSpPr/>
            <p:nvPr/>
          </p:nvGrpSpPr>
          <p:grpSpPr>
            <a:xfrm>
              <a:off x="1893582" y="2029944"/>
              <a:ext cx="296245" cy="2795102"/>
              <a:chOff x="1303304" y="2029944"/>
              <a:chExt cx="296245" cy="279510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4A908F4-5EC1-4EE2-9659-238443C46248}"/>
                  </a:ext>
                </a:extLst>
              </p:cNvPr>
              <p:cNvSpPr/>
              <p:nvPr/>
            </p:nvSpPr>
            <p:spPr>
              <a:xfrm>
                <a:off x="1308307" y="2029944"/>
                <a:ext cx="271228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5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F4E25A4-C09A-41D9-B58F-91C6074AD5D4}"/>
                  </a:ext>
                </a:extLst>
              </p:cNvPr>
              <p:cNvSpPr/>
              <p:nvPr/>
            </p:nvSpPr>
            <p:spPr>
              <a:xfrm>
                <a:off x="1318313" y="2533565"/>
                <a:ext cx="271228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4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FEFF3D-F80F-4534-9AC1-2D4F1B98015D}"/>
                  </a:ext>
                </a:extLst>
              </p:cNvPr>
              <p:cNvSpPr/>
              <p:nvPr/>
            </p:nvSpPr>
            <p:spPr>
              <a:xfrm>
                <a:off x="1303304" y="3037186"/>
                <a:ext cx="271228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3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6D1A764-10A2-4B76-8635-4EB21862A5F5}"/>
                  </a:ext>
                </a:extLst>
              </p:cNvPr>
              <p:cNvSpPr/>
              <p:nvPr/>
            </p:nvSpPr>
            <p:spPr>
              <a:xfrm>
                <a:off x="1313310" y="3540807"/>
                <a:ext cx="271228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2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0FA591E-9911-4417-9210-9EA21F37ED07}"/>
                  </a:ext>
                </a:extLst>
              </p:cNvPr>
              <p:cNvSpPr/>
              <p:nvPr/>
            </p:nvSpPr>
            <p:spPr>
              <a:xfrm>
                <a:off x="1323316" y="4044428"/>
                <a:ext cx="271228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1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4885B11-8A93-4774-83C2-01ABEA958FFC}"/>
                  </a:ext>
                </a:extLst>
              </p:cNvPr>
              <p:cNvSpPr/>
              <p:nvPr/>
            </p:nvSpPr>
            <p:spPr>
              <a:xfrm>
                <a:off x="1328321" y="4548047"/>
                <a:ext cx="271228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1CB73B6-120C-4ACD-9B15-F664DDCA075B}"/>
                </a:ext>
              </a:extLst>
            </p:cNvPr>
            <p:cNvGrpSpPr/>
            <p:nvPr/>
          </p:nvGrpSpPr>
          <p:grpSpPr>
            <a:xfrm>
              <a:off x="2163418" y="4901698"/>
              <a:ext cx="7914302" cy="276999"/>
              <a:chOff x="2163418" y="5253006"/>
              <a:chExt cx="7914302" cy="276999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9D4CA54-392A-479F-B73E-D77DDE9315C2}"/>
                  </a:ext>
                </a:extLst>
              </p:cNvPr>
              <p:cNvSpPr/>
              <p:nvPr/>
            </p:nvSpPr>
            <p:spPr>
              <a:xfrm>
                <a:off x="2163418" y="5253006"/>
                <a:ext cx="530915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2004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13E5D62-DCEE-4B8B-B951-1B193FFA5050}"/>
                  </a:ext>
                </a:extLst>
              </p:cNvPr>
              <p:cNvSpPr/>
              <p:nvPr/>
            </p:nvSpPr>
            <p:spPr>
              <a:xfrm>
                <a:off x="2901757" y="5253006"/>
                <a:ext cx="530915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2006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12CC4D5-5935-470E-9C38-28AE9AB6CA3B}"/>
                  </a:ext>
                </a:extLst>
              </p:cNvPr>
              <p:cNvSpPr/>
              <p:nvPr/>
            </p:nvSpPr>
            <p:spPr>
              <a:xfrm>
                <a:off x="3640096" y="5253006"/>
                <a:ext cx="530915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2008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1A4A9D1-FCDA-44C0-802D-3C1C6A5ADCDB}"/>
                  </a:ext>
                </a:extLst>
              </p:cNvPr>
              <p:cNvSpPr/>
              <p:nvPr/>
            </p:nvSpPr>
            <p:spPr>
              <a:xfrm>
                <a:off x="4378435" y="5253006"/>
                <a:ext cx="530915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2010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194498B-99B3-4EA1-B462-548DFBD12983}"/>
                  </a:ext>
                </a:extLst>
              </p:cNvPr>
              <p:cNvSpPr/>
              <p:nvPr/>
            </p:nvSpPr>
            <p:spPr>
              <a:xfrm>
                <a:off x="5116774" y="5253006"/>
                <a:ext cx="530915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2012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0196E1A-BE63-4FA2-AB6F-C5162B0B98F6}"/>
                  </a:ext>
                </a:extLst>
              </p:cNvPr>
              <p:cNvSpPr/>
              <p:nvPr/>
            </p:nvSpPr>
            <p:spPr>
              <a:xfrm>
                <a:off x="5855113" y="5253006"/>
                <a:ext cx="530915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2014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836D368-EC89-4ECB-9617-C6E53E5AC311}"/>
                  </a:ext>
                </a:extLst>
              </p:cNvPr>
              <p:cNvSpPr/>
              <p:nvPr/>
            </p:nvSpPr>
            <p:spPr>
              <a:xfrm>
                <a:off x="6593452" y="5253006"/>
                <a:ext cx="530915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2016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CCCE40A-0E51-464A-B5A3-E7819A3F76B0}"/>
                  </a:ext>
                </a:extLst>
              </p:cNvPr>
              <p:cNvSpPr/>
              <p:nvPr/>
            </p:nvSpPr>
            <p:spPr>
              <a:xfrm>
                <a:off x="7331791" y="5253006"/>
                <a:ext cx="530915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2018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E9BEB83-CF14-410C-BEC1-011DF0BC2627}"/>
                  </a:ext>
                </a:extLst>
              </p:cNvPr>
              <p:cNvSpPr/>
              <p:nvPr/>
            </p:nvSpPr>
            <p:spPr>
              <a:xfrm>
                <a:off x="8070130" y="5253006"/>
                <a:ext cx="530915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2020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C8C4E00-EC61-45FD-BFB9-095105766D7F}"/>
                  </a:ext>
                </a:extLst>
              </p:cNvPr>
              <p:cNvSpPr/>
              <p:nvPr/>
            </p:nvSpPr>
            <p:spPr>
              <a:xfrm>
                <a:off x="8808469" y="5253006"/>
                <a:ext cx="530915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2022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B4A468D-2BA5-4BA0-BD6E-423DE2702DCC}"/>
                  </a:ext>
                </a:extLst>
              </p:cNvPr>
              <p:cNvSpPr/>
              <p:nvPr/>
            </p:nvSpPr>
            <p:spPr>
              <a:xfrm>
                <a:off x="9546805" y="5253006"/>
                <a:ext cx="530915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2024</a:t>
                </a: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A0A0ABC-8EFA-4026-922A-D3BD9E2A1DB6}"/>
                </a:ext>
              </a:extLst>
            </p:cNvPr>
            <p:cNvSpPr/>
            <p:nvPr/>
          </p:nvSpPr>
          <p:spPr>
            <a:xfrm>
              <a:off x="2366338" y="1734877"/>
              <a:ext cx="203292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" b="1" cap="none" spc="0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rPr>
                <a:t>Inflation rate (% change)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F772CEE-68A3-4F42-A442-5CA6A8CBFFCC}"/>
                </a:ext>
              </a:extLst>
            </p:cNvPr>
            <p:cNvSpPr/>
            <p:nvPr/>
          </p:nvSpPr>
          <p:spPr>
            <a:xfrm>
              <a:off x="7741125" y="2373000"/>
              <a:ext cx="81624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" b="1" cap="none" spc="0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rPr>
                <a:t>Forecast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9362367-474C-4435-B09B-96C5B7571651}"/>
                </a:ext>
              </a:extLst>
            </p:cNvPr>
            <p:cNvSpPr/>
            <p:nvPr/>
          </p:nvSpPr>
          <p:spPr>
            <a:xfrm>
              <a:off x="4663088" y="3739192"/>
              <a:ext cx="8899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" b="1" cap="none" spc="0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rPr>
                <a:t>2% target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52E765D-4066-4B6A-9884-078877E8DB27}"/>
                </a:ext>
              </a:extLst>
            </p:cNvPr>
            <p:cNvGrpSpPr/>
            <p:nvPr/>
          </p:nvGrpSpPr>
          <p:grpSpPr>
            <a:xfrm>
              <a:off x="9892821" y="2033731"/>
              <a:ext cx="237374" cy="2793209"/>
              <a:chOff x="10539703" y="2033731"/>
              <a:chExt cx="237374" cy="2793209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5003B3D-6098-45CF-AE97-FE0FA8998072}"/>
                  </a:ext>
                </a:extLst>
              </p:cNvPr>
              <p:cNvSpPr/>
              <p:nvPr/>
            </p:nvSpPr>
            <p:spPr>
              <a:xfrm>
                <a:off x="10549709" y="2033731"/>
                <a:ext cx="212357" cy="27510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200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5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C948825-BB4A-4F27-88A7-91F88D67A023}"/>
                  </a:ext>
                </a:extLst>
              </p:cNvPr>
              <p:cNvSpPr/>
              <p:nvPr/>
            </p:nvSpPr>
            <p:spPr>
              <a:xfrm>
                <a:off x="10559715" y="2537352"/>
                <a:ext cx="212357" cy="27510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200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4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0243881-741B-4426-B112-DE123B5F5E11}"/>
                  </a:ext>
                </a:extLst>
              </p:cNvPr>
              <p:cNvSpPr/>
              <p:nvPr/>
            </p:nvSpPr>
            <p:spPr>
              <a:xfrm>
                <a:off x="10539703" y="3040973"/>
                <a:ext cx="212357" cy="27510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200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3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6389A3C-4B8E-4FFA-A41E-C3E5317D6082}"/>
                  </a:ext>
                </a:extLst>
              </p:cNvPr>
              <p:cNvSpPr/>
              <p:nvPr/>
            </p:nvSpPr>
            <p:spPr>
              <a:xfrm>
                <a:off x="10544706" y="3544594"/>
                <a:ext cx="212357" cy="27510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200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2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C73AFE1-C2BD-4DB9-AD35-D799EF2E01E5}"/>
                  </a:ext>
                </a:extLst>
              </p:cNvPr>
              <p:cNvSpPr/>
              <p:nvPr/>
            </p:nvSpPr>
            <p:spPr>
              <a:xfrm>
                <a:off x="10554712" y="4048215"/>
                <a:ext cx="212357" cy="27510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200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1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8356CC7-63DC-469B-B367-404598706DB5}"/>
                  </a:ext>
                </a:extLst>
              </p:cNvPr>
              <p:cNvSpPr/>
              <p:nvPr/>
            </p:nvSpPr>
            <p:spPr>
              <a:xfrm>
                <a:off x="10564720" y="4551834"/>
                <a:ext cx="212357" cy="27510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200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</a:t>
                </a:r>
              </a:p>
            </p:txBody>
          </p: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E2E2B54-6108-485F-8157-74D8582A7720}"/>
                </a:ext>
              </a:extLst>
            </p:cNvPr>
            <p:cNvCxnSpPr>
              <a:cxnSpLocks/>
            </p:cNvCxnSpPr>
            <p:nvPr/>
          </p:nvCxnSpPr>
          <p:spPr>
            <a:xfrm>
              <a:off x="2366338" y="4829493"/>
              <a:ext cx="7509182" cy="0"/>
            </a:xfrm>
            <a:prstGeom prst="line">
              <a:avLst/>
            </a:prstGeom>
            <a:noFill/>
            <a:ln w="25400">
              <a:solidFill>
                <a:srgbClr val="D90B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C1BEF8A-3353-4E9A-9353-5ED4D044DCA0}"/>
                </a:ext>
              </a:extLst>
            </p:cNvPr>
            <p:cNvCxnSpPr>
              <a:cxnSpLocks/>
            </p:cNvCxnSpPr>
            <p:nvPr/>
          </p:nvCxnSpPr>
          <p:spPr>
            <a:xfrm>
              <a:off x="2366338" y="3687493"/>
              <a:ext cx="7509182" cy="0"/>
            </a:xfrm>
            <a:prstGeom prst="line">
              <a:avLst/>
            </a:prstGeom>
            <a:noFill/>
            <a:ln w="25400">
              <a:solidFill>
                <a:srgbClr val="D90B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50051C3-DBFF-4602-B881-65D16B63120D}"/>
                </a:ext>
              </a:extLst>
            </p:cNvPr>
            <p:cNvSpPr/>
            <p:nvPr/>
          </p:nvSpPr>
          <p:spPr>
            <a:xfrm>
              <a:off x="8684790" y="2470260"/>
              <a:ext cx="97260" cy="97260"/>
            </a:xfrm>
            <a:prstGeom prst="ellipse">
              <a:avLst/>
            </a:prstGeom>
            <a:solidFill>
              <a:srgbClr val="D90B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1D3EEF4-0B20-42A4-BEFB-1D1F2D197A00}"/>
                </a:ext>
              </a:extLst>
            </p:cNvPr>
            <p:cNvSpPr/>
            <p:nvPr/>
          </p:nvSpPr>
          <p:spPr>
            <a:xfrm>
              <a:off x="8793248" y="2373000"/>
              <a:ext cx="97260" cy="97260"/>
            </a:xfrm>
            <a:prstGeom prst="ellipse">
              <a:avLst/>
            </a:prstGeom>
            <a:solidFill>
              <a:srgbClr val="D90B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0A22A90-1C0C-477A-99B9-E5F3693D1905}"/>
                </a:ext>
              </a:extLst>
            </p:cNvPr>
            <p:cNvSpPr/>
            <p:nvPr/>
          </p:nvSpPr>
          <p:spPr>
            <a:xfrm>
              <a:off x="8880002" y="2228077"/>
              <a:ext cx="97260" cy="97260"/>
            </a:xfrm>
            <a:prstGeom prst="ellipse">
              <a:avLst/>
            </a:prstGeom>
            <a:solidFill>
              <a:srgbClr val="D90B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5EEBEC7-64E6-4D69-9A2B-CAE0A917D327}"/>
                </a:ext>
              </a:extLst>
            </p:cNvPr>
            <p:cNvSpPr/>
            <p:nvPr/>
          </p:nvSpPr>
          <p:spPr>
            <a:xfrm>
              <a:off x="8976438" y="2431825"/>
              <a:ext cx="97260" cy="97260"/>
            </a:xfrm>
            <a:prstGeom prst="ellipse">
              <a:avLst/>
            </a:prstGeom>
            <a:solidFill>
              <a:srgbClr val="D90B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22934B7-28B6-482C-AB33-53E222489BE7}"/>
                </a:ext>
              </a:extLst>
            </p:cNvPr>
            <p:cNvSpPr/>
            <p:nvPr/>
          </p:nvSpPr>
          <p:spPr>
            <a:xfrm>
              <a:off x="9073698" y="2938051"/>
              <a:ext cx="97260" cy="97260"/>
            </a:xfrm>
            <a:prstGeom prst="ellipse">
              <a:avLst/>
            </a:prstGeom>
            <a:solidFill>
              <a:srgbClr val="D90B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8CD2BBC-4ED0-43FC-8655-C207B3275589}"/>
                </a:ext>
              </a:extLst>
            </p:cNvPr>
            <p:cNvSpPr/>
            <p:nvPr/>
          </p:nvSpPr>
          <p:spPr>
            <a:xfrm>
              <a:off x="9170958" y="3005525"/>
              <a:ext cx="97260" cy="97260"/>
            </a:xfrm>
            <a:prstGeom prst="ellipse">
              <a:avLst/>
            </a:prstGeom>
            <a:solidFill>
              <a:srgbClr val="D90B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A371664-EE77-435C-B68A-401E79EBE63D}"/>
                </a:ext>
              </a:extLst>
            </p:cNvPr>
            <p:cNvSpPr/>
            <p:nvPr/>
          </p:nvSpPr>
          <p:spPr>
            <a:xfrm>
              <a:off x="9219588" y="3331740"/>
              <a:ext cx="97260" cy="97260"/>
            </a:xfrm>
            <a:prstGeom prst="ellipse">
              <a:avLst/>
            </a:prstGeom>
            <a:solidFill>
              <a:srgbClr val="D90B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1501A78-CA48-4822-ABAA-6066D797DA3E}"/>
                </a:ext>
              </a:extLst>
            </p:cNvPr>
            <p:cNvSpPr/>
            <p:nvPr/>
          </p:nvSpPr>
          <p:spPr>
            <a:xfrm>
              <a:off x="9498175" y="3576926"/>
              <a:ext cx="97260" cy="97260"/>
            </a:xfrm>
            <a:prstGeom prst="ellipse">
              <a:avLst/>
            </a:prstGeom>
            <a:solidFill>
              <a:srgbClr val="D90B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2839535-981E-4488-B8CB-73A97035385D}"/>
                </a:ext>
              </a:extLst>
            </p:cNvPr>
            <p:cNvSpPr/>
            <p:nvPr/>
          </p:nvSpPr>
          <p:spPr>
            <a:xfrm>
              <a:off x="9323628" y="3442282"/>
              <a:ext cx="97260" cy="97260"/>
            </a:xfrm>
            <a:prstGeom prst="ellipse">
              <a:avLst/>
            </a:prstGeom>
            <a:solidFill>
              <a:srgbClr val="D90B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7412F21-B2F9-4165-AA65-66872ACCA7DB}"/>
                </a:ext>
              </a:extLst>
            </p:cNvPr>
            <p:cNvSpPr/>
            <p:nvPr/>
          </p:nvSpPr>
          <p:spPr>
            <a:xfrm>
              <a:off x="9419106" y="3508397"/>
              <a:ext cx="97260" cy="97260"/>
            </a:xfrm>
            <a:prstGeom prst="ellipse">
              <a:avLst/>
            </a:prstGeom>
            <a:solidFill>
              <a:srgbClr val="D90B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DC9B85D-9EEB-421A-9A28-7408DD506676}"/>
                </a:ext>
              </a:extLst>
            </p:cNvPr>
            <p:cNvSpPr/>
            <p:nvPr/>
          </p:nvSpPr>
          <p:spPr>
            <a:xfrm>
              <a:off x="9595435" y="3633517"/>
              <a:ext cx="97260" cy="97260"/>
            </a:xfrm>
            <a:prstGeom prst="ellipse">
              <a:avLst/>
            </a:prstGeom>
            <a:solidFill>
              <a:srgbClr val="D90B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6C0250E-B98C-4BB4-8AA5-68AEB35DE9E3}"/>
                </a:ext>
              </a:extLst>
            </p:cNvPr>
            <p:cNvSpPr/>
            <p:nvPr/>
          </p:nvSpPr>
          <p:spPr>
            <a:xfrm>
              <a:off x="9720139" y="3633517"/>
              <a:ext cx="97260" cy="97260"/>
            </a:xfrm>
            <a:prstGeom prst="ellipse">
              <a:avLst/>
            </a:prstGeom>
            <a:solidFill>
              <a:srgbClr val="D90B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96D1D54-0A36-4089-A234-C3C67F73D47B}"/>
              </a:ext>
            </a:extLst>
          </p:cNvPr>
          <p:cNvSpPr/>
          <p:nvPr/>
        </p:nvSpPr>
        <p:spPr>
          <a:xfrm>
            <a:off x="199974" y="421529"/>
            <a:ext cx="55340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Reduction in Inflation</a:t>
            </a:r>
            <a:r>
              <a:rPr lang="en-US" sz="4000" b="1" cap="none" spc="0" dirty="0">
                <a:ln w="0"/>
                <a:solidFill>
                  <a:srgbClr val="D90B64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42F5D6F-9227-4912-9FB9-16B137E1DF11}"/>
              </a:ext>
            </a:extLst>
          </p:cNvPr>
          <p:cNvSpPr/>
          <p:nvPr/>
        </p:nvSpPr>
        <p:spPr>
          <a:xfrm>
            <a:off x="8100768" y="6122688"/>
            <a:ext cx="36776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chemeClr val="bg1"/>
                </a:solidFill>
                <a:latin typeface="Century Gothic" panose="020B0502020202020204" pitchFamily="34" charset="0"/>
              </a:rPr>
              <a:t>source: Office for National Statistics</a:t>
            </a:r>
            <a:endParaRPr lang="en-US" sz="1600" cap="none" spc="0" dirty="0">
              <a:ln w="0"/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6D1D54-0A36-4089-A234-C3C67F73D47B}"/>
              </a:ext>
            </a:extLst>
          </p:cNvPr>
          <p:cNvSpPr/>
          <p:nvPr/>
        </p:nvSpPr>
        <p:spPr>
          <a:xfrm>
            <a:off x="199973" y="421529"/>
            <a:ext cx="102147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Continued (relatively) low interest rates</a:t>
            </a:r>
            <a:r>
              <a:rPr lang="en-US" sz="4000" b="1" cap="none" spc="0" dirty="0">
                <a:ln w="0"/>
                <a:solidFill>
                  <a:srgbClr val="D90B64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DE1980-A2A2-44FA-B9CD-53049334986C}"/>
              </a:ext>
            </a:extLst>
          </p:cNvPr>
          <p:cNvSpPr/>
          <p:nvPr/>
        </p:nvSpPr>
        <p:spPr>
          <a:xfrm>
            <a:off x="9936374" y="6355841"/>
            <a:ext cx="206018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chemeClr val="bg1"/>
                </a:solidFill>
                <a:latin typeface="Century Gothic" panose="020B0502020202020204" pitchFamily="34" charset="0"/>
              </a:rPr>
              <a:t>source: Bloomberg</a:t>
            </a:r>
            <a:endParaRPr lang="en-US" sz="1600" cap="none" spc="0" dirty="0">
              <a:ln w="0"/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1392B0-2317-4ECA-ADC8-9B24E94F07FF}"/>
              </a:ext>
            </a:extLst>
          </p:cNvPr>
          <p:cNvSpPr/>
          <p:nvPr/>
        </p:nvSpPr>
        <p:spPr>
          <a:xfrm>
            <a:off x="199973" y="2727425"/>
            <a:ext cx="2640531" cy="369332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Bloomberg survey median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6BE4ED-B53B-4E14-9506-ACCCA4D1DAC9}"/>
              </a:ext>
            </a:extLst>
          </p:cNvPr>
          <p:cNvSpPr/>
          <p:nvPr/>
        </p:nvSpPr>
        <p:spPr>
          <a:xfrm>
            <a:off x="223217" y="3246281"/>
            <a:ext cx="2206117" cy="369332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Forecast a month ago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E8F25B-A796-4A0B-B5EB-711AF7CC57F1}"/>
              </a:ext>
            </a:extLst>
          </p:cNvPr>
          <p:cNvSpPr/>
          <p:nvPr/>
        </p:nvSpPr>
        <p:spPr>
          <a:xfrm>
            <a:off x="182404" y="3765137"/>
            <a:ext cx="2560253" cy="369332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Market pricing on Nov 12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EE967E-4C4E-4857-BC9F-B43DED47FE18}"/>
              </a:ext>
            </a:extLst>
          </p:cNvPr>
          <p:cNvSpPr/>
          <p:nvPr/>
        </p:nvSpPr>
        <p:spPr>
          <a:xfrm>
            <a:off x="195517" y="4283993"/>
            <a:ext cx="2513188" cy="369332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Market pricing on Oct 12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25AEE7A-6594-4407-8A90-FA648F429237}"/>
              </a:ext>
            </a:extLst>
          </p:cNvPr>
          <p:cNvGrpSpPr/>
          <p:nvPr/>
        </p:nvGrpSpPr>
        <p:grpSpPr>
          <a:xfrm>
            <a:off x="2926343" y="1638674"/>
            <a:ext cx="8118350" cy="4861875"/>
            <a:chOff x="2926343" y="1638674"/>
            <a:chExt cx="8118350" cy="4861875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00B991E-722C-44DB-A8E3-7D8751641F72}"/>
                </a:ext>
              </a:extLst>
            </p:cNvPr>
            <p:cNvCxnSpPr>
              <a:cxnSpLocks/>
            </p:cNvCxnSpPr>
            <p:nvPr/>
          </p:nvCxnSpPr>
          <p:spPr>
            <a:xfrm>
              <a:off x="3237045" y="5746274"/>
              <a:ext cx="7177695" cy="0"/>
            </a:xfrm>
            <a:prstGeom prst="line">
              <a:avLst/>
            </a:prstGeom>
            <a:noFill/>
            <a:ln w="25400">
              <a:solidFill>
                <a:srgbClr val="D90B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5AE8344-AFD7-43CF-917D-3F63593B47D8}"/>
                </a:ext>
              </a:extLst>
            </p:cNvPr>
            <p:cNvGrpSpPr/>
            <p:nvPr/>
          </p:nvGrpSpPr>
          <p:grpSpPr>
            <a:xfrm>
              <a:off x="2926343" y="1638674"/>
              <a:ext cx="8118350" cy="4861875"/>
              <a:chOff x="2795561" y="1858424"/>
              <a:chExt cx="6743571" cy="4038555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1D653EBD-A894-408A-93E5-AC88524E0D31}"/>
                  </a:ext>
                </a:extLst>
              </p:cNvPr>
              <p:cNvSpPr/>
              <p:nvPr/>
            </p:nvSpPr>
            <p:spPr>
              <a:xfrm>
                <a:off x="3207434" y="3179298"/>
                <a:ext cx="5359791" cy="1434905"/>
              </a:xfrm>
              <a:custGeom>
                <a:avLst/>
                <a:gdLst>
                  <a:gd name="connsiteX0" fmla="*/ 0 w 5359791"/>
                  <a:gd name="connsiteY0" fmla="*/ 1434905 h 1434905"/>
                  <a:gd name="connsiteX1" fmla="*/ 590843 w 5359791"/>
                  <a:gd name="connsiteY1" fmla="*/ 1294228 h 1434905"/>
                  <a:gd name="connsiteX2" fmla="*/ 1167618 w 5359791"/>
                  <a:gd name="connsiteY2" fmla="*/ 914400 h 1434905"/>
                  <a:gd name="connsiteX3" fmla="*/ 1758461 w 5359791"/>
                  <a:gd name="connsiteY3" fmla="*/ 759656 h 1434905"/>
                  <a:gd name="connsiteX4" fmla="*/ 2377440 w 5359791"/>
                  <a:gd name="connsiteY4" fmla="*/ 464234 h 1434905"/>
                  <a:gd name="connsiteX5" fmla="*/ 2982351 w 5359791"/>
                  <a:gd name="connsiteY5" fmla="*/ 365760 h 1434905"/>
                  <a:gd name="connsiteX6" fmla="*/ 3573194 w 5359791"/>
                  <a:gd name="connsiteY6" fmla="*/ 168813 h 1434905"/>
                  <a:gd name="connsiteX7" fmla="*/ 5359791 w 5359791"/>
                  <a:gd name="connsiteY7" fmla="*/ 0 h 1434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59791" h="1434905">
                    <a:moveTo>
                      <a:pt x="0" y="1434905"/>
                    </a:moveTo>
                    <a:lnTo>
                      <a:pt x="590843" y="1294228"/>
                    </a:lnTo>
                    <a:lnTo>
                      <a:pt x="1167618" y="914400"/>
                    </a:lnTo>
                    <a:lnTo>
                      <a:pt x="1758461" y="759656"/>
                    </a:lnTo>
                    <a:lnTo>
                      <a:pt x="2377440" y="464234"/>
                    </a:lnTo>
                    <a:lnTo>
                      <a:pt x="2982351" y="365760"/>
                    </a:lnTo>
                    <a:lnTo>
                      <a:pt x="3573194" y="168813"/>
                    </a:lnTo>
                    <a:lnTo>
                      <a:pt x="5359791" y="0"/>
                    </a:lnTo>
                  </a:path>
                </a:pathLst>
              </a:custGeom>
              <a:noFill/>
              <a:ln w="254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4E98347-A85D-4F5F-9883-A074126CA9FF}"/>
                  </a:ext>
                </a:extLst>
              </p:cNvPr>
              <p:cNvSpPr/>
              <p:nvPr/>
            </p:nvSpPr>
            <p:spPr>
              <a:xfrm>
                <a:off x="3223260" y="3718560"/>
                <a:ext cx="5341620" cy="1135380"/>
              </a:xfrm>
              <a:custGeom>
                <a:avLst/>
                <a:gdLst>
                  <a:gd name="connsiteX0" fmla="*/ 0 w 5341620"/>
                  <a:gd name="connsiteY0" fmla="*/ 1135380 h 1135380"/>
                  <a:gd name="connsiteX1" fmla="*/ 601980 w 5341620"/>
                  <a:gd name="connsiteY1" fmla="*/ 762000 h 1135380"/>
                  <a:gd name="connsiteX2" fmla="*/ 1173480 w 5341620"/>
                  <a:gd name="connsiteY2" fmla="*/ 701040 h 1135380"/>
                  <a:gd name="connsiteX3" fmla="*/ 1790700 w 5341620"/>
                  <a:gd name="connsiteY3" fmla="*/ 426720 h 1135380"/>
                  <a:gd name="connsiteX4" fmla="*/ 2377440 w 5341620"/>
                  <a:gd name="connsiteY4" fmla="*/ 388620 h 1135380"/>
                  <a:gd name="connsiteX5" fmla="*/ 2964180 w 5341620"/>
                  <a:gd name="connsiteY5" fmla="*/ 205740 h 1135380"/>
                  <a:gd name="connsiteX6" fmla="*/ 3543300 w 5341620"/>
                  <a:gd name="connsiteY6" fmla="*/ 175260 h 1135380"/>
                  <a:gd name="connsiteX7" fmla="*/ 4168140 w 5341620"/>
                  <a:gd name="connsiteY7" fmla="*/ 38100 h 1135380"/>
                  <a:gd name="connsiteX8" fmla="*/ 4770120 w 5341620"/>
                  <a:gd name="connsiteY8" fmla="*/ 0 h 1135380"/>
                  <a:gd name="connsiteX9" fmla="*/ 5341620 w 5341620"/>
                  <a:gd name="connsiteY9" fmla="*/ 15240 h 1135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41620" h="1135380">
                    <a:moveTo>
                      <a:pt x="0" y="1135380"/>
                    </a:moveTo>
                    <a:lnTo>
                      <a:pt x="601980" y="762000"/>
                    </a:lnTo>
                    <a:lnTo>
                      <a:pt x="1173480" y="701040"/>
                    </a:lnTo>
                    <a:lnTo>
                      <a:pt x="1790700" y="426720"/>
                    </a:lnTo>
                    <a:lnTo>
                      <a:pt x="2377440" y="388620"/>
                    </a:lnTo>
                    <a:lnTo>
                      <a:pt x="2964180" y="205740"/>
                    </a:lnTo>
                    <a:lnTo>
                      <a:pt x="3543300" y="175260"/>
                    </a:lnTo>
                    <a:lnTo>
                      <a:pt x="4168140" y="38100"/>
                    </a:lnTo>
                    <a:lnTo>
                      <a:pt x="4770120" y="0"/>
                    </a:lnTo>
                    <a:lnTo>
                      <a:pt x="5341620" y="15240"/>
                    </a:lnTo>
                  </a:path>
                </a:pathLst>
              </a:cu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CB9C04D-0C15-4EA3-94CA-209BE7E2928B}"/>
                  </a:ext>
                </a:extLst>
              </p:cNvPr>
              <p:cNvSpPr/>
              <p:nvPr/>
            </p:nvSpPr>
            <p:spPr>
              <a:xfrm>
                <a:off x="3215640" y="4023360"/>
                <a:ext cx="5341620" cy="838200"/>
              </a:xfrm>
              <a:custGeom>
                <a:avLst/>
                <a:gdLst>
                  <a:gd name="connsiteX0" fmla="*/ 0 w 5341620"/>
                  <a:gd name="connsiteY0" fmla="*/ 838200 h 838200"/>
                  <a:gd name="connsiteX1" fmla="*/ 1203960 w 5341620"/>
                  <a:gd name="connsiteY1" fmla="*/ 838200 h 838200"/>
                  <a:gd name="connsiteX2" fmla="*/ 1775460 w 5341620"/>
                  <a:gd name="connsiteY2" fmla="*/ 403860 h 838200"/>
                  <a:gd name="connsiteX3" fmla="*/ 3581400 w 5341620"/>
                  <a:gd name="connsiteY3" fmla="*/ 419100 h 838200"/>
                  <a:gd name="connsiteX4" fmla="*/ 4175760 w 5341620"/>
                  <a:gd name="connsiteY4" fmla="*/ 182880 h 838200"/>
                  <a:gd name="connsiteX5" fmla="*/ 4754880 w 5341620"/>
                  <a:gd name="connsiteY5" fmla="*/ 190500 h 838200"/>
                  <a:gd name="connsiteX6" fmla="*/ 5341620 w 5341620"/>
                  <a:gd name="connsiteY6" fmla="*/ 0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41620" h="838200">
                    <a:moveTo>
                      <a:pt x="0" y="838200"/>
                    </a:moveTo>
                    <a:lnTo>
                      <a:pt x="1203960" y="838200"/>
                    </a:lnTo>
                    <a:lnTo>
                      <a:pt x="1775460" y="403860"/>
                    </a:lnTo>
                    <a:lnTo>
                      <a:pt x="3581400" y="419100"/>
                    </a:lnTo>
                    <a:lnTo>
                      <a:pt x="4175760" y="182880"/>
                    </a:lnTo>
                    <a:lnTo>
                      <a:pt x="4754880" y="190500"/>
                    </a:lnTo>
                    <a:lnTo>
                      <a:pt x="5341620" y="0"/>
                    </a:ln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6E2C8FE-4FF9-4302-A640-A4294F92C504}"/>
                  </a:ext>
                </a:extLst>
              </p:cNvPr>
              <p:cNvSpPr/>
              <p:nvPr/>
            </p:nvSpPr>
            <p:spPr>
              <a:xfrm>
                <a:off x="3223260" y="4419600"/>
                <a:ext cx="4754880" cy="701040"/>
              </a:xfrm>
              <a:custGeom>
                <a:avLst/>
                <a:gdLst>
                  <a:gd name="connsiteX0" fmla="*/ 0 w 4754880"/>
                  <a:gd name="connsiteY0" fmla="*/ 693420 h 701040"/>
                  <a:gd name="connsiteX1" fmla="*/ 1188720 w 4754880"/>
                  <a:gd name="connsiteY1" fmla="*/ 701040 h 701040"/>
                  <a:gd name="connsiteX2" fmla="*/ 1783080 w 4754880"/>
                  <a:gd name="connsiteY2" fmla="*/ 434340 h 701040"/>
                  <a:gd name="connsiteX3" fmla="*/ 3573780 w 4754880"/>
                  <a:gd name="connsiteY3" fmla="*/ 441960 h 701040"/>
                  <a:gd name="connsiteX4" fmla="*/ 4160520 w 4754880"/>
                  <a:gd name="connsiteY4" fmla="*/ 0 h 701040"/>
                  <a:gd name="connsiteX5" fmla="*/ 4754880 w 4754880"/>
                  <a:gd name="connsiteY5" fmla="*/ 7620 h 701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54880" h="701040">
                    <a:moveTo>
                      <a:pt x="0" y="693420"/>
                    </a:moveTo>
                    <a:lnTo>
                      <a:pt x="1188720" y="701040"/>
                    </a:lnTo>
                    <a:lnTo>
                      <a:pt x="1783080" y="434340"/>
                    </a:lnTo>
                    <a:lnTo>
                      <a:pt x="3573780" y="441960"/>
                    </a:lnTo>
                    <a:lnTo>
                      <a:pt x="4160520" y="0"/>
                    </a:lnTo>
                    <a:lnTo>
                      <a:pt x="4754880" y="7620"/>
                    </a:lnTo>
                  </a:path>
                </a:pathLst>
              </a:cu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89AB861-1F0A-40A3-9B5A-845672289268}"/>
                  </a:ext>
                </a:extLst>
              </p:cNvPr>
              <p:cNvSpPr/>
              <p:nvPr/>
            </p:nvSpPr>
            <p:spPr>
              <a:xfrm>
                <a:off x="2795561" y="1858424"/>
                <a:ext cx="1462305" cy="28122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US" sz="1600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Borrowing Costs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B76B916-66B0-4AAC-9E9E-6696629173DD}"/>
                  </a:ext>
                </a:extLst>
              </p:cNvPr>
              <p:cNvSpPr/>
              <p:nvPr/>
            </p:nvSpPr>
            <p:spPr>
              <a:xfrm>
                <a:off x="2796328" y="2148436"/>
                <a:ext cx="5608742" cy="28122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US" sz="1600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Economists are more dovish than markets about U.K. interest rates 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2C817C9-AE6E-4F43-9F52-9AE5EEA57874}"/>
                  </a:ext>
                </a:extLst>
              </p:cNvPr>
              <p:cNvSpPr/>
              <p:nvPr/>
            </p:nvSpPr>
            <p:spPr>
              <a:xfrm>
                <a:off x="6571483" y="2764294"/>
                <a:ext cx="2316661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600" cap="none" spc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BOE benchmark rate </a:t>
                </a:r>
                <a:endParaRPr lang="en-US" sz="1600" cap="none" spc="0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41FA196-11A1-4231-94E9-EC6E85C795FB}"/>
                  </a:ext>
                </a:extLst>
              </p:cNvPr>
              <p:cNvSpPr/>
              <p:nvPr/>
            </p:nvSpPr>
            <p:spPr>
              <a:xfrm>
                <a:off x="8798224" y="2831355"/>
                <a:ext cx="740908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600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1.25%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026BF72-FE53-4228-BE0A-478CF3B67E24}"/>
                  </a:ext>
                </a:extLst>
              </p:cNvPr>
              <p:cNvSpPr/>
              <p:nvPr/>
            </p:nvSpPr>
            <p:spPr>
              <a:xfrm>
                <a:off x="8798224" y="3675739"/>
                <a:ext cx="740908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600" cap="none" spc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0.75%</a:t>
                </a:r>
                <a:endParaRPr lang="en-US" sz="1600" cap="none" spc="0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09B3BA4-CE10-45E2-8834-421381E1F579}"/>
                  </a:ext>
                </a:extLst>
              </p:cNvPr>
              <p:cNvSpPr/>
              <p:nvPr/>
            </p:nvSpPr>
            <p:spPr>
              <a:xfrm>
                <a:off x="8855131" y="4097931"/>
                <a:ext cx="627095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600" cap="none" spc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0.5%</a:t>
                </a:r>
                <a:endParaRPr lang="en-US" sz="1600" cap="none" spc="0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EEA2F34-D708-4DFC-B012-DDC71D7EEFB0}"/>
                  </a:ext>
                </a:extLst>
              </p:cNvPr>
              <p:cNvSpPr/>
              <p:nvPr/>
            </p:nvSpPr>
            <p:spPr>
              <a:xfrm>
                <a:off x="8798224" y="4520123"/>
                <a:ext cx="740908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600" cap="none" spc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0.25%</a:t>
                </a:r>
                <a:endParaRPr lang="en-US" sz="1600" cap="none" spc="0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804ED83-891C-4766-B800-4FBED143661E}"/>
                  </a:ext>
                </a:extLst>
              </p:cNvPr>
              <p:cNvSpPr/>
              <p:nvPr/>
            </p:nvSpPr>
            <p:spPr>
              <a:xfrm>
                <a:off x="9019438" y="4942313"/>
                <a:ext cx="298480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600" cap="none" spc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</a:t>
                </a:r>
                <a:endParaRPr lang="en-US" sz="1600" cap="none" spc="0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99A754EF-C7F0-4BA7-BD24-E5F00D6575F3}"/>
                  </a:ext>
                </a:extLst>
              </p:cNvPr>
              <p:cNvGrpSpPr/>
              <p:nvPr/>
            </p:nvGrpSpPr>
            <p:grpSpPr>
              <a:xfrm>
                <a:off x="3074020" y="5306878"/>
                <a:ext cx="5660472" cy="352700"/>
                <a:chOff x="3102934" y="6192497"/>
                <a:chExt cx="5660472" cy="352700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DBAB0C45-4E9F-46EF-8E37-11BFA55C8186}"/>
                    </a:ext>
                  </a:extLst>
                </p:cNvPr>
                <p:cNvSpPr/>
                <p:nvPr/>
              </p:nvSpPr>
              <p:spPr>
                <a:xfrm>
                  <a:off x="3102934" y="6206643"/>
                  <a:ext cx="298480" cy="3385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1600" cap="none" spc="0">
                      <a:ln w="0"/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1</a:t>
                  </a:r>
                  <a:endParaRPr lang="en-US" sz="1600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7E81ADF-A63C-4E5E-AEDE-53C7ACDB926F}"/>
                    </a:ext>
                  </a:extLst>
                </p:cNvPr>
                <p:cNvSpPr/>
                <p:nvPr/>
              </p:nvSpPr>
              <p:spPr>
                <a:xfrm>
                  <a:off x="3686065" y="6200001"/>
                  <a:ext cx="298480" cy="3385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1600" cap="none" spc="0">
                      <a:ln w="0"/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2</a:t>
                  </a:r>
                  <a:endParaRPr lang="en-US" sz="1600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C131653-0C6F-4B14-9F74-A4C487984F2F}"/>
                    </a:ext>
                  </a:extLst>
                </p:cNvPr>
                <p:cNvSpPr/>
                <p:nvPr/>
              </p:nvSpPr>
              <p:spPr>
                <a:xfrm>
                  <a:off x="4269196" y="6206643"/>
                  <a:ext cx="298480" cy="3385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1600" cap="none" spc="0">
                      <a:ln w="0"/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3</a:t>
                  </a:r>
                  <a:endParaRPr lang="en-US" sz="1600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7745B790-9598-4814-BB52-369DF47B6FD2}"/>
                    </a:ext>
                  </a:extLst>
                </p:cNvPr>
                <p:cNvSpPr/>
                <p:nvPr/>
              </p:nvSpPr>
              <p:spPr>
                <a:xfrm>
                  <a:off x="4852327" y="6206643"/>
                  <a:ext cx="298480" cy="3385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1600" cap="none" spc="0">
                      <a:ln w="0"/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4</a:t>
                  </a:r>
                  <a:endParaRPr lang="en-US" sz="1600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6FEE092F-E375-4A2D-8F57-56348EDE6730}"/>
                    </a:ext>
                  </a:extLst>
                </p:cNvPr>
                <p:cNvSpPr/>
                <p:nvPr/>
              </p:nvSpPr>
              <p:spPr>
                <a:xfrm>
                  <a:off x="5435458" y="6192497"/>
                  <a:ext cx="298480" cy="3385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1600" cap="none" spc="0">
                      <a:ln w="0"/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5</a:t>
                  </a:r>
                  <a:endParaRPr lang="en-US" sz="1600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95975B1-78FD-485A-A18D-1358F0363396}"/>
                    </a:ext>
                  </a:extLst>
                </p:cNvPr>
                <p:cNvSpPr/>
                <p:nvPr/>
              </p:nvSpPr>
              <p:spPr>
                <a:xfrm>
                  <a:off x="6018589" y="6192497"/>
                  <a:ext cx="298480" cy="3385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1600" cap="none" spc="0">
                      <a:ln w="0"/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6</a:t>
                  </a:r>
                  <a:endParaRPr lang="en-US" sz="1600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C356F423-E4C6-4C3B-9FAF-DFA3946AC36C}"/>
                    </a:ext>
                  </a:extLst>
                </p:cNvPr>
                <p:cNvSpPr/>
                <p:nvPr/>
              </p:nvSpPr>
              <p:spPr>
                <a:xfrm>
                  <a:off x="6601720" y="6199139"/>
                  <a:ext cx="298480" cy="3385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1600">
                      <a:ln w="0"/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7</a:t>
                  </a:r>
                  <a:endParaRPr lang="en-US" sz="1600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8DF76884-171B-474E-953F-1D6299A06402}"/>
                    </a:ext>
                  </a:extLst>
                </p:cNvPr>
                <p:cNvSpPr/>
                <p:nvPr/>
              </p:nvSpPr>
              <p:spPr>
                <a:xfrm>
                  <a:off x="7184851" y="6199139"/>
                  <a:ext cx="298480" cy="3385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1600" cap="none" spc="0">
                      <a:ln w="0"/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8</a:t>
                  </a:r>
                  <a:endParaRPr lang="en-US" sz="1600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551B9D7D-B5E7-4AFA-AF93-97848D11CCBE}"/>
                    </a:ext>
                  </a:extLst>
                </p:cNvPr>
                <p:cNvSpPr/>
                <p:nvPr/>
              </p:nvSpPr>
              <p:spPr>
                <a:xfrm>
                  <a:off x="7767982" y="6192497"/>
                  <a:ext cx="298480" cy="3385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1600">
                      <a:ln w="0"/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9</a:t>
                  </a:r>
                  <a:endParaRPr lang="en-US" sz="1600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1392D126-9D9C-4321-AE03-5E1E1BBE0637}"/>
                    </a:ext>
                  </a:extLst>
                </p:cNvPr>
                <p:cNvSpPr/>
                <p:nvPr/>
              </p:nvSpPr>
              <p:spPr>
                <a:xfrm>
                  <a:off x="8351113" y="6192497"/>
                  <a:ext cx="412293" cy="3385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1600" cap="none" spc="0">
                      <a:ln w="0"/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10</a:t>
                  </a:r>
                  <a:endParaRPr lang="en-US" sz="1600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78EB7AF-610D-4D30-9A34-5C912E056909}"/>
                  </a:ext>
                </a:extLst>
              </p:cNvPr>
              <p:cNvSpPr/>
              <p:nvPr/>
            </p:nvSpPr>
            <p:spPr>
              <a:xfrm>
                <a:off x="3922358" y="5558425"/>
                <a:ext cx="4338047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600" cap="none" spc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BOE meeting dates from Dec 21 to Feb 23</a:t>
                </a:r>
                <a:endParaRPr lang="en-US" sz="1600" cap="none" spc="0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00C1DA0-2826-44CF-B7CF-B6B16167FEE9}"/>
                  </a:ext>
                </a:extLst>
              </p:cNvPr>
              <p:cNvSpPr/>
              <p:nvPr/>
            </p:nvSpPr>
            <p:spPr>
              <a:xfrm>
                <a:off x="8798224" y="3253547"/>
                <a:ext cx="740908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600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1.00%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21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008775-89E1-4F07-ADB8-009B02945EDA}"/>
              </a:ext>
            </a:extLst>
          </p:cNvPr>
          <p:cNvSpPr/>
          <p:nvPr/>
        </p:nvSpPr>
        <p:spPr>
          <a:xfrm>
            <a:off x="199973" y="421529"/>
            <a:ext cx="102147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Supply chain easing</a:t>
            </a:r>
            <a:r>
              <a:rPr lang="en-US" sz="4000" b="1" cap="none" spc="0" dirty="0">
                <a:ln w="0"/>
                <a:solidFill>
                  <a:srgbClr val="D90B64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C76AA4-7857-4DF5-90D8-C11240DFEFDE}"/>
              </a:ext>
            </a:extLst>
          </p:cNvPr>
          <p:cNvSpPr/>
          <p:nvPr/>
        </p:nvSpPr>
        <p:spPr>
          <a:xfrm>
            <a:off x="199973" y="1740274"/>
            <a:ext cx="209384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b="1" cap="none" spc="0" dirty="0">
                <a:ln w="0"/>
                <a:solidFill>
                  <a:schemeClr val="bg1"/>
                </a:solidFill>
                <a:latin typeface="Century Gothic" panose="020B0502020202020204" pitchFamily="34" charset="0"/>
              </a:rPr>
              <a:t>Pandemic Caused</a:t>
            </a:r>
            <a:r>
              <a:rPr lang="en-US" sz="1600" b="1" cap="none" spc="0" dirty="0">
                <a:ln w="0"/>
                <a:solidFill>
                  <a:srgbClr val="D90B64"/>
                </a:solidFill>
                <a:latin typeface="Century Gothic" panose="020B0502020202020204" pitchFamily="34" charset="0"/>
              </a:rPr>
              <a:t>:</a:t>
            </a:r>
          </a:p>
        </p:txBody>
      </p:sp>
      <p:pic>
        <p:nvPicPr>
          <p:cNvPr id="6" name="Graphic 5" descr="Truck with solid fill">
            <a:extLst>
              <a:ext uri="{FF2B5EF4-FFF2-40B4-BE49-F238E27FC236}">
                <a16:creationId xmlns:a16="http://schemas.microsoft.com/office/drawing/2014/main" id="{1A970D36-05E2-4602-AC68-FC5BFAFAC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444" y="2501973"/>
            <a:ext cx="707887" cy="7078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426F72-999D-4C3A-BBA0-902B4D177761}"/>
              </a:ext>
            </a:extLst>
          </p:cNvPr>
          <p:cNvSpPr/>
          <p:nvPr/>
        </p:nvSpPr>
        <p:spPr>
          <a:xfrm>
            <a:off x="1246894" y="2686639"/>
            <a:ext cx="203773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b="1" cap="none" spc="0" dirty="0">
                <a:ln w="0"/>
                <a:solidFill>
                  <a:schemeClr val="bg1"/>
                </a:solidFill>
                <a:latin typeface="Century Gothic" panose="020B0502020202020204" pitchFamily="34" charset="0"/>
              </a:rPr>
              <a:t>Logistics disruption</a:t>
            </a:r>
            <a:endParaRPr lang="en-US" sz="1600" b="1" cap="none" spc="0" dirty="0">
              <a:ln w="0"/>
              <a:solidFill>
                <a:srgbClr val="D90B6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Graphic 6" descr="Robot Hand with solid fill">
            <a:extLst>
              <a:ext uri="{FF2B5EF4-FFF2-40B4-BE49-F238E27FC236}">
                <a16:creationId xmlns:a16="http://schemas.microsoft.com/office/drawing/2014/main" id="{35C7249D-1AFF-43E0-8540-CFF1DEE80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823" y="3549521"/>
            <a:ext cx="707887" cy="7078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31CD0EE-5C3F-4BBD-AC1F-9DF4A2AA0638}"/>
              </a:ext>
            </a:extLst>
          </p:cNvPr>
          <p:cNvSpPr/>
          <p:nvPr/>
        </p:nvSpPr>
        <p:spPr>
          <a:xfrm>
            <a:off x="1246893" y="3734187"/>
            <a:ext cx="197361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b="1" cap="none" spc="0" dirty="0">
                <a:ln w="0"/>
                <a:solidFill>
                  <a:schemeClr val="bg1"/>
                </a:solidFill>
                <a:latin typeface="Century Gothic" panose="020B0502020202020204" pitchFamily="34" charset="0"/>
              </a:rPr>
              <a:t>Production delays</a:t>
            </a:r>
            <a:endParaRPr lang="en-US" sz="1600" b="1" cap="none" spc="0" dirty="0">
              <a:ln w="0"/>
              <a:solidFill>
                <a:srgbClr val="D90B6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phic 7" descr="Periodic Graph with solid fill">
            <a:extLst>
              <a:ext uri="{FF2B5EF4-FFF2-40B4-BE49-F238E27FC236}">
                <a16:creationId xmlns:a16="http://schemas.microsoft.com/office/drawing/2014/main" id="{5F8DD269-C13E-4F8D-8FFB-2B473920E8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0872" y="4597069"/>
            <a:ext cx="707887" cy="7078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59C277E-C3F2-46E3-9F16-2F18460F4AE6}"/>
              </a:ext>
            </a:extLst>
          </p:cNvPr>
          <p:cNvSpPr/>
          <p:nvPr/>
        </p:nvSpPr>
        <p:spPr>
          <a:xfrm>
            <a:off x="1246892" y="4781735"/>
            <a:ext cx="334739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b="1" cap="none" spc="0" dirty="0">
                <a:ln w="0"/>
                <a:solidFill>
                  <a:schemeClr val="bg1"/>
                </a:solidFill>
                <a:latin typeface="Century Gothic" panose="020B0502020202020204" pitchFamily="34" charset="0"/>
              </a:rPr>
              <a:t>Immediate changes in demand</a:t>
            </a:r>
            <a:endParaRPr lang="en-US" sz="1600" b="1" cap="none" spc="0" dirty="0">
              <a:ln w="0"/>
              <a:solidFill>
                <a:srgbClr val="D90B64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6010FE-3E84-4D35-8804-DFEA7B4F0DAC}"/>
              </a:ext>
            </a:extLst>
          </p:cNvPr>
          <p:cNvSpPr/>
          <p:nvPr/>
        </p:nvSpPr>
        <p:spPr>
          <a:xfrm>
            <a:off x="5429383" y="1737226"/>
            <a:ext cx="6896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b="1" cap="none" spc="0" dirty="0">
                <a:ln w="0"/>
                <a:solidFill>
                  <a:schemeClr val="bg1"/>
                </a:solidFill>
                <a:latin typeface="Century Gothic" panose="020B0502020202020204" pitchFamily="34" charset="0"/>
              </a:rPr>
              <a:t>Now</a:t>
            </a:r>
            <a:r>
              <a:rPr lang="en-US" sz="1600" b="1" cap="none" spc="0" dirty="0">
                <a:ln w="0"/>
                <a:solidFill>
                  <a:srgbClr val="D90B64"/>
                </a:solidFill>
                <a:latin typeface="Century Gothic" panose="020B0502020202020204" pitchFamily="34" charset="0"/>
              </a:rPr>
              <a:t>:</a:t>
            </a:r>
          </a:p>
        </p:txBody>
      </p:sp>
      <p:pic>
        <p:nvPicPr>
          <p:cNvPr id="17" name="Graphic 16" descr="Body builder with solid fill">
            <a:extLst>
              <a:ext uri="{FF2B5EF4-FFF2-40B4-BE49-F238E27FC236}">
                <a16:creationId xmlns:a16="http://schemas.microsoft.com/office/drawing/2014/main" id="{68A43A40-8345-4C0B-BA99-50E78E1C53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29383" y="2492449"/>
            <a:ext cx="604501" cy="604501"/>
          </a:xfrm>
          <a:prstGeom prst="rect">
            <a:avLst/>
          </a:prstGeom>
        </p:spPr>
      </p:pic>
      <p:pic>
        <p:nvPicPr>
          <p:cNvPr id="19" name="Graphic 18" descr="Door Open with solid fill">
            <a:extLst>
              <a:ext uri="{FF2B5EF4-FFF2-40B4-BE49-F238E27FC236}">
                <a16:creationId xmlns:a16="http://schemas.microsoft.com/office/drawing/2014/main" id="{CAC74EB1-6C3E-4BB8-A2D5-CE7D069826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29382" y="3458393"/>
            <a:ext cx="604501" cy="604501"/>
          </a:xfrm>
          <a:prstGeom prst="rect">
            <a:avLst/>
          </a:prstGeom>
        </p:spPr>
      </p:pic>
      <p:pic>
        <p:nvPicPr>
          <p:cNvPr id="21" name="Graphic 20" descr="Route (Two Pins With A Path) with solid fill">
            <a:extLst>
              <a:ext uri="{FF2B5EF4-FFF2-40B4-BE49-F238E27FC236}">
                <a16:creationId xmlns:a16="http://schemas.microsoft.com/office/drawing/2014/main" id="{B9E49B71-E973-4320-AE4E-66E2BD546D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29381" y="4666267"/>
            <a:ext cx="604501" cy="60450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E18CC73-46C3-4BD3-B1FD-86FFE0FC17EB}"/>
              </a:ext>
            </a:extLst>
          </p:cNvPr>
          <p:cNvSpPr/>
          <p:nvPr/>
        </p:nvSpPr>
        <p:spPr>
          <a:xfrm>
            <a:off x="6284585" y="2695695"/>
            <a:ext cx="189987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1600" b="1" dirty="0">
                <a:ln w="0"/>
                <a:solidFill>
                  <a:schemeClr val="bg1"/>
                </a:solidFill>
                <a:latin typeface="Century Gothic" panose="020B0502020202020204" pitchFamily="34" charset="0"/>
              </a:rPr>
              <a:t>Resilience built in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CD5DB7-7AEB-4A91-B351-05231A5533AD}"/>
              </a:ext>
            </a:extLst>
          </p:cNvPr>
          <p:cNvSpPr/>
          <p:nvPr/>
        </p:nvSpPr>
        <p:spPr>
          <a:xfrm>
            <a:off x="6284584" y="3743243"/>
            <a:ext cx="127791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1600" b="1" dirty="0">
                <a:ln w="0"/>
                <a:solidFill>
                  <a:schemeClr val="bg1"/>
                </a:solidFill>
                <a:latin typeface="Century Gothic" panose="020B0502020202020204" pitchFamily="34" charset="0"/>
              </a:rPr>
              <a:t>More open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558F8BC-5676-4732-B219-CC46223DEC31}"/>
              </a:ext>
            </a:extLst>
          </p:cNvPr>
          <p:cNvSpPr/>
          <p:nvPr/>
        </p:nvSpPr>
        <p:spPr>
          <a:xfrm>
            <a:off x="6284583" y="4790791"/>
            <a:ext cx="327365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1600" b="1" dirty="0">
                <a:ln w="0"/>
                <a:solidFill>
                  <a:schemeClr val="bg1"/>
                </a:solidFill>
                <a:latin typeface="Century Gothic" panose="020B0502020202020204" pitchFamily="34" charset="0"/>
              </a:rPr>
              <a:t>BUT world not all in same place</a:t>
            </a:r>
            <a:endParaRPr lang="en-US" sz="1600" b="1" dirty="0">
              <a:ln w="0"/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1C74E6-D957-4214-BDEA-2957BE42BA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645" y="6164572"/>
            <a:ext cx="2157506" cy="41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3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11" grpId="0"/>
      <p:bldP spid="15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icon&#10;&#10;Description automatically generated">
            <a:extLst>
              <a:ext uri="{FF2B5EF4-FFF2-40B4-BE49-F238E27FC236}">
                <a16:creationId xmlns:a16="http://schemas.microsoft.com/office/drawing/2014/main" id="{DEF89346-9F21-4009-8CC0-B0F68723A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0006" y="1646437"/>
            <a:ext cx="1553028" cy="11451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E0BA9E-7FCE-4AA0-8D38-B83088B7B623}"/>
              </a:ext>
            </a:extLst>
          </p:cNvPr>
          <p:cNvSpPr/>
          <p:nvPr/>
        </p:nvSpPr>
        <p:spPr>
          <a:xfrm>
            <a:off x="1996342" y="2105561"/>
            <a:ext cx="893291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000" b="1" cap="none" spc="0" dirty="0">
                <a:ln w="0"/>
                <a:solidFill>
                  <a:schemeClr val="bg1"/>
                </a:solidFill>
                <a:latin typeface="Century Gothic" panose="020B0502020202020204" pitchFamily="34" charset="0"/>
              </a:rPr>
              <a:t>China’s zero COVID policy could deal another blow to global supply chains</a:t>
            </a:r>
            <a:r>
              <a:rPr lang="en-US" sz="4000" b="1" cap="none" spc="0" dirty="0">
                <a:ln w="0"/>
                <a:solidFill>
                  <a:srgbClr val="D90B64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41320D-C5AD-4A97-9C12-40AA693831AE}"/>
              </a:ext>
            </a:extLst>
          </p:cNvPr>
          <p:cNvSpPr/>
          <p:nvPr/>
        </p:nvSpPr>
        <p:spPr>
          <a:xfrm>
            <a:off x="9450100" y="4044553"/>
            <a:ext cx="149111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cap="none" spc="0" dirty="0">
                <a:ln w="0"/>
                <a:solidFill>
                  <a:schemeClr val="bg1"/>
                </a:solidFill>
                <a:latin typeface="Century Gothic" panose="020B0502020202020204" pitchFamily="34" charset="0"/>
              </a:rPr>
              <a:t>Moody’s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B8F946-9BF9-4FEE-958C-53C72480D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645" y="6164572"/>
            <a:ext cx="2157506" cy="41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1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3" presetID="2" presetClass="entr" presetSubtype="8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3" presetID="2" presetClass="entr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3329</TotalTime>
  <Words>362</Words>
  <Application>Microsoft Office PowerPoint</Application>
  <PresentationFormat>Widescreen</PresentationFormat>
  <Paragraphs>130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Ben Powell</dc:creator>
  <cp:lastModifiedBy>Angela Edwards</cp:lastModifiedBy>
  <cp:revision>22</cp:revision>
  <dcterms:created xsi:type="dcterms:W3CDTF">2022-01-18T08:10:33Z</dcterms:created>
  <dcterms:modified xsi:type="dcterms:W3CDTF">2022-01-20T17:58:29Z</dcterms:modified>
</cp:coreProperties>
</file>