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7"/>
  </p:notesMasterIdLst>
  <p:sldIdLst>
    <p:sldId id="287" r:id="rId2"/>
    <p:sldId id="289" r:id="rId3"/>
    <p:sldId id="275" r:id="rId4"/>
    <p:sldId id="288" r:id="rId5"/>
    <p:sldId id="29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D6FA6-D444-4D01-BD86-3A664FB41619}" type="datetimeFigureOut">
              <a:rPr lang="en-GB" smtClean="0"/>
              <a:t>26/10/2021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5510-58FD-4058-941B-70A85B937A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91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39E0-183D-4FFC-8D58-A4990E8BD6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23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739E0-183D-4FFC-8D58-A4990E8BD6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35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e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0502" y="1169002"/>
            <a:ext cx="6065892" cy="4661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1A368-DB83-47C7-AA38-434AB4A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2602800"/>
            <a:ext cx="11228400" cy="151920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841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EAB7C-A067-4E14-9993-05B3F8CC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800" y="80640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165"/>
            </a:lvl1pPr>
          </a:lstStyle>
          <a:p>
            <a:fld id="{AB946FCE-CD33-40F3-99C8-62083596779E}" type="datetime4">
              <a:rPr lang="en-GB" smtClean="0"/>
              <a:pPr/>
              <a:t>26 October 2021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21C32D-85C3-4AF9-B8D5-F12789CCC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392400"/>
            <a:ext cx="3466800" cy="9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8963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coral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61" y="1170974"/>
            <a:ext cx="6078915" cy="4666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accent2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ue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92" y="1165140"/>
            <a:ext cx="6105467" cy="4687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336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accent3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3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7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yellow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2F77D4D-E681-40D2-88A8-377108378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200" y="1166400"/>
            <a:ext cx="6098400" cy="4658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1" y="842400"/>
            <a:ext cx="5468899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5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1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33679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4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accent2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49440F-96B3-4E68-A1BC-306E429322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5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accent3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3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9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yellow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68899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49440F-96B3-4E68-A1BC-306E429322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5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9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083DFD6-03BF-4A1B-9EE1-68F952476A90}"/>
              </a:ext>
            </a:extLst>
          </p:cNvPr>
          <p:cNvSpPr/>
          <p:nvPr userDrawn="1"/>
        </p:nvSpPr>
        <p:spPr>
          <a:xfrm>
            <a:off x="-1" y="-1"/>
            <a:ext cx="12192001" cy="6361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3938"/>
            <a:ext cx="12192000" cy="52409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bg1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bg1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§"/>
              <a:defRPr sz="1294">
                <a:solidFill>
                  <a:schemeClr val="bg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bg1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6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083DFD6-03BF-4A1B-9EE1-68F952476A90}"/>
              </a:ext>
            </a:extLst>
          </p:cNvPr>
          <p:cNvSpPr/>
          <p:nvPr userDrawn="1"/>
        </p:nvSpPr>
        <p:spPr>
          <a:xfrm>
            <a:off x="-1" y="-1"/>
            <a:ext cx="12192001" cy="6361681"/>
          </a:xfrm>
          <a:prstGeom prst="rect">
            <a:avLst/>
          </a:prstGeom>
          <a:solidFill>
            <a:srgbClr val="488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18"/>
            <a:ext cx="12192000" cy="6336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3938"/>
            <a:ext cx="12192000" cy="52409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bg1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bg1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§"/>
              <a:defRPr sz="1294">
                <a:solidFill>
                  <a:schemeClr val="bg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bg1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5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ra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61" y="1170974"/>
            <a:ext cx="6078915" cy="46666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61A368-DB83-47C7-AA38-434AB4A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2602800"/>
            <a:ext cx="11228400" cy="151920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841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0EAB7C-A067-4E14-9993-05B3F8CC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800" y="80640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AB946FCE-CD33-40F3-99C8-62083596779E}" type="datetime4">
              <a:rPr lang="en-GB" smtClean="0"/>
              <a:pPr/>
              <a:t>26 October 2021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1C32D-85C3-4AF9-B8D5-F12789CCC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392400"/>
            <a:ext cx="3466800" cy="9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3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cor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083DFD6-03BF-4A1B-9EE1-68F952476A90}"/>
              </a:ext>
            </a:extLst>
          </p:cNvPr>
          <p:cNvSpPr/>
          <p:nvPr userDrawn="1"/>
        </p:nvSpPr>
        <p:spPr>
          <a:xfrm>
            <a:off x="-1" y="-1"/>
            <a:ext cx="12192001" cy="6361681"/>
          </a:xfrm>
          <a:prstGeom prst="rect">
            <a:avLst/>
          </a:prstGeom>
          <a:solidFill>
            <a:srgbClr val="DE6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18"/>
            <a:ext cx="12192000" cy="6336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3938"/>
            <a:ext cx="12192000" cy="52409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bg1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bg1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§"/>
              <a:defRPr sz="1294">
                <a:solidFill>
                  <a:schemeClr val="bg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bg1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98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5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89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column -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083DFD6-03BF-4A1B-9EE1-68F952476A90}"/>
              </a:ext>
            </a:extLst>
          </p:cNvPr>
          <p:cNvSpPr/>
          <p:nvPr userDrawn="1"/>
        </p:nvSpPr>
        <p:spPr>
          <a:xfrm>
            <a:off x="-1" y="-1"/>
            <a:ext cx="12192001" cy="63616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4"/>
            <a:ext cx="12192000" cy="6336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bg1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bg1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§"/>
              <a:defRPr sz="1294">
                <a:solidFill>
                  <a:schemeClr val="bg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bg1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13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83DFD6-03BF-4A1B-9EE1-68F952476A90}"/>
              </a:ext>
            </a:extLst>
          </p:cNvPr>
          <p:cNvSpPr/>
          <p:nvPr userDrawn="1"/>
        </p:nvSpPr>
        <p:spPr>
          <a:xfrm>
            <a:off x="2" y="0"/>
            <a:ext cx="6113159" cy="3174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1F282F-BF46-4824-AF77-2DA818A3EE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800" y="-1"/>
            <a:ext cx="3142800" cy="3177526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82BD8-3700-4EE3-A0F3-2EC9C35B7F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40261" y="0"/>
            <a:ext cx="2952000" cy="3177526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4E5A0-BCBF-4DF5-9191-72BA9CCF5327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8F6C81-F5AF-43B9-8EDB-170CDBC83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B36BA7-6F24-4D5E-AB20-D823BD4360B3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9B20D-170C-456D-B9A9-8E443DA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ts val="1829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3426C20-7C99-47FF-9AFC-385679A5CC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2142" y="3174276"/>
            <a:ext cx="6115820" cy="31932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266945C-653E-4CFD-BD96-5158B695BB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8617" y="3174276"/>
            <a:ext cx="6110756" cy="31932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9FE4FA-2EF9-4241-971E-B7E1BD3C92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7" y="1566000"/>
            <a:ext cx="4050000" cy="1602000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 smtClean="0">
                <a:solidFill>
                  <a:schemeClr val="bg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bg2"/>
                </a:solidFill>
              </a:defRPr>
            </a:lvl2pPr>
            <a:lvl3pPr marL="395381" indent="-192881">
              <a:lnSpc>
                <a:spcPct val="100000"/>
              </a:lnSpc>
              <a:buFont typeface="Wingdings" panose="05000000000000000000" pitchFamily="2" charset="2"/>
              <a:buChar char="§"/>
              <a:defRPr sz="1294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4253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s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83DFD6-03BF-4A1B-9EE1-68F952476A90}"/>
              </a:ext>
            </a:extLst>
          </p:cNvPr>
          <p:cNvSpPr/>
          <p:nvPr userDrawn="1"/>
        </p:nvSpPr>
        <p:spPr>
          <a:xfrm>
            <a:off x="2" y="0"/>
            <a:ext cx="6113159" cy="3174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1F282F-BF46-4824-AF77-2DA818A3EE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800" y="-1"/>
            <a:ext cx="3142800" cy="3177526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82BD8-3700-4EE3-A0F3-2EC9C35B7F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40261" y="0"/>
            <a:ext cx="2952000" cy="3177526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4E5A0-BCBF-4DF5-9191-72BA9CCF5327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8F6C81-F5AF-43B9-8EDB-170CDBC83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B36BA7-6F24-4D5E-AB20-D823BD4360B3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9B20D-170C-456D-B9A9-8E443DA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ts val="1829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3426C20-7C99-47FF-9AFC-385679A5CC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2142" y="3174276"/>
            <a:ext cx="6115820" cy="31932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266945C-653E-4CFD-BD96-5158B695BB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8617" y="3174276"/>
            <a:ext cx="6110756" cy="31932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9FE4FA-2EF9-4241-971E-B7E1BD3C92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7" y="1566000"/>
            <a:ext cx="4050000" cy="1602000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 smtClean="0">
                <a:solidFill>
                  <a:schemeClr val="bg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bg2"/>
                </a:solidFill>
              </a:defRPr>
            </a:lvl2pPr>
            <a:lvl3pPr marL="395381" indent="-192881">
              <a:lnSpc>
                <a:spcPct val="100000"/>
              </a:lnSpc>
              <a:buFont typeface="Wingdings" panose="05000000000000000000" pitchFamily="2" charset="2"/>
              <a:buChar char="§"/>
              <a:defRPr sz="1294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60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83DFD6-03BF-4A1B-9EE1-68F952476A90}"/>
              </a:ext>
            </a:extLst>
          </p:cNvPr>
          <p:cNvSpPr/>
          <p:nvPr userDrawn="1"/>
        </p:nvSpPr>
        <p:spPr>
          <a:xfrm>
            <a:off x="2" y="0"/>
            <a:ext cx="6113159" cy="3174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1F282F-BF46-4824-AF77-2DA818A3EE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800" y="-1"/>
            <a:ext cx="3142800" cy="3177526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82BD8-3700-4EE3-A0F3-2EC9C35B7F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40261" y="0"/>
            <a:ext cx="2952000" cy="3177526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4E5A0-BCBF-4DF5-9191-72BA9CCF5327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8F6C81-F5AF-43B9-8EDB-170CDBC83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B36BA7-6F24-4D5E-AB20-D823BD4360B3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9B20D-170C-456D-B9A9-8E443DA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ts val="1829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7" y="1566000"/>
            <a:ext cx="4050000" cy="1602000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 smtClean="0">
                <a:solidFill>
                  <a:schemeClr val="bg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bg2"/>
                </a:solidFill>
              </a:defRPr>
            </a:lvl2pPr>
            <a:lvl3pPr marL="395381" indent="-192881">
              <a:lnSpc>
                <a:spcPct val="100000"/>
              </a:lnSpc>
              <a:buFont typeface="Wingdings" panose="05000000000000000000" pitchFamily="2" charset="2"/>
              <a:buChar char="§"/>
              <a:defRPr sz="1294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3426C20-7C99-47FF-9AFC-385679A5CC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2142" y="3174276"/>
            <a:ext cx="6115820" cy="31932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266945C-653E-4CFD-BD96-5158B695BB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8617" y="3174276"/>
            <a:ext cx="6110756" cy="31932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9FE4FA-2EF9-4241-971E-B7E1BD3C92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76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83DFD6-03BF-4A1B-9EE1-68F952476A90}"/>
              </a:ext>
            </a:extLst>
          </p:cNvPr>
          <p:cNvSpPr/>
          <p:nvPr userDrawn="1"/>
        </p:nvSpPr>
        <p:spPr>
          <a:xfrm>
            <a:off x="2" y="0"/>
            <a:ext cx="6113159" cy="31742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1F282F-BF46-4824-AF77-2DA818A3EE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800" y="-1"/>
            <a:ext cx="3142800" cy="3177526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82BD8-3700-4EE3-A0F3-2EC9C35B7F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40261" y="0"/>
            <a:ext cx="2952000" cy="3177526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4E5A0-BCBF-4DF5-9191-72BA9CCF5327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8F6C81-F5AF-43B9-8EDB-170CDBC83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B36BA7-6F24-4D5E-AB20-D823BD4360B3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9B20D-170C-456D-B9A9-8E443DA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ts val="1829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7" y="1566000"/>
            <a:ext cx="4050000" cy="1602000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 smtClean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Tx/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3426C20-7C99-47FF-9AFC-385679A5CC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2142" y="3174276"/>
            <a:ext cx="6115820" cy="31932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266945C-653E-4CFD-BD96-5158B695BB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8617" y="3174276"/>
            <a:ext cx="6110756" cy="31932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9FE4FA-2EF9-4241-971E-B7E1BD3C92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98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49440F-96B3-4E68-A1BC-306E429322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7200" y="3338234"/>
            <a:ext cx="5479200" cy="2732782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2000" y="3338234"/>
            <a:ext cx="5479200" cy="2732782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17200" y="1562404"/>
            <a:ext cx="5479200" cy="1637853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Wingdings" panose="05000000000000000000" pitchFamily="2" charset="2"/>
              <a:buChar char="§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92000" y="1562480"/>
            <a:ext cx="5479200" cy="1637853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Wingdings" panose="05000000000000000000" pitchFamily="2" charset="2"/>
              <a:buChar char="§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0772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accent2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49440F-96B3-4E68-A1BC-306E429322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17200" y="3338234"/>
            <a:ext cx="5479200" cy="2732782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92000" y="1562404"/>
            <a:ext cx="5479200" cy="1641453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Wingdings" panose="05000000000000000000" pitchFamily="2" charset="2"/>
              <a:buChar char="§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17200" y="1562404"/>
            <a:ext cx="5479200" cy="1641453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Wingdings" panose="05000000000000000000" pitchFamily="2" charset="2"/>
              <a:buChar char="§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192000" y="3338234"/>
            <a:ext cx="5479200" cy="2732782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781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accent3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49440F-96B3-4E68-A1BC-306E429322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17200" y="3338234"/>
            <a:ext cx="5479200" cy="2732782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3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92000" y="3338234"/>
            <a:ext cx="5479200" cy="2732782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3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92000" y="1562404"/>
            <a:ext cx="5479200" cy="1641453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3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Wingdings" panose="05000000000000000000" pitchFamily="2" charset="2"/>
              <a:buChar char="§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17200" y="1562404"/>
            <a:ext cx="5479200" cy="1641453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3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Wingdings" panose="05000000000000000000" pitchFamily="2" charset="2"/>
              <a:buChar char="§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974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61" y="1170976"/>
            <a:ext cx="6089747" cy="46749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61A368-DB83-47C7-AA38-434AB4A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2602800"/>
            <a:ext cx="11228400" cy="151920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841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0EAB7C-A067-4E14-9993-05B3F8CC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800" y="80640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AB946FCE-CD33-40F3-99C8-62083596779E}" type="datetime4">
              <a:rPr lang="en-GB" smtClean="0"/>
              <a:pPr/>
              <a:t>26 October 2021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1C32D-85C3-4AF9-B8D5-F12789CCC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392400"/>
            <a:ext cx="3466800" cy="9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01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49440F-96B3-4E68-A1BC-306E429322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17200" y="3338234"/>
            <a:ext cx="5479200" cy="2732782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5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192000" y="3338234"/>
            <a:ext cx="5479200" cy="2732782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5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92000" y="1562404"/>
            <a:ext cx="5479200" cy="1641453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5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Wingdings" panose="05000000000000000000" pitchFamily="2" charset="2"/>
              <a:buChar char="§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F85DCEE-F5DF-40E7-8009-7017483BB2D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517200" y="1562404"/>
            <a:ext cx="5479200" cy="1641453"/>
          </a:xfrm>
        </p:spPr>
        <p:txBody>
          <a:bodyPr vert="horz" lIns="0" tIns="331200" rIns="0" bIns="0" rtlCol="0">
            <a:norm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2"/>
                </a:solidFill>
              </a:defRPr>
            </a:lvl1pPr>
            <a:lvl2pPr marL="243000" indent="-162000">
              <a:lnSpc>
                <a:spcPct val="100000"/>
              </a:lnSpc>
              <a:buClr>
                <a:schemeClr val="accent5"/>
              </a:buClr>
              <a:buSzPct val="90000"/>
              <a:buFont typeface="Wingdings" panose="05000000000000000000" pitchFamily="2" charset="2"/>
              <a:buChar char="n"/>
              <a:defRPr lang="en-US" dirty="0">
                <a:solidFill>
                  <a:schemeClr val="tx2"/>
                </a:solidFill>
              </a:defRPr>
            </a:lvl2pPr>
            <a:lvl3pPr marL="324000" indent="-121500">
              <a:lnSpc>
                <a:spcPct val="10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  <a:defRPr lang="en-US" sz="1294" dirty="0">
                <a:solidFill>
                  <a:schemeClr val="tx1"/>
                </a:solidFill>
              </a:defRPr>
            </a:lvl3pPr>
            <a:lvl4pPr marL="405000" indent="-121500">
              <a:lnSpc>
                <a:spcPct val="100000"/>
              </a:lnSpc>
              <a:buFont typeface="Wingdings" panose="05000000000000000000" pitchFamily="2" charset="2"/>
              <a:buChar char="§"/>
              <a:defRPr lang="en-GB" sz="1238" u="none" dirty="0"/>
            </a:lvl4pPr>
            <a:lvl5pPr marL="486000" marR="0" indent="-12150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9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▫"/>
              <a:tabLst/>
              <a:defRPr sz="1181"/>
            </a:lvl5pPr>
            <a:lvl6pPr>
              <a:buClr>
                <a:schemeClr val="accent2"/>
              </a:buCl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163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+ imag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14E5A0-BCBF-4DF5-9191-72BA9CCF5327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8F6C81-F5AF-43B9-8EDB-170CDBC83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B36BA7-6F24-4D5E-AB20-D823BD4360B3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AE4F6-7569-485C-AF25-181A6D100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27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9B20D-170C-456D-B9A9-8E443DA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ts val="1829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1F282F-BF46-4824-AF77-2DA818A3EE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25200" y="522000"/>
            <a:ext cx="2649600" cy="26496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82BD8-3700-4EE3-A0F3-2EC9C35B7F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937" y="3380400"/>
            <a:ext cx="2649600" cy="26496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9C4022-4F4A-430D-A070-E0B79CD94B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7581189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27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+ images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14E5A0-BCBF-4DF5-9191-72BA9CCF5327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8F6C81-F5AF-43B9-8EDB-170CDBC83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B36BA7-6F24-4D5E-AB20-D823BD4360B3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AE4F6-7569-485C-AF25-181A6D100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27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9B20D-170C-456D-B9A9-8E443DA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ts val="1829"/>
              </a:lnSpc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1F282F-BF46-4824-AF77-2DA818A3EE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25200" y="522000"/>
            <a:ext cx="2649600" cy="26496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82BD8-3700-4EE3-A0F3-2EC9C35B7F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937" y="3380400"/>
            <a:ext cx="2649600" cy="26496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9C4022-4F4A-430D-A070-E0B79CD94B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7604837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57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+ imag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14E5A0-BCBF-4DF5-9191-72BA9CCF5327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8F6C81-F5AF-43B9-8EDB-170CDBC83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B36BA7-6F24-4D5E-AB20-D823BD4360B3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AE4F6-7569-485C-AF25-181A6D100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82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9B20D-170C-456D-B9A9-8E443DA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ts val="1829"/>
              </a:lnSpc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1F282F-BF46-4824-AF77-2DA818A3EE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25200" y="522000"/>
            <a:ext cx="2649600" cy="26496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82BD8-3700-4EE3-A0F3-2EC9C35B7F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937" y="3380400"/>
            <a:ext cx="2649600" cy="26496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9C4022-4F4A-430D-A070-E0B79CD94B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7" y="1562403"/>
            <a:ext cx="7589072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3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63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column + imag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14E5A0-BCBF-4DF5-9191-72BA9CCF5327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8F6C81-F5AF-43B9-8EDB-170CDBC83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B36BA7-6F24-4D5E-AB20-D823BD4360B3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AE4F6-7569-485C-AF25-181A6D100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82"/>
            <a:ext cx="12192000" cy="633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9B20D-170C-456D-B9A9-8E443DA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ts val="1829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1F282F-BF46-4824-AF77-2DA818A3EE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25200" y="522000"/>
            <a:ext cx="2649600" cy="26496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82BD8-3700-4EE3-A0F3-2EC9C35B7F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937" y="3380400"/>
            <a:ext cx="2649600" cy="2649600"/>
          </a:xfrm>
        </p:spPr>
        <p:txBody>
          <a:bodyPr>
            <a:norm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9C4022-4F4A-430D-A070-E0B79CD94B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759695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5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61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(grey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F03A-AA4D-3647-9CB8-C2E0389A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94" y="1051019"/>
            <a:ext cx="9466399" cy="895476"/>
          </a:xfrm>
        </p:spPr>
        <p:txBody>
          <a:bodyPr/>
          <a:lstStyle>
            <a:lvl1pPr>
              <a:defRPr>
                <a:solidFill>
                  <a:srgbClr val="3536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BD92D-D04E-BD4B-BBE4-98E1CCC2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94" y="2202301"/>
            <a:ext cx="9466399" cy="3850877"/>
          </a:xfrm>
        </p:spPr>
        <p:txBody>
          <a:bodyPr>
            <a:normAutofit/>
          </a:bodyPr>
          <a:lstStyle>
            <a:lvl1pPr marL="0" indent="0">
              <a:buNone/>
              <a:defRPr sz="165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A74FC-4A10-8942-ACB8-F196124D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Open for Business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13934-DC44-944A-BECF-A2E38C10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Apprenticeships | Training | Talent | Research | Innovation | Incubation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B910F-61B2-B74C-A06E-8DDDD926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C812-D3EB-DB4E-BE13-DCFCF00BE6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E4A5D-03F4-264C-A02B-E7022D0F9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492" y="212211"/>
            <a:ext cx="1819589" cy="5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1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 November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CC02-E0B9-4A20-9E63-B3C5DDC633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195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 November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12D6-6331-49AA-927B-69884350C6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99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F77D4D-E681-40D2-88A8-377108378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200" y="1166400"/>
            <a:ext cx="6098400" cy="4658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1A368-DB83-47C7-AA38-434AB4A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2602800"/>
            <a:ext cx="11228400" cy="151920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841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EAB7C-A067-4E14-9993-05B3F8CC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800" y="80640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165"/>
            </a:lvl1pPr>
          </a:lstStyle>
          <a:p>
            <a:fld id="{AB946FCE-CD33-40F3-99C8-62083596779E}" type="datetime4">
              <a:rPr lang="en-GB" smtClean="0"/>
              <a:pPr/>
              <a:t>26 October 2021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21C32D-85C3-4AF9-B8D5-F12789CCC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392400"/>
            <a:ext cx="3466800" cy="9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1908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een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895" y="1177025"/>
            <a:ext cx="6032500" cy="4635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61A368-DB83-47C7-AA38-434AB4A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2602800"/>
            <a:ext cx="11228400" cy="151920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841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0EAB7C-A067-4E14-9993-05B3F8CC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800" y="80640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AB946FCE-CD33-40F3-99C8-62083596779E}" type="datetime4">
              <a:rPr lang="en-GB" smtClean="0"/>
              <a:pPr/>
              <a:t>26 October 2021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1C32D-85C3-4AF9-B8D5-F12789CCC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3" y="392400"/>
            <a:ext cx="3466799" cy="9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3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ral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61" y="1170974"/>
            <a:ext cx="6078915" cy="46666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61A368-DB83-47C7-AA38-434AB4A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2602800"/>
            <a:ext cx="11228400" cy="151920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841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0EAB7C-A067-4E14-9993-05B3F8CC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800" y="80640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AB946FCE-CD33-40F3-99C8-62083596779E}" type="datetime4">
              <a:rPr lang="en-GB" smtClean="0"/>
              <a:pPr/>
              <a:t>26 October 2021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1C32D-85C3-4AF9-B8D5-F12789CCC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3" y="392400"/>
            <a:ext cx="3466799" cy="9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75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5" y="1165140"/>
            <a:ext cx="6105467" cy="46870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61A368-DB83-47C7-AA38-434AB4A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2602800"/>
            <a:ext cx="11228400" cy="151920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841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0EAB7C-A067-4E14-9993-05B3F8CC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800" y="80640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AB946FCE-CD33-40F3-99C8-62083596779E}" type="datetime4">
              <a:rPr lang="en-GB" smtClean="0"/>
              <a:pPr/>
              <a:t>26 October 2021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1C32D-85C3-4AF9-B8D5-F12789CCC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3" y="392400"/>
            <a:ext cx="3466799" cy="9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32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 on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F77D4D-E681-40D2-88A8-377108378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200" y="1166400"/>
            <a:ext cx="6098400" cy="4658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61A368-DB83-47C7-AA38-434AB4A8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2602800"/>
            <a:ext cx="11228400" cy="151920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841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0EAB7C-A067-4E14-9993-05B3F8CC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800" y="80640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AB946FCE-CD33-40F3-99C8-62083596779E}" type="datetime4">
              <a:rPr lang="en-GB" smtClean="0"/>
              <a:pPr/>
              <a:t>26 October 2021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1C32D-85C3-4AF9-B8D5-F12789CCC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3" y="392400"/>
            <a:ext cx="3466799" cy="9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7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teal chev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060502" y="1169002"/>
            <a:ext cx="6065892" cy="4661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137DBE-3DCB-461E-8748-28DDBCC2B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3367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371DAE-A209-4F99-8998-011EBCC6FC9F}"/>
              </a:ext>
            </a:extLst>
          </p:cNvPr>
          <p:cNvSpPr/>
          <p:nvPr userDrawn="1"/>
        </p:nvSpPr>
        <p:spPr>
          <a:xfrm>
            <a:off x="0" y="6348923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59C2F-91B3-4E84-B4E9-A061D33D4E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46825"/>
            <a:ext cx="12192000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84C52A-A232-44B0-91E1-6C35437E881A}"/>
              </a:ext>
            </a:extLst>
          </p:cNvPr>
          <p:cNvSpPr txBox="1">
            <a:spLocks/>
          </p:cNvSpPr>
          <p:nvPr userDrawn="1"/>
        </p:nvSpPr>
        <p:spPr>
          <a:xfrm>
            <a:off x="11174400" y="6348923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900"/>
              </a:lnSpc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65ED3-5985-4D19-8FFA-E2B1DCF4EC52}" type="slidenum">
              <a:rPr lang="en-GB" sz="506" smtClean="0"/>
              <a:pPr/>
              <a:t>‹#›</a:t>
            </a:fld>
            <a:endParaRPr lang="en-GB" sz="506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6D8F6-1179-4A3E-B426-3B2F125F16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810EB91-327E-4BC3-93A7-D326DD9D23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562403"/>
            <a:ext cx="10652115" cy="4368843"/>
          </a:xfrm>
        </p:spPr>
        <p:txBody>
          <a:bodyPr vert="horz" lIns="0" tIns="33120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2"/>
                </a:solidFill>
                <a:latin typeface="+mn-lt"/>
              </a:defRPr>
            </a:lvl1pPr>
            <a:lvl2pPr marL="243000" indent="-162000">
              <a:lnSpc>
                <a:spcPct val="10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lang="en-US" dirty="0" smtClean="0">
                <a:solidFill>
                  <a:schemeClr val="tx2"/>
                </a:solidFill>
                <a:latin typeface="+mn-lt"/>
              </a:defRPr>
            </a:lvl2pPr>
            <a:lvl3pPr marL="324000" indent="-1215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94">
                <a:solidFill>
                  <a:schemeClr val="tx2"/>
                </a:solidFill>
              </a:defRPr>
            </a:lvl3pPr>
            <a:lvl4pPr marL="405000" indent="-121500">
              <a:lnSpc>
                <a:spcPct val="100000"/>
              </a:lnSpc>
              <a:buFont typeface="Arial" panose="020B0604020202020204" pitchFamily="34" charset="0"/>
              <a:buChar char="▪"/>
              <a:defRPr sz="1238" u="none" baseline="0">
                <a:solidFill>
                  <a:schemeClr val="tx2"/>
                </a:solidFill>
              </a:defRPr>
            </a:lvl4pPr>
            <a:lvl5pPr marL="486000" indent="-121500">
              <a:lnSpc>
                <a:spcPct val="100000"/>
              </a:lnSpc>
              <a:buClrTx/>
              <a:buSzPct val="80000"/>
              <a:buFont typeface="Arial" panose="020B0604020202020204" pitchFamily="34" charset="0"/>
              <a:buChar char="▫"/>
              <a:defRPr lang="en-US" sz="118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lnSpc>
                <a:spcPct val="100000"/>
              </a:lnSpc>
              <a:buClr>
                <a:schemeClr val="tx2"/>
              </a:buClr>
              <a:buSzPct val="90000"/>
              <a:defRPr lang="en-US" sz="135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01" y="80398"/>
            <a:ext cx="762003" cy="7620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01849FF-D1BD-4B43-80E5-706DB49E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400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182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50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467F51-63F9-424B-86F7-4550E020CBFA}"/>
              </a:ext>
            </a:extLst>
          </p:cNvPr>
          <p:cNvSpPr/>
          <p:nvPr userDrawn="1"/>
        </p:nvSpPr>
        <p:spPr>
          <a:xfrm>
            <a:off x="0" y="6356350"/>
            <a:ext cx="12192000" cy="522000"/>
          </a:xfrm>
          <a:prstGeom prst="rect">
            <a:avLst/>
          </a:prstGeom>
          <a:solidFill>
            <a:srgbClr val="36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9949C-032B-4962-BA88-8221C63BD126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" y="6354252"/>
            <a:ext cx="12192000" cy="52120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5CBDB-6176-4738-A036-C5134459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42399"/>
            <a:ext cx="631235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AE029-C9A2-44B5-A06D-81074729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854800"/>
            <a:ext cx="5479200" cy="3178800"/>
          </a:xfrm>
          <a:prstGeom prst="rect">
            <a:avLst/>
          </a:prstGeom>
        </p:spPr>
        <p:txBody>
          <a:bodyPr vert="horz" lIns="0" tIns="33120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</a:p>
          <a:p>
            <a:pPr lvl="6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E8D43-A09F-4BD7-9F21-D97AA8CFC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400" y="6364031"/>
            <a:ext cx="500400" cy="5016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ts val="1069"/>
              </a:lnSpc>
              <a:defRPr sz="506">
                <a:solidFill>
                  <a:schemeClr val="bg1"/>
                </a:solidFill>
              </a:defRPr>
            </a:lvl1pPr>
          </a:lstStyle>
          <a:p>
            <a:fld id="{E3865ED3-5985-4D19-8FFA-E2B1DCF4EC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9F61ED-D5C0-49FE-9DE8-4A354910D4A5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" y="6423213"/>
            <a:ext cx="1472965" cy="3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4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2" r:id="rId37"/>
  </p:sldLayoutIdLst>
  <p:txStyles>
    <p:titleStyle>
      <a:lvl1pPr algn="l" defTabSz="514350" rtl="0" eaLnBrk="1" latinLnBrk="0" hangingPunct="1">
        <a:lnSpc>
          <a:spcPts val="1829"/>
        </a:lnSpc>
        <a:spcBef>
          <a:spcPct val="0"/>
        </a:spcBef>
        <a:buNone/>
        <a:defRPr sz="194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209"/>
        </a:spcAft>
        <a:buFontTx/>
        <a:buNone/>
        <a:defRPr sz="1350" u="none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-121500" algn="l" defTabSz="514350" rtl="0" eaLnBrk="1" latinLnBrk="0" hangingPunct="1">
        <a:lnSpc>
          <a:spcPct val="100000"/>
        </a:lnSpc>
        <a:spcBef>
          <a:spcPts val="0"/>
        </a:spcBef>
        <a:spcAft>
          <a:spcPts val="209"/>
        </a:spcAft>
        <a:buFont typeface="Arial" panose="020B0604020202020204" pitchFamily="34" charset="0"/>
        <a:buNone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209"/>
        </a:spcAft>
        <a:buSzPct val="90000"/>
        <a:buFont typeface="Wingdings" panose="05000000000000000000" pitchFamily="2" charset="2"/>
        <a:buNone/>
        <a:defRPr sz="1350" b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ts val="1181"/>
        </a:lnSpc>
        <a:spcBef>
          <a:spcPts val="0"/>
        </a:spcBef>
        <a:spcAft>
          <a:spcPts val="209"/>
        </a:spcAft>
        <a:buSzPct val="90000"/>
        <a:buFont typeface="Wingdings" panose="05000000000000000000" pitchFamily="2" charset="2"/>
        <a:buNone/>
        <a:defRPr sz="956" u="sng" kern="1200">
          <a:solidFill>
            <a:schemeClr val="tx1"/>
          </a:solidFill>
          <a:latin typeface="+mn-lt"/>
          <a:ea typeface="+mn-ea"/>
          <a:cs typeface="+mn-cs"/>
        </a:defRPr>
      </a:lvl4pPr>
      <a:lvl5pPr marL="243000" indent="-162000" algn="l" defTabSz="514350" rtl="0" eaLnBrk="1" latinLnBrk="0" hangingPunct="1">
        <a:lnSpc>
          <a:spcPct val="100000"/>
        </a:lnSpc>
        <a:spcBef>
          <a:spcPts val="0"/>
        </a:spcBef>
        <a:spcAft>
          <a:spcPts val="209"/>
        </a:spcAft>
        <a:buSzPct val="90000"/>
        <a:buFont typeface="Wingdings" panose="05000000000000000000" pitchFamily="2" charset="2"/>
        <a:buChar char="n"/>
        <a:tabLst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24000" marR="0" indent="-121500" algn="l" defTabSz="514350" rtl="0" eaLnBrk="1" fontAlgn="auto" latinLnBrk="0" hangingPunct="1">
        <a:lnSpc>
          <a:spcPct val="100000"/>
        </a:lnSpc>
        <a:spcBef>
          <a:spcPts val="0"/>
        </a:spcBef>
        <a:spcAft>
          <a:spcPts val="209"/>
        </a:spcAft>
        <a:buClrTx/>
        <a:buSzPct val="90000"/>
        <a:buFont typeface="Wingdings" panose="05000000000000000000" pitchFamily="2" charset="2"/>
        <a:buChar char="§"/>
        <a:tabLst/>
        <a:defRPr lang="en-US" sz="1294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405000" indent="-121500" algn="l" defTabSz="514350" rtl="0" eaLnBrk="1" latinLnBrk="0" hangingPunct="1">
        <a:lnSpc>
          <a:spcPct val="100000"/>
        </a:lnSpc>
        <a:spcBef>
          <a:spcPts val="0"/>
        </a:spcBef>
        <a:spcAft>
          <a:spcPts val="209"/>
        </a:spcAft>
        <a:buSzPct val="80000"/>
        <a:buFont typeface="Arial" panose="020B0604020202020204" pitchFamily="34" charset="0"/>
        <a:buChar char="▪"/>
        <a:defRPr sz="1238" kern="1200">
          <a:solidFill>
            <a:schemeClr val="tx1"/>
          </a:solidFill>
          <a:latin typeface="+mn-lt"/>
          <a:ea typeface="+mn-ea"/>
          <a:cs typeface="+mn-cs"/>
        </a:defRPr>
      </a:lvl7pPr>
      <a:lvl8pPr marL="486000" indent="-121500" algn="l" defTabSz="514350" rtl="0" eaLnBrk="1" latinLnBrk="0" hangingPunct="1">
        <a:lnSpc>
          <a:spcPct val="100000"/>
        </a:lnSpc>
        <a:spcBef>
          <a:spcPts val="0"/>
        </a:spcBef>
        <a:spcAft>
          <a:spcPts val="209"/>
        </a:spcAft>
        <a:buFont typeface="Arial" panose="020B0604020202020204" pitchFamily="34" charset="0"/>
        <a:buChar char="▫"/>
        <a:defRPr sz="118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ituteforapprenticeships.org/apprenticeship-standards/senior-people-professional-v1-0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pick@glos.ac.uk" TargetMode="External"/><Relationship Id="rId2" Type="http://schemas.openxmlformats.org/officeDocument/2006/relationships/hyperlink" Target="mailto:jhepworth@glos.ac.uk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glos.ac.uk/business-and-partnerships/business-and-employers/higher-and-degree-apprenticeshi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32E28-710C-4359-A16E-4B62FAAA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603500"/>
            <a:ext cx="11228388" cy="15192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Apprenticeships</a:t>
            </a:r>
            <a:br>
              <a:rPr lang="en-GB" dirty="0"/>
            </a:br>
            <a:r>
              <a:rPr lang="en-GB" sz="2700" dirty="0"/>
              <a:t>Senior People Professional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BD196-20CC-FB43-8DC1-914F2414A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Larger Organisations - Levy Funded Programmes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SMEs – Employer Pays £700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Requires Apprenticeship Agreements and 20% ‘Off the Job’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For Details of the Standard: </a:t>
            </a:r>
            <a:r>
              <a:rPr lang="en-US" sz="2400" dirty="0">
                <a:hlinkClick r:id="rId2"/>
              </a:rPr>
              <a:t>https://www.instituteforapprenticeships.org/apprenticeship-standards/senior-people-professional-v1-0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C949C6-2EC3-CA42-BC79-6B02FDD0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Apprenticeship Funding</a:t>
            </a:r>
          </a:p>
        </p:txBody>
      </p:sp>
    </p:spTree>
    <p:extLst>
      <p:ext uri="{BB962C8B-B14F-4D97-AF65-F5344CB8AC3E}">
        <p14:creationId xmlns:p14="http://schemas.microsoft.com/office/powerpoint/2010/main" val="283055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Developed through consultation with Walter Smith Fine Foods, Royal Bank of Scotland, Canon Europe, NHS, Saint </a:t>
            </a:r>
            <a:r>
              <a:rPr lang="en-GB" sz="2400" dirty="0" err="1"/>
              <a:t>Gobain</a:t>
            </a:r>
            <a:r>
              <a:rPr lang="en-GB" sz="2400" dirty="0"/>
              <a:t>, Arvato, IFATE, Sainsbury’s, Marston’s, </a:t>
            </a:r>
            <a:r>
              <a:rPr lang="en-GB" sz="2400" dirty="0" err="1"/>
              <a:t>Volkervessels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Senior Human Resources (HR) Professional; Senior Learning &amp; Development (L&amp;D) Professional; Senior Organisation Development (OD) Professional (e.g. work design)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Leads to Chartered Member Status of the Chartered Institute of Personnel and Development (CIPD)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Duration typically 36 months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889478"/>
            <a:ext cx="7032897" cy="720000"/>
          </a:xfrm>
        </p:spPr>
        <p:txBody>
          <a:bodyPr>
            <a:normAutofit/>
          </a:bodyPr>
          <a:lstStyle/>
          <a:p>
            <a:br>
              <a:rPr lang="en-GB" sz="3200" dirty="0"/>
            </a:br>
            <a:r>
              <a:rPr lang="en-GB" sz="3200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64546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Deliver over 24 months not including EPA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Part-time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Two day ‘block’ lecture delivery + three seminars per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Option to ‘top up’ to an MSc HRM upon completion of apprenticeship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Aim to deliver all three options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Experienced ‘mix’ of tutors, with industry and academic 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Deliver MSc HRM currently that meets part-time audience, but not </a:t>
            </a:r>
            <a:r>
              <a:rPr lang="en-GB" sz="2400"/>
              <a:t>an apprenticeship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Need to consider: how to deliver effectively if disability declared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99" y="842400"/>
            <a:ext cx="7032897" cy="720000"/>
          </a:xfrm>
        </p:spPr>
        <p:txBody>
          <a:bodyPr>
            <a:normAutofit/>
          </a:bodyPr>
          <a:lstStyle/>
          <a:p>
            <a:br>
              <a:rPr lang="en-GB" sz="3200" dirty="0"/>
            </a:br>
            <a:r>
              <a:rPr lang="en-GB" sz="3200" dirty="0"/>
              <a:t>Current thinking UoG</a:t>
            </a:r>
          </a:p>
        </p:txBody>
      </p:sp>
    </p:spTree>
    <p:extLst>
      <p:ext uri="{BB962C8B-B14F-4D97-AF65-F5344CB8AC3E}">
        <p14:creationId xmlns:p14="http://schemas.microsoft.com/office/powerpoint/2010/main" val="25107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1EFD92-D9BC-A341-8F28-5BAD674EE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John Hepworth </a:t>
            </a:r>
          </a:p>
          <a:p>
            <a:r>
              <a:rPr lang="en-US" dirty="0"/>
              <a:t>Senior Lecturer in Human Resource Management 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jhepworth@glos.ac.uk</a:t>
            </a:r>
            <a:endParaRPr lang="en-US" dirty="0"/>
          </a:p>
          <a:p>
            <a:endParaRPr lang="en-US" dirty="0"/>
          </a:p>
          <a:p>
            <a:r>
              <a:rPr lang="en-US" dirty="0"/>
              <a:t>Dr. Polly Pick</a:t>
            </a:r>
          </a:p>
          <a:p>
            <a:r>
              <a:rPr lang="en-US" dirty="0"/>
              <a:t>Director of Business Engagement</a:t>
            </a:r>
          </a:p>
          <a:p>
            <a:r>
              <a:rPr lang="en-US" dirty="0">
                <a:hlinkClick r:id="rId3"/>
              </a:rPr>
              <a:t>ppick@glos.ac.uk</a:t>
            </a:r>
            <a:endParaRPr lang="en-US" dirty="0"/>
          </a:p>
          <a:p>
            <a:endParaRPr lang="en-US" dirty="0"/>
          </a:p>
          <a:p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See all our Apprenticeships here: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https://www.glos.ac.uk/business-and-partnerships/business-and-employers/higher-and-degree-apprenticeships/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98266B0-CB78-244B-889D-18231A6A8B4E}"/>
              </a:ext>
            </a:extLst>
          </p:cNvPr>
          <p:cNvSpPr txBox="1">
            <a:spLocks/>
          </p:cNvSpPr>
          <p:nvPr/>
        </p:nvSpPr>
        <p:spPr>
          <a:xfrm>
            <a:off x="522288" y="2424709"/>
            <a:ext cx="5479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514350" rtl="0" eaLnBrk="1" latinLnBrk="0" hangingPunct="1">
              <a:lnSpc>
                <a:spcPts val="1829"/>
              </a:lnSpc>
              <a:spcBef>
                <a:spcPct val="0"/>
              </a:spcBef>
              <a:buNone/>
              <a:defRPr lang="en-GB" sz="1941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For more details contact: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4AAE01-0BAE-644F-9DC1-49DB2DF84C3D}"/>
              </a:ext>
            </a:extLst>
          </p:cNvPr>
          <p:cNvSpPr txBox="1"/>
          <p:nvPr/>
        </p:nvSpPr>
        <p:spPr>
          <a:xfrm>
            <a:off x="441265" y="651861"/>
            <a:ext cx="10045398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lnSpc>
                <a:spcPts val="1829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Next Steps:</a:t>
            </a:r>
          </a:p>
          <a:p>
            <a:pPr defTabSz="514350">
              <a:lnSpc>
                <a:spcPts val="1829"/>
              </a:lnSpc>
              <a:spcBef>
                <a:spcPct val="0"/>
              </a:spcBef>
            </a:pPr>
            <a:endParaRPr lang="en-US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defTabSz="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+mj-ea"/>
                <a:cs typeface="+mj-cs"/>
              </a:rPr>
              <a:t>Consultation event end of November, please let us know if you’d like to be involved.</a:t>
            </a:r>
          </a:p>
          <a:p>
            <a:pPr marL="342900" indent="-342900" defTabSz="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+mj-ea"/>
                <a:cs typeface="+mj-cs"/>
              </a:rPr>
              <a:t>First Programme intake will be September 2022.</a:t>
            </a:r>
          </a:p>
        </p:txBody>
      </p:sp>
    </p:spTree>
    <p:extLst>
      <p:ext uri="{BB962C8B-B14F-4D97-AF65-F5344CB8AC3E}">
        <p14:creationId xmlns:p14="http://schemas.microsoft.com/office/powerpoint/2010/main" val="947549806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UOG 2019 v2">
      <a:dk1>
        <a:sysClr val="windowText" lastClr="000000"/>
      </a:dk1>
      <a:lt1>
        <a:sysClr val="window" lastClr="FFFFFF"/>
      </a:lt1>
      <a:dk2>
        <a:srgbClr val="353637"/>
      </a:dk2>
      <a:lt2>
        <a:srgbClr val="FFFFFF"/>
      </a:lt2>
      <a:accent1>
        <a:srgbClr val="188178"/>
      </a:accent1>
      <a:accent2>
        <a:srgbClr val="DE655E"/>
      </a:accent2>
      <a:accent3>
        <a:srgbClr val="488ECB"/>
      </a:accent3>
      <a:accent4>
        <a:srgbClr val="FFED00"/>
      </a:accent4>
      <a:accent5>
        <a:srgbClr val="FAA719"/>
      </a:accent5>
      <a:accent6>
        <a:srgbClr val="F1F2F3"/>
      </a:accent6>
      <a:hlink>
        <a:srgbClr val="353637"/>
      </a:hlink>
      <a:folHlink>
        <a:srgbClr val="A5A2A2"/>
      </a:folHlink>
    </a:clrScheme>
    <a:fontScheme name="UoG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l043_UOG7420_PPT template_v2" id="{541353D1-C1F9-43E2-A021-FE558566DAF0}" vid="{32786641-79CC-4D37-A0A0-4391AA294C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1234</TotalTime>
  <Words>301</Words>
  <Application>Microsoft Office PowerPoint</Application>
  <PresentationFormat>Widescreen</PresentationFormat>
  <Paragraphs>44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5_Office Theme</vt:lpstr>
      <vt:lpstr>Apprenticeships Senior People Professional</vt:lpstr>
      <vt:lpstr>Apprenticeship Funding</vt:lpstr>
      <vt:lpstr> Context</vt:lpstr>
      <vt:lpstr> Current thinking UoG</vt:lpstr>
      <vt:lpstr>PowerPoint Presentation</vt:lpstr>
    </vt:vector>
  </TitlesOfParts>
  <Company>University of Gloucestershire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BM7904</dc:title>
  <dc:creator>HEPWORTH, John</dc:creator>
  <cp:lastModifiedBy>Suzanne Hall-Gibbins</cp:lastModifiedBy>
  <cp:revision>115</cp:revision>
  <dcterms:created xsi:type="dcterms:W3CDTF">2018-05-23T10:01:41Z</dcterms:created>
  <dcterms:modified xsi:type="dcterms:W3CDTF">2021-10-26T08:39:08Z</dcterms:modified>
</cp:coreProperties>
</file>