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50" r:id="rId7"/>
    <p:sldMasterId id="2147483661" r:id="rId8"/>
    <p:sldMasterId id="2147483652" r:id="rId9"/>
    <p:sldMasterId id="2147483663" r:id="rId10"/>
    <p:sldMasterId id="2147483656" r:id="rId11"/>
    <p:sldMasterId id="2147483665" r:id="rId12"/>
    <p:sldMasterId id="2147483654" r:id="rId13"/>
    <p:sldMasterId id="2147483659" r:id="rId14"/>
    <p:sldMasterId id="2147483676" r:id="rId15"/>
    <p:sldMasterId id="2147483679" r:id="rId16"/>
  </p:sldMasterIdLst>
  <p:notesMasterIdLst>
    <p:notesMasterId r:id="rId22"/>
  </p:notesMasterIdLst>
  <p:handoutMasterIdLst>
    <p:handoutMasterId r:id="rId23"/>
  </p:handoutMasterIdLst>
  <p:sldIdLst>
    <p:sldId id="256" r:id="rId17"/>
    <p:sldId id="325" r:id="rId18"/>
    <p:sldId id="343" r:id="rId19"/>
    <p:sldId id="341" r:id="rId20"/>
    <p:sldId id="3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64A"/>
    <a:srgbClr val="318390"/>
    <a:srgbClr val="DC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>
      <p:cViewPr varScale="1">
        <p:scale>
          <a:sx n="111" d="100"/>
          <a:sy n="111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24591-D091-41C5-BB8F-93AE68EF9147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C75E9-C084-4BB3-9957-21CD5BA21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716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smtClean="0"/>
              <a:t> 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58D6A-2785-4219-AAF0-BDC256078FBA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smtClean="0"/>
              <a:t> 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F37A9-73E9-46E4-A853-8CB1834B9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630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37A9-73E9-46E4-A853-8CB1834B91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2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 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9721107"/>
            <a:ext cx="6858000" cy="513507"/>
          </a:xfrm>
        </p:spPr>
        <p:txBody>
          <a:bodyPr/>
          <a:lstStyle/>
          <a:p>
            <a:r>
              <a:rPr lang="en-GB" smtClean="0"/>
              <a:t> 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37A9-73E9-46E4-A853-8CB1834B919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00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 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9721107"/>
            <a:ext cx="6858000" cy="513507"/>
          </a:xfrm>
        </p:spPr>
        <p:txBody>
          <a:bodyPr/>
          <a:lstStyle/>
          <a:p>
            <a:r>
              <a:rPr lang="en-GB" smtClean="0"/>
              <a:t> 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37A9-73E9-46E4-A853-8CB1834B919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3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 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9721107"/>
            <a:ext cx="6858000" cy="513507"/>
          </a:xfrm>
        </p:spPr>
        <p:txBody>
          <a:bodyPr/>
          <a:lstStyle/>
          <a:p>
            <a:r>
              <a:rPr lang="en-GB" smtClean="0"/>
              <a:t> 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37A9-73E9-46E4-A853-8CB1834B919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04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37A9-73E9-46E4-A853-8CB1834B91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6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751" y="3645024"/>
            <a:ext cx="10363200" cy="79208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PowerPoint Template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53814" y="5543572"/>
            <a:ext cx="4679950" cy="38645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83832" y="5976516"/>
            <a:ext cx="3024188" cy="332804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US" dirty="0"/>
              <a:t>DD-MM-YYYY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48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67408" y="2420937"/>
            <a:ext cx="4824000" cy="3600000"/>
          </a:xfrm>
          <a:prstGeom prst="rect">
            <a:avLst/>
          </a:prstGeom>
          <a:pattFill prst="pct5">
            <a:fgClr>
              <a:srgbClr val="31839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72064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97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672064" y="2420938"/>
            <a:ext cx="4824536" cy="1655762"/>
          </a:xfrm>
          <a:prstGeom prst="rect">
            <a:avLst/>
          </a:prstGeom>
          <a:pattFill prst="pct5">
            <a:fgClr>
              <a:srgbClr val="31839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672064" y="4365104"/>
            <a:ext cx="4824536" cy="1655762"/>
          </a:xfrm>
          <a:prstGeom prst="rect">
            <a:avLst/>
          </a:prstGeom>
          <a:pattFill prst="pct5">
            <a:fgClr>
              <a:srgbClr val="31839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767409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201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72064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4"/>
          <p:cNvSpPr>
            <a:spLocks noGrp="1"/>
          </p:cNvSpPr>
          <p:nvPr>
            <p:ph type="chart" sz="quarter" idx="12" hasCustomPrompt="1"/>
          </p:nvPr>
        </p:nvSpPr>
        <p:spPr>
          <a:xfrm>
            <a:off x="767408" y="2420866"/>
            <a:ext cx="48240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96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3183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67408" y="2420889"/>
            <a:ext cx="10729192" cy="360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344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3183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72064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767408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182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3183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67408" y="2420937"/>
            <a:ext cx="4824000" cy="3600000"/>
          </a:xfrm>
          <a:prstGeom prst="rect">
            <a:avLst/>
          </a:prstGeom>
          <a:pattFill prst="pct5">
            <a:fgClr>
              <a:srgbClr val="31839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72064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916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3183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672064" y="2420938"/>
            <a:ext cx="4824536" cy="1655762"/>
          </a:xfrm>
          <a:prstGeom prst="rect">
            <a:avLst/>
          </a:prstGeom>
          <a:pattFill prst="pct5">
            <a:fgClr>
              <a:srgbClr val="31839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672064" y="4365104"/>
            <a:ext cx="4824536" cy="1655762"/>
          </a:xfrm>
          <a:prstGeom prst="rect">
            <a:avLst/>
          </a:prstGeom>
          <a:pattFill prst="pct5">
            <a:fgClr>
              <a:srgbClr val="31839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767409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7819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72064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4"/>
          <p:cNvSpPr>
            <a:spLocks noGrp="1"/>
          </p:cNvSpPr>
          <p:nvPr>
            <p:ph type="chart" sz="quarter" idx="12" hasCustomPrompt="1"/>
          </p:nvPr>
        </p:nvSpPr>
        <p:spPr>
          <a:xfrm>
            <a:off x="767408" y="2420866"/>
            <a:ext cx="48240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3183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02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352496"/>
            <a:ext cx="12191999" cy="2160240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anchor="ctr"/>
          <a:lstStyle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5740487"/>
            <a:ext cx="1646681" cy="777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017" y="5517232"/>
            <a:ext cx="1219305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45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67408" y="2420889"/>
            <a:ext cx="10729192" cy="360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541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7"/>
            <a:ext cx="8352928" cy="514800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CONTENTS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34777" y="2204864"/>
            <a:ext cx="8029575" cy="2879725"/>
          </a:xfrm>
          <a:prstGeom prst="rect">
            <a:avLst/>
          </a:prstGeom>
        </p:spPr>
        <p:txBody>
          <a:bodyPr anchor="t"/>
          <a:lstStyle>
            <a:lvl1pPr marL="1077913" indent="-107791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640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 typeface="Wingdings" panose="05000000000000000000" pitchFamily="2" charset="2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1"/>
            <a:r>
              <a:rPr lang="en-US" dirty="0"/>
              <a:t>Level 2</a:t>
            </a:r>
          </a:p>
          <a:p>
            <a:pPr lvl="0"/>
            <a:r>
              <a:rPr lang="en-US" dirty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1122597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67408" y="2420889"/>
            <a:ext cx="10729192" cy="360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5336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67408" y="2420889"/>
            <a:ext cx="10729192" cy="360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241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67408" y="2420889"/>
            <a:ext cx="10729192" cy="360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149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72064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767408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17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67408" y="2420937"/>
            <a:ext cx="4824000" cy="3600000"/>
          </a:xfrm>
          <a:prstGeom prst="rect">
            <a:avLst/>
          </a:prstGeom>
          <a:pattFill prst="pct5">
            <a:fgClr>
              <a:srgbClr val="31839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72064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96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672064" y="2420938"/>
            <a:ext cx="4824536" cy="1655762"/>
          </a:xfrm>
          <a:prstGeom prst="rect">
            <a:avLst/>
          </a:prstGeom>
          <a:pattFill prst="pct5">
            <a:fgClr>
              <a:srgbClr val="31839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672064" y="4365104"/>
            <a:ext cx="4824536" cy="1655762"/>
          </a:xfrm>
          <a:prstGeom prst="rect">
            <a:avLst/>
          </a:prstGeom>
          <a:pattFill prst="pct5">
            <a:fgClr>
              <a:srgbClr val="31839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767409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38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72064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2" hasCustomPrompt="1"/>
          </p:nvPr>
        </p:nvSpPr>
        <p:spPr>
          <a:xfrm>
            <a:off x="767408" y="2420866"/>
            <a:ext cx="48240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368539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67408" y="2420889"/>
            <a:ext cx="10729192" cy="360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83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90628"/>
            <a:ext cx="9144000" cy="513011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547" y="8816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DCEFF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72064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767408" y="2420938"/>
            <a:ext cx="4824536" cy="359992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023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spect="1"/>
          </p:cNvSpPr>
          <p:nvPr userDrawn="1"/>
        </p:nvSpPr>
        <p:spPr>
          <a:xfrm>
            <a:off x="0" y="-2164"/>
            <a:ext cx="12192000" cy="6858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8521" y="0"/>
            <a:ext cx="1834956" cy="18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9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14C886-9CC2-7E48-9861-5AE166CCB62A}"/>
              </a:ext>
            </a:extLst>
          </p:cNvPr>
          <p:cNvSpPr/>
          <p:nvPr userDrawn="1"/>
        </p:nvSpPr>
        <p:spPr>
          <a:xfrm>
            <a:off x="0" y="0"/>
            <a:ext cx="12192000" cy="1260000"/>
          </a:xfrm>
          <a:prstGeom prst="rect">
            <a:avLst/>
          </a:prstGeom>
          <a:solidFill>
            <a:srgbClr val="23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5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4183" cy="1861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332656"/>
            <a:ext cx="1080000" cy="7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4996975"/>
            <a:ext cx="12192000" cy="1864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4183" cy="186102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941140" y="1979525"/>
            <a:ext cx="0" cy="2914022"/>
          </a:xfrm>
          <a:prstGeom prst="line">
            <a:avLst/>
          </a:prstGeom>
          <a:noFill/>
          <a:ln w="12700" cap="flat" cmpd="sng" algn="ctr">
            <a:solidFill>
              <a:srgbClr val="31839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81820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8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9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8606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096334" y="1954871"/>
            <a:ext cx="0" cy="4320000"/>
          </a:xfrm>
          <a:prstGeom prst="line">
            <a:avLst/>
          </a:prstGeom>
          <a:noFill/>
          <a:ln w="6350" cap="flat" cmpd="sng" algn="ctr">
            <a:solidFill>
              <a:srgbClr val="31839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5095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53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4183" cy="186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4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4183" cy="186102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096334" y="1954871"/>
            <a:ext cx="0" cy="4320000"/>
          </a:xfrm>
          <a:prstGeom prst="line">
            <a:avLst/>
          </a:prstGeom>
          <a:noFill/>
          <a:ln w="6350" cap="flat" cmpd="sng" algn="ctr">
            <a:solidFill>
              <a:srgbClr val="31839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64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57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731"/>
            <a:ext cx="12192000" cy="18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731"/>
            <a:ext cx="12192000" cy="186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096334" y="1954871"/>
            <a:ext cx="0" cy="4320000"/>
          </a:xfrm>
          <a:prstGeom prst="line">
            <a:avLst/>
          </a:prstGeom>
          <a:noFill/>
          <a:ln w="6350" cap="flat" cmpd="sng" algn="ctr">
            <a:solidFill>
              <a:srgbClr val="31839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0970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4" r:id="rId2"/>
    <p:sldLayoutId id="2147483658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67"/>
            <a:ext cx="12192000" cy="6866467"/>
          </a:xfrm>
          <a:prstGeom prst="rect">
            <a:avLst/>
          </a:prstGeom>
        </p:spPr>
      </p:pic>
      <p:sp>
        <p:nvSpPr>
          <p:cNvPr id="8" name="object 3"/>
          <p:cNvSpPr/>
          <p:nvPr userDrawn="1"/>
        </p:nvSpPr>
        <p:spPr>
          <a:xfrm>
            <a:off x="5263496" y="0"/>
            <a:ext cx="1665008" cy="1666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6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mss@the-mtc.org" TargetMode="External"/><Relationship Id="rId4" Type="http://schemas.openxmlformats.org/officeDocument/2006/relationships/hyperlink" Target="mailto:sylvain.briand@the-mt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hyperlink" Target="https://www.the-mtc.org/what-we-do/sme-support/manufacturing-support-services/" TargetMode="External"/><Relationship Id="rId5" Type="http://schemas.openxmlformats.org/officeDocument/2006/relationships/hyperlink" Target="mailto:mss@the-mtc.org" TargetMode="External"/><Relationship Id="rId4" Type="http://schemas.openxmlformats.org/officeDocument/2006/relationships/hyperlink" Target="mailto:sylvain.briand@the-mt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24" y="3212976"/>
            <a:ext cx="10363200" cy="79208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/>
              <a:t>Supply Chain Readiness Assessment</a:t>
            </a:r>
            <a:endParaRPr lang="en-GB" i="1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68466" y="6021288"/>
            <a:ext cx="10585176" cy="332804"/>
          </a:xfrm>
        </p:spPr>
        <p:txBody>
          <a:bodyPr/>
          <a:lstStyle/>
          <a:p>
            <a:pPr algn="l"/>
            <a:r>
              <a:rPr lang="en-GB" dirty="0" smtClean="0"/>
              <a:t>Contact: Sylvain Briand, Manufacturing Support Services, </a:t>
            </a:r>
            <a:r>
              <a:rPr lang="en-GB" dirty="0" smtClean="0">
                <a:hlinkClick r:id="rId4"/>
              </a:rPr>
              <a:t>sylvain.briand@the-mtc.org</a:t>
            </a:r>
            <a:r>
              <a:rPr lang="en-GB" dirty="0" smtClean="0"/>
              <a:t>, </a:t>
            </a:r>
            <a:r>
              <a:rPr lang="en-GB" dirty="0" smtClean="0">
                <a:hlinkClick r:id="rId5"/>
              </a:rPr>
              <a:t>mss@the-mtc.org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68466" y="4393630"/>
            <a:ext cx="10945216" cy="1047740"/>
          </a:xfrm>
        </p:spPr>
        <p:txBody>
          <a:bodyPr/>
          <a:lstStyle/>
          <a:p>
            <a:pPr algn="l"/>
            <a:r>
              <a:rPr lang="en-GB" dirty="0" smtClean="0"/>
              <a:t>C2S/MTC Offer:</a:t>
            </a:r>
            <a:br>
              <a:rPr lang="en-GB" dirty="0" smtClean="0"/>
            </a:br>
            <a:r>
              <a:rPr lang="en-GB" dirty="0" smtClean="0"/>
              <a:t>Free assessment for Manufacturing SMEs until 30</a:t>
            </a:r>
            <a:r>
              <a:rPr lang="en-GB" baseline="30000" dirty="0" smtClean="0"/>
              <a:t>th</a:t>
            </a:r>
            <a:r>
              <a:rPr lang="en-GB" dirty="0" smtClean="0"/>
              <a:t> September 2021*</a:t>
            </a:r>
          </a:p>
          <a:p>
            <a:pPr algn="l"/>
            <a:endParaRPr lang="en-GB" dirty="0" smtClean="0"/>
          </a:p>
          <a:p>
            <a:pPr algn="l"/>
            <a:r>
              <a:rPr lang="en-GB" sz="1200" dirty="0" smtClean="0"/>
              <a:t>* Please contact us after this date.</a:t>
            </a:r>
            <a:endParaRPr lang="en-GB" sz="1200" dirty="0"/>
          </a:p>
        </p:txBody>
      </p:sp>
      <p:sp>
        <p:nvSpPr>
          <p:cNvPr id="9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81001"/>
            <a:ext cx="22313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8" y="290628"/>
            <a:ext cx="9144000" cy="513011"/>
          </a:xfrm>
        </p:spPr>
        <p:txBody>
          <a:bodyPr/>
          <a:lstStyle/>
          <a:p>
            <a:pPr marL="16913" marR="389836" defTabSz="914377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Supplier Capability Assessment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8" y="881682"/>
            <a:ext cx="4896544" cy="259634"/>
          </a:xfrm>
        </p:spPr>
        <p:txBody>
          <a:bodyPr/>
          <a:lstStyle/>
          <a:p>
            <a:r>
              <a:rPr lang="en-GB" dirty="0" smtClean="0"/>
              <a:t>Aims and Objectives of the Assessment</a:t>
            </a:r>
            <a:endParaRPr lang="en-GB" dirty="0"/>
          </a:p>
        </p:txBody>
      </p:sp>
      <p:sp>
        <p:nvSpPr>
          <p:cNvPr id="12" name="AutoShape 53"/>
          <p:cNvSpPr>
            <a:spLocks noChangeArrowheads="1"/>
          </p:cNvSpPr>
          <p:nvPr/>
        </p:nvSpPr>
        <p:spPr bwMode="auto">
          <a:xfrm>
            <a:off x="3575720" y="1913018"/>
            <a:ext cx="5202833" cy="83861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 dirty="0" smtClean="0"/>
              <a:t>What is the Supply Chain Readiness Assessment?</a:t>
            </a:r>
            <a:endParaRPr lang="de-DE" altLang="en-US" b="1" dirty="0"/>
          </a:p>
        </p:txBody>
      </p:sp>
      <p:sp>
        <p:nvSpPr>
          <p:cNvPr id="14" name="TextBox 24"/>
          <p:cNvSpPr txBox="1"/>
          <p:nvPr/>
        </p:nvSpPr>
        <p:spPr>
          <a:xfrm>
            <a:off x="767408" y="3140968"/>
            <a:ext cx="10405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The Standard SCRA (Supply Chain Readiness Assessment) is a landscape tool that enables a company to assess its own supply chain capabilities as well as those of its suppliers.  It also provides a high level measure of resilience.  It assesses 9 key areas of capability of direct relevance to your position in a Supply </a:t>
            </a:r>
            <a:r>
              <a:rPr lang="en-GB" sz="2000" dirty="0"/>
              <a:t>Chain network which can </a:t>
            </a:r>
            <a:r>
              <a:rPr lang="en-GB" sz="2000" dirty="0" smtClean="0"/>
              <a:t>impact business performance and prospects.  </a:t>
            </a:r>
            <a:r>
              <a:rPr lang="en-GB" sz="2000" dirty="0"/>
              <a:t>The </a:t>
            </a:r>
            <a:r>
              <a:rPr lang="en-GB" sz="2000" dirty="0" smtClean="0"/>
              <a:t>SCRA is a sector agnostic, ‘guided’  assessment tool in which representative(s) of the business are ‘walked through the assessment by a qualified assessor.  </a:t>
            </a:r>
          </a:p>
          <a:p>
            <a:r>
              <a:rPr lang="en-GB" sz="2000" dirty="0" smtClean="0"/>
              <a:t>The tool can be used by a company to assist in the development of </a:t>
            </a:r>
            <a:r>
              <a:rPr lang="en-GB" sz="2000" dirty="0"/>
              <a:t>a plan </a:t>
            </a:r>
            <a:r>
              <a:rPr lang="en-GB" sz="2000" dirty="0" smtClean="0"/>
              <a:t>to build Robustness and Resilience within the company and its supply chain network.</a:t>
            </a:r>
            <a:endParaRPr lang="en-GB" sz="2000" dirty="0"/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81001"/>
            <a:ext cx="22313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8" y="290628"/>
            <a:ext cx="9144000" cy="513011"/>
          </a:xfrm>
        </p:spPr>
        <p:txBody>
          <a:bodyPr/>
          <a:lstStyle/>
          <a:p>
            <a:pPr marL="16913" marR="389836" defTabSz="914377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Supplier Capability Assessment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8" y="881682"/>
            <a:ext cx="4896544" cy="259634"/>
          </a:xfrm>
        </p:spPr>
        <p:txBody>
          <a:bodyPr/>
          <a:lstStyle/>
          <a:p>
            <a:r>
              <a:rPr lang="en-GB" dirty="0" smtClean="0"/>
              <a:t>Aims and Objectives of the Assessment</a:t>
            </a:r>
            <a:endParaRPr lang="en-GB" dirty="0"/>
          </a:p>
        </p:txBody>
      </p:sp>
      <p:sp>
        <p:nvSpPr>
          <p:cNvPr id="15" name="TextBox 25"/>
          <p:cNvSpPr txBox="1"/>
          <p:nvPr/>
        </p:nvSpPr>
        <p:spPr>
          <a:xfrm>
            <a:off x="767408" y="2852936"/>
            <a:ext cx="105131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smtClean="0"/>
              <a:t>The SCRA Assessment will: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O</a:t>
            </a:r>
            <a:r>
              <a:rPr lang="en-US" sz="2000" dirty="0" smtClean="0"/>
              <a:t>utline the businesses capabilities required for optimum performance in a supply chain. 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/>
              <a:t>Provide a high level measure of these capabilities across 9 business themes.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/>
              <a:t>Provide an indication of  the resilience (strategic) and robustness (tactical &amp; operational) of a company as measured by the 9 business themes.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/>
              <a:t>Identifies areas where a company might focus its limited and precious resources on improving both robustness and resilience.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/>
              <a:t>Provide a framework for defining improvement activities to address capability shortfalls, and a method by which improvement can be monitored.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/>
              <a:t>Stimulate engagement in areas of business activity that will strengthen the commercial position, competitiveness, and sustainability of the organisation involved.</a:t>
            </a:r>
            <a:endParaRPr lang="en-GB" sz="2000" dirty="0"/>
          </a:p>
        </p:txBody>
      </p:sp>
      <p:sp>
        <p:nvSpPr>
          <p:cNvPr id="16" name="AutoShape 65"/>
          <p:cNvSpPr>
            <a:spLocks noChangeArrowheads="1"/>
          </p:cNvSpPr>
          <p:nvPr/>
        </p:nvSpPr>
        <p:spPr bwMode="auto">
          <a:xfrm>
            <a:off x="4655840" y="1916832"/>
            <a:ext cx="2430401" cy="8002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 smtClean="0"/>
              <a:t>The Six Objectives</a:t>
            </a:r>
            <a:endParaRPr lang="de-DE" altLang="en-US" sz="1600" b="1" dirty="0"/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81001"/>
            <a:ext cx="22313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8" y="290628"/>
            <a:ext cx="9144000" cy="513011"/>
          </a:xfrm>
        </p:spPr>
        <p:txBody>
          <a:bodyPr/>
          <a:lstStyle/>
          <a:p>
            <a:pPr marL="16913" marR="389836" defTabSz="914377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Supplier Capability Assessment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8" y="881682"/>
            <a:ext cx="9144000" cy="288032"/>
          </a:xfrm>
        </p:spPr>
        <p:txBody>
          <a:bodyPr/>
          <a:lstStyle/>
          <a:p>
            <a:r>
              <a:rPr lang="en-GB" dirty="0" smtClean="0"/>
              <a:t>Output diagram – Summary of Process</a:t>
            </a:r>
            <a:endParaRPr lang="en-GB" dirty="0"/>
          </a:p>
        </p:txBody>
      </p:sp>
      <p:sp>
        <p:nvSpPr>
          <p:cNvPr id="19" name="AutoShape 1124"/>
          <p:cNvSpPr>
            <a:spLocks noChangeArrowheads="1"/>
          </p:cNvSpPr>
          <p:nvPr/>
        </p:nvSpPr>
        <p:spPr bwMode="auto">
          <a:xfrm>
            <a:off x="3643441" y="1839365"/>
            <a:ext cx="5081475" cy="75105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 dirty="0" smtClean="0"/>
              <a:t>The 6-step assessment Process</a:t>
            </a:r>
            <a:endParaRPr lang="de-DE" altLang="en-US" sz="8000" b="1" dirty="0"/>
          </a:p>
        </p:txBody>
      </p:sp>
      <p:sp>
        <p:nvSpPr>
          <p:cNvPr id="12" name="AutoShape 1182"/>
          <p:cNvSpPr>
            <a:spLocks noChangeArrowheads="1"/>
          </p:cNvSpPr>
          <p:nvPr/>
        </p:nvSpPr>
        <p:spPr bwMode="auto">
          <a:xfrm>
            <a:off x="191344" y="2941844"/>
            <a:ext cx="2074404" cy="2122406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endParaRPr lang="de-DE" altLang="en-US" sz="1600" dirty="0"/>
          </a:p>
        </p:txBody>
      </p:sp>
      <p:sp>
        <p:nvSpPr>
          <p:cNvPr id="13" name="AutoShape 1182"/>
          <p:cNvSpPr>
            <a:spLocks noChangeArrowheads="1"/>
          </p:cNvSpPr>
          <p:nvPr/>
        </p:nvSpPr>
        <p:spPr bwMode="auto">
          <a:xfrm>
            <a:off x="2279576" y="2929907"/>
            <a:ext cx="1604344" cy="210782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endParaRPr lang="de-DE" altLang="en-US" sz="1600" dirty="0"/>
          </a:p>
        </p:txBody>
      </p:sp>
      <p:sp>
        <p:nvSpPr>
          <p:cNvPr id="14" name="AutoShape 1182"/>
          <p:cNvSpPr>
            <a:spLocks noChangeArrowheads="1"/>
          </p:cNvSpPr>
          <p:nvPr/>
        </p:nvSpPr>
        <p:spPr bwMode="auto">
          <a:xfrm>
            <a:off x="6184179" y="2929906"/>
            <a:ext cx="2174390" cy="210782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endParaRPr lang="de-DE" altLang="en-US" sz="1600" dirty="0"/>
          </a:p>
        </p:txBody>
      </p:sp>
      <p:sp>
        <p:nvSpPr>
          <p:cNvPr id="15" name="AutoShape 1182"/>
          <p:cNvSpPr>
            <a:spLocks noChangeArrowheads="1"/>
          </p:cNvSpPr>
          <p:nvPr/>
        </p:nvSpPr>
        <p:spPr bwMode="auto">
          <a:xfrm>
            <a:off x="8369722" y="2929908"/>
            <a:ext cx="2068416" cy="213434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r>
              <a:rPr lang="en-GB" sz="1600" b="1" dirty="0" smtClean="0"/>
              <a:t>Step 5 – Orientation</a:t>
            </a:r>
            <a:r>
              <a:rPr lang="en-GB" sz="1600" dirty="0" smtClean="0"/>
              <a:t>.  </a:t>
            </a:r>
            <a:r>
              <a:rPr lang="en-GB" sz="1600" dirty="0"/>
              <a:t>R</a:t>
            </a:r>
            <a:r>
              <a:rPr lang="en-GB" sz="1600" dirty="0" smtClean="0"/>
              <a:t>eview feedback response. Determine activities and metrics for improvement goal. Complete Relationship and engagement framework</a:t>
            </a:r>
            <a:endParaRPr lang="de-DE" altLang="en-US" sz="1600" dirty="0"/>
          </a:p>
        </p:txBody>
      </p:sp>
      <p:sp>
        <p:nvSpPr>
          <p:cNvPr id="16" name="TextBox 116"/>
          <p:cNvSpPr txBox="1"/>
          <p:nvPr/>
        </p:nvSpPr>
        <p:spPr>
          <a:xfrm>
            <a:off x="6394861" y="3068548"/>
            <a:ext cx="18500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/>
              <a:t>Step 4 –  Feedback </a:t>
            </a:r>
            <a:r>
              <a:rPr lang="en-GB" sz="1600" dirty="0" smtClean="0"/>
              <a:t>Guide  client through results.  Discuss &amp; agree the main areas of priority and focus for action in </a:t>
            </a:r>
            <a:r>
              <a:rPr lang="en-GB" sz="1600" dirty="0"/>
              <a:t>context with the business.</a:t>
            </a:r>
            <a:r>
              <a:rPr lang="de-DE" sz="1600" dirty="0"/>
              <a:t> </a:t>
            </a:r>
            <a:endParaRPr lang="en-GB" sz="1600" dirty="0"/>
          </a:p>
        </p:txBody>
      </p:sp>
      <p:sp>
        <p:nvSpPr>
          <p:cNvPr id="17" name="TextBox 117"/>
          <p:cNvSpPr txBox="1"/>
          <p:nvPr/>
        </p:nvSpPr>
        <p:spPr>
          <a:xfrm>
            <a:off x="335360" y="3002147"/>
            <a:ext cx="1805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/>
              <a:t>Step 1 – </a:t>
            </a:r>
            <a:r>
              <a:rPr lang="en-GB" sz="1600" dirty="0" smtClean="0"/>
              <a:t>Explain the process to the parties involved in the assessment. </a:t>
            </a:r>
          </a:p>
          <a:p>
            <a:r>
              <a:rPr lang="en-GB" sz="1600" dirty="0" smtClean="0"/>
              <a:t>Company Intro: Outline of organisation by respondent.</a:t>
            </a:r>
            <a:endParaRPr lang="en-GB" sz="1600" dirty="0"/>
          </a:p>
        </p:txBody>
      </p:sp>
      <p:sp>
        <p:nvSpPr>
          <p:cNvPr id="22" name="TextBox 118"/>
          <p:cNvSpPr txBox="1"/>
          <p:nvPr/>
        </p:nvSpPr>
        <p:spPr>
          <a:xfrm>
            <a:off x="2351584" y="2994753"/>
            <a:ext cx="1585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/>
              <a:t>Step 2 – </a:t>
            </a:r>
            <a:r>
              <a:rPr lang="en-GB" sz="1600" dirty="0" smtClean="0"/>
              <a:t>Guide the client through the assessment. (See objectives and guidelines).</a:t>
            </a:r>
            <a:endParaRPr lang="en-GB" sz="1600" dirty="0"/>
          </a:p>
        </p:txBody>
      </p:sp>
      <p:sp>
        <p:nvSpPr>
          <p:cNvPr id="24" name="AutoShape 1182"/>
          <p:cNvSpPr>
            <a:spLocks noChangeArrowheads="1"/>
          </p:cNvSpPr>
          <p:nvPr/>
        </p:nvSpPr>
        <p:spPr bwMode="auto">
          <a:xfrm>
            <a:off x="3790734" y="2929906"/>
            <a:ext cx="2340249" cy="210782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endParaRPr lang="de-DE" altLang="en-US" sz="1600" dirty="0"/>
          </a:p>
        </p:txBody>
      </p:sp>
      <p:sp>
        <p:nvSpPr>
          <p:cNvPr id="25" name="TextBox 119"/>
          <p:cNvSpPr txBox="1"/>
          <p:nvPr/>
        </p:nvSpPr>
        <p:spPr>
          <a:xfrm>
            <a:off x="3935760" y="3024503"/>
            <a:ext cx="22484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/>
              <a:t>Step 3 –  Evaluation.</a:t>
            </a:r>
          </a:p>
          <a:p>
            <a:r>
              <a:rPr lang="en-GB" sz="1600" dirty="0" smtClean="0"/>
              <a:t>Analyse the assessment: score both capabilities and resilience</a:t>
            </a:r>
          </a:p>
          <a:p>
            <a:r>
              <a:rPr lang="en-GB" sz="1600" dirty="0" smtClean="0"/>
              <a:t>And robustness  plus any other data ‘cuts’ as appropriate.</a:t>
            </a:r>
            <a:endParaRPr lang="en-GB" sz="1600" dirty="0"/>
          </a:p>
        </p:txBody>
      </p:sp>
      <p:sp>
        <p:nvSpPr>
          <p:cNvPr id="18" name="AutoShape 1182"/>
          <p:cNvSpPr>
            <a:spLocks noChangeArrowheads="1"/>
          </p:cNvSpPr>
          <p:nvPr/>
        </p:nvSpPr>
        <p:spPr bwMode="auto">
          <a:xfrm>
            <a:off x="10370366" y="2929908"/>
            <a:ext cx="1582004" cy="213434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endParaRPr lang="de-DE" altLang="en-US" sz="1600" dirty="0"/>
          </a:p>
        </p:txBody>
      </p:sp>
      <p:sp>
        <p:nvSpPr>
          <p:cNvPr id="23" name="TextBox 120"/>
          <p:cNvSpPr txBox="1"/>
          <p:nvPr/>
        </p:nvSpPr>
        <p:spPr>
          <a:xfrm>
            <a:off x="10505098" y="2996952"/>
            <a:ext cx="15675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/>
              <a:t>Step 6 – Action Plan (PDM) </a:t>
            </a:r>
            <a:r>
              <a:rPr lang="en-GB" sz="1600" dirty="0" smtClean="0"/>
              <a:t>Present &amp; Agree work plan and level of engagement in support of client.</a:t>
            </a:r>
            <a:endParaRPr lang="en-GB" sz="1600" dirty="0"/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81001"/>
            <a:ext cx="22313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MTC Manufacturing Support Services (MSS)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75520" y="2492896"/>
            <a:ext cx="8784976" cy="3130959"/>
          </a:xfrm>
        </p:spPr>
        <p:txBody>
          <a:bodyPr/>
          <a:lstStyle/>
          <a:p>
            <a:r>
              <a:rPr lang="en-GB" dirty="0" smtClean="0"/>
              <a:t>South West/South Wales Regional Manager: Sylvain Briand, </a:t>
            </a:r>
            <a:r>
              <a:rPr lang="en-GB" dirty="0" smtClean="0">
                <a:hlinkClick r:id="rId4"/>
              </a:rPr>
              <a:t>sylvain.briand@the-mtc.org</a:t>
            </a:r>
            <a:r>
              <a:rPr lang="en-GB" dirty="0" smtClean="0"/>
              <a:t>, 07866 033 218</a:t>
            </a:r>
          </a:p>
          <a:p>
            <a:endParaRPr lang="en-GB" dirty="0"/>
          </a:p>
          <a:p>
            <a:r>
              <a:rPr lang="en-GB" dirty="0" smtClean="0"/>
              <a:t>MTC Manufacturing Support Services: </a:t>
            </a:r>
          </a:p>
          <a:p>
            <a:pPr marL="457200" lvl="1" indent="0">
              <a:buNone/>
            </a:pPr>
            <a:r>
              <a:rPr lang="en-GB" dirty="0" smtClean="0"/>
              <a:t>@	</a:t>
            </a:r>
            <a:r>
              <a:rPr lang="en-GB" dirty="0" smtClean="0">
                <a:hlinkClick r:id="rId5"/>
              </a:rPr>
              <a:t>mss@the-mtc.org</a:t>
            </a:r>
            <a:r>
              <a:rPr lang="en-GB" dirty="0" smtClean="0"/>
              <a:t> </a:t>
            </a:r>
          </a:p>
          <a:p>
            <a:pPr marL="457200" lvl="1" indent="0">
              <a:buNone/>
            </a:pPr>
            <a:r>
              <a:rPr lang="en-GB" dirty="0" smtClean="0"/>
              <a:t>T 	02476 </a:t>
            </a:r>
            <a:r>
              <a:rPr lang="en-GB" dirty="0"/>
              <a:t>701 </a:t>
            </a:r>
            <a:r>
              <a:rPr lang="en-GB" dirty="0" smtClean="0"/>
              <a:t>667</a:t>
            </a:r>
          </a:p>
          <a:p>
            <a:pPr marL="457200" lvl="1" indent="0">
              <a:buNone/>
            </a:pPr>
            <a:r>
              <a:rPr lang="en-GB" dirty="0" smtClean="0"/>
              <a:t>www	</a:t>
            </a:r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://www.the-mtc.org/what-we-do/sme-support/manufacturing-support-services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C2S/MTC </a:t>
            </a:r>
            <a:r>
              <a:rPr lang="en-GB" dirty="0" smtClean="0"/>
              <a:t>Offer:</a:t>
            </a:r>
          </a:p>
          <a:p>
            <a:pPr marL="457200" lvl="1" indent="0">
              <a:buNone/>
            </a:pPr>
            <a:r>
              <a:rPr lang="en-GB" dirty="0" smtClean="0"/>
              <a:t>Free </a:t>
            </a:r>
            <a:r>
              <a:rPr lang="en-GB" dirty="0"/>
              <a:t>assessment for Manufacturing SMEs until 30th September 2021*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000" dirty="0"/>
              <a:t>* Please contact us after this date.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81001"/>
            <a:ext cx="22313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0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heme/theme1.xml><?xml version="1.0" encoding="utf-8"?>
<a:theme xmlns:a="http://schemas.openxmlformats.org/drawingml/2006/main" name="Opening slide">
  <a:themeElements>
    <a:clrScheme name="MT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A4A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Heading 1 - Singl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Heading 2 - Singl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eading 1 - Singl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eading 1 - Doubl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eading 2 - Singl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eading 2 - Doubl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eading 3 - Singl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Heading 3 - Doubl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948B07E4943B4DBAF7008FB09FA" ma:contentTypeVersion="22" ma:contentTypeDescription="Create a new document." ma:contentTypeScope="" ma:versionID="e0c3ef25a7bdc75b1939a1bc10fb212b">
  <xsd:schema xmlns:xsd="http://www.w3.org/2001/XMLSchema" xmlns:xs="http://www.w3.org/2001/XMLSchema" xmlns:p="http://schemas.microsoft.com/office/2006/metadata/properties" xmlns:ns1="http://schemas.microsoft.com/sharepoint/v3" xmlns:ns2="8d1fb6e7-7737-4d77-ae6d-070f3f29504d" xmlns:ns3="de2987f4-4814-4061-ba40-5c3077130ade" xmlns:ns4="70158003-75d1-437c-9f07-2debd5df91c1" xmlns:ns5="07aedcd0-99c6-47b7-8a44-bde2e522115c" targetNamespace="http://schemas.microsoft.com/office/2006/metadata/properties" ma:root="true" ma:fieldsID="e18fcb8513f5e2697e7137d1431a9502" ns1:_="" ns2:_="" ns3:_="" ns4:_="" ns5:_="">
    <xsd:import namespace="http://schemas.microsoft.com/sharepoint/v3"/>
    <xsd:import namespace="8d1fb6e7-7737-4d77-ae6d-070f3f29504d"/>
    <xsd:import namespace="de2987f4-4814-4061-ba40-5c3077130ade"/>
    <xsd:import namespace="70158003-75d1-437c-9f07-2debd5df91c1"/>
    <xsd:import namespace="07aedcd0-99c6-47b7-8a44-bde2e522115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Function"/>
                <xsd:element ref="ns4:MCDocumentCategory" minOccurs="0"/>
                <xsd:element ref="ns5:Department"/>
                <xsd:element ref="ns5:Process_x0020_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fb6e7-7737-4d77-ae6d-070f3f29504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987f4-4814-4061-ba40-5c3077130ade" elementFormDefault="qualified">
    <xsd:import namespace="http://schemas.microsoft.com/office/2006/documentManagement/types"/>
    <xsd:import namespace="http://schemas.microsoft.com/office/infopath/2007/PartnerControls"/>
    <xsd:element name="Function" ma:index="13" ma:displayName="Function" ma:format="Dropdown" ma:internalName="Function" ma:readOnly="false">
      <xsd:simpleType>
        <xsd:restriction base="dms:Choice">
          <xsd:enumeration value="Academic Engagement"/>
          <xsd:enumeration value="Additive Manufacturing"/>
          <xsd:enumeration value="Advanced Tooling &amp; Fixturing"/>
          <xsd:enumeration value="APS"/>
          <xsd:enumeration value="Apprenticeships"/>
          <xsd:enumeration value="Best Practice Library"/>
          <xsd:enumeration value="CNC"/>
          <xsd:enumeration value="EHS"/>
          <xsd:enumeration value="Electronics"/>
          <xsd:enumeration value="Estates"/>
          <xsd:enumeration value="Events"/>
          <xsd:enumeration value="Exec"/>
          <xsd:enumeration value="Facilities"/>
          <xsd:enumeration value="Finance"/>
          <xsd:enumeration value="HR Absence Management"/>
          <xsd:enumeration value="HR Benefits"/>
          <xsd:enumeration value="HR Company Policy"/>
          <xsd:enumeration value="HR Graduates"/>
          <xsd:enumeration value="HR Recruitment"/>
          <xsd:enumeration value="HR Performance, Training &amp; Development"/>
          <xsd:enumeration value="HR &quot;About Us&quot;"/>
          <xsd:enumeration value="Ind Partnership Mgmt"/>
          <xsd:enumeration value="Intelligent Automation"/>
          <xsd:enumeration value="IT"/>
          <xsd:enumeration value="Joining"/>
          <xsd:enumeration value="Legal"/>
          <xsd:enumeration value="Manufacturing Simulation"/>
          <xsd:enumeration value="Marketing"/>
          <xsd:enumeration value="Materials Engineering"/>
          <xsd:enumeration value="Metrology"/>
          <xsd:enumeration value="Net Shape"/>
          <xsd:enumeration value="Portfolio Management"/>
          <xsd:enumeration value="Project Launch"/>
          <xsd:enumeration value="Project Delivery"/>
          <xsd:enumeration value="Project Closure"/>
          <xsd:enumeration value="Project Mgmt Office"/>
          <xsd:enumeration value="Proposal Writing"/>
          <xsd:enumeration value="Purchasing"/>
          <xsd:enumeration value="Quality &amp; Risk Management"/>
          <xsd:enumeration value="Requirements Capture"/>
          <xsd:enumeration value="Training"/>
          <xsd:enumeration value="Workshop"/>
          <xsd:enumeration value="NAVIGATION ONLY"/>
          <xsd:enumeration value="Export Control"/>
          <xsd:enumeration value="Value Proposi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58003-75d1-437c-9f07-2debd5df91c1" elementFormDefault="qualified">
    <xsd:import namespace="http://schemas.microsoft.com/office/2006/documentManagement/types"/>
    <xsd:import namespace="http://schemas.microsoft.com/office/infopath/2007/PartnerControls"/>
    <xsd:element name="MCDocumentCategory" ma:index="14" nillable="true" ma:displayName="Category" ma:default="Category 1" ma:description="The document category." ma:format="Dropdown" ma:hidden="true" ma:internalName="MCDocumentCategory" ma:readOnly="false">
      <xsd:simpleType>
        <xsd:restriction base="dms:Choice">
          <xsd:enumeration value="Category 1"/>
          <xsd:enumeration value="Category 2"/>
          <xsd:enumeration value="Category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edcd0-99c6-47b7-8a44-bde2e522115c" elementFormDefault="qualified">
    <xsd:import namespace="http://schemas.microsoft.com/office/2006/documentManagement/types"/>
    <xsd:import namespace="http://schemas.microsoft.com/office/infopath/2007/PartnerControls"/>
    <xsd:element name="Department" ma:index="15" ma:displayName="Department" ma:default="Export Control" ma:format="Dropdown" ma:internalName="Department">
      <xsd:simpleType>
        <xsd:restriction base="dms:Choice">
          <xsd:enumeration value="Academic Engagement"/>
          <xsd:enumeration value="AMTC"/>
          <xsd:enumeration value="APS"/>
          <xsd:enumeration value="Estates"/>
          <xsd:enumeration value="Export Control"/>
          <xsd:enumeration value="Purchasing"/>
          <xsd:enumeration value="HR"/>
          <xsd:enumeration value="IP"/>
          <xsd:enumeration value="IPM"/>
          <xsd:enumeration value="IT"/>
          <xsd:enumeration value="Commercial"/>
          <xsd:enumeration value="Marketing"/>
          <xsd:enumeration value="Finance"/>
          <xsd:enumeration value="Procurement"/>
          <xsd:enumeration value="Health and Safety"/>
          <xsd:enumeration value="Estates"/>
          <xsd:enumeration value="Workshop"/>
          <xsd:enumeration value="Quality"/>
          <xsd:enumeration value="PMO"/>
          <xsd:enumeration value="Legal"/>
          <xsd:enumeration value="Materials Engineering"/>
          <xsd:enumeration value="Electronics"/>
          <xsd:enumeration value="Value Proposition"/>
        </xsd:restriction>
      </xsd:simpleType>
    </xsd:element>
    <xsd:element name="Process_x0020_Owner" ma:index="17" ma:displayName="Process Owner" ma:list="UserInfo" ma:SharePointGroup="0" ma:internalName="Process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DocumentCategory xmlns="70158003-75d1-437c-9f07-2debd5df91c1">Category 1</MCDocumentCategory>
    <Function xmlns="de2987f4-4814-4061-ba40-5c3077130ade">Marketing</Function>
    <Department xmlns="07aedcd0-99c6-47b7-8a44-bde2e522115c">Marketing</Department>
    <PublishingExpirationDate xmlns="http://schemas.microsoft.com/sharepoint/v3" xsi:nil="true"/>
    <PublishingStartDate xmlns="http://schemas.microsoft.com/sharepoint/v3" xsi:nil="true"/>
    <Process_x0020_Owner xmlns="07aedcd0-99c6-47b7-8a44-bde2e522115c">
      <UserInfo>
        <DisplayName>Claire Griggs</DisplayName>
        <AccountId>283</AccountId>
        <AccountType/>
      </UserInfo>
    </Process_x0020_Owner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sisl xmlns:xsi="http://www.w3.org/2001/XMLSchema-instance" xmlns:xsd="http://www.w3.org/2001/XMLSchema" xmlns="http://www.boldonjames.com/2008/01/sie/internal/label" sislVersion="0" policy="521c6215-c8b2-4982-88c3-864dfdd00cb0" origin="userSelected">
  <element uid="92643c05-ff20-401a-97f1-d79febaa90ae" value=""/>
  <element uid="e5698ab1-0241-45c2-ae1f-4e594d8b791d" value=""/>
</sisl>
</file>

<file path=customXml/itemProps1.xml><?xml version="1.0" encoding="utf-8"?>
<ds:datastoreItem xmlns:ds="http://schemas.openxmlformats.org/officeDocument/2006/customXml" ds:itemID="{C30ABCE1-1F33-47D7-AC60-65450DAF1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1fb6e7-7737-4d77-ae6d-070f3f29504d"/>
    <ds:schemaRef ds:uri="de2987f4-4814-4061-ba40-5c3077130ade"/>
    <ds:schemaRef ds:uri="70158003-75d1-437c-9f07-2debd5df91c1"/>
    <ds:schemaRef ds:uri="07aedcd0-99c6-47b7-8a44-bde2e52211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0DF024-24DE-407D-90E4-8E6E4D8B96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4F001E-E824-43EA-95A9-E795F20F9E40}">
  <ds:schemaRefs>
    <ds:schemaRef ds:uri="8d1fb6e7-7737-4d77-ae6d-070f3f29504d"/>
    <ds:schemaRef ds:uri="http://schemas.microsoft.com/sharepoint/v3"/>
    <ds:schemaRef ds:uri="70158003-75d1-437c-9f07-2debd5df91c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07aedcd0-99c6-47b7-8a44-bde2e522115c"/>
    <ds:schemaRef ds:uri="http://schemas.microsoft.com/office/2006/metadata/properties"/>
    <ds:schemaRef ds:uri="de2987f4-4814-4061-ba40-5c3077130ade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EB24BB37-02BE-4969-B248-9B4C5667B15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FCAC7B12-C5F2-4445-AE1A-2D2D4084352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13798</TotalTime>
  <Words>549</Words>
  <Application>Microsoft Office PowerPoint</Application>
  <PresentationFormat>Widescreen</PresentationFormat>
  <Paragraphs>65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Opening slide</vt:lpstr>
      <vt:lpstr>Contents slide</vt:lpstr>
      <vt:lpstr>Heading 1 - Single Content</vt:lpstr>
      <vt:lpstr>Heading 1 - Double Content</vt:lpstr>
      <vt:lpstr>Heading 2 - Single Content</vt:lpstr>
      <vt:lpstr>Heading 2 - Double Content</vt:lpstr>
      <vt:lpstr>Heading 3 - Single Content</vt:lpstr>
      <vt:lpstr>Heading 3 - Double Content</vt:lpstr>
      <vt:lpstr>Closing slide</vt:lpstr>
      <vt:lpstr>1_Heading 1 - Single Content</vt:lpstr>
      <vt:lpstr>1_Heading 2 - Single Content</vt:lpstr>
      <vt:lpstr> Supply Chain Readiness Assessment</vt:lpstr>
      <vt:lpstr>Supplier Capability Assessment </vt:lpstr>
      <vt:lpstr>Supplier Capability Assessment </vt:lpstr>
      <vt:lpstr>Supplier Capability Assessment </vt:lpstr>
      <vt:lpstr>Contacts</vt:lpstr>
    </vt:vector>
  </TitlesOfParts>
  <Company>The Manufacturing Technology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MTC Corporate Presentation Template 2019</dc:title>
  <dc:creator>Nick Hickman</dc:creator>
  <cp:lastModifiedBy>Sylvain Briand</cp:lastModifiedBy>
  <cp:revision>333</cp:revision>
  <dcterms:created xsi:type="dcterms:W3CDTF">2017-05-30T14:23:06Z</dcterms:created>
  <dcterms:modified xsi:type="dcterms:W3CDTF">2021-07-22T16:14:19Z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0x0101005C500948B07E4943B4DBAF7008FB09FA</vt:lpwstr>
  </property>
  <property fmtid="{D5CDD505-2E9C-101B-9397-08002B2CF9AE}" pid="3" name="docIndexRef">
    <vt:lpwstr>40f1e6c7-594a-43c0-9958-97f039e5a1e9</vt:lpwstr>
  </property>
  <property fmtid="{D5CDD505-2E9C-101B-9397-08002B2CF9AE}" pid="4" name="bjClsUserRVM">
    <vt:lpwstr>[]</vt:lpwstr>
  </property>
  <property fmtid="{D5CDD505-2E9C-101B-9397-08002B2CF9AE}" pid="5" name="bjSaver">
    <vt:lpwstr>5DkzQLz4Tk1Pfl3GVhfhHn0OXc87CXbC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policy="521c6215-c8b2-4982-88c3-864dfdd00cb0" origin="userSelected" xmlns="http://www.boldonj</vt:lpwstr>
  </property>
  <property fmtid="{D5CDD505-2E9C-101B-9397-08002B2CF9AE}" pid="7" name="bjDocumentLabelXML-0">
    <vt:lpwstr>ames.com/2008/01/sie/internal/label"&gt;&lt;element uid="92643c05-ff20-401a-97f1-d79febaa90ae" value="" /&gt;&lt;element uid="e5698ab1-0241-45c2-ae1f-4e594d8b791d" value="" /&gt;&lt;/sisl&gt;</vt:lpwstr>
  </property>
  <property fmtid="{D5CDD505-2E9C-101B-9397-08002B2CF9AE}" pid="8" name="bjDocumentSecurityLabel">
    <vt:lpwstr>MTC - Public</vt:lpwstr>
  </property>
  <property fmtid="{D5CDD505-2E9C-101B-9397-08002B2CF9AE}" pid="9" name="MTC">
    <vt:lpwstr>c4080121acaca1f6c4ccc2deedb97f8ae5fcabfb5ce0f31e7fe06e91</vt:lpwstr>
  </property>
  <property fmtid="{D5CDD505-2E9C-101B-9397-08002B2CF9AE}" pid="10" name="bjSlideMasterFooterText">
    <vt:lpwstr> </vt:lpwstr>
  </property>
</Properties>
</file>