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92" r:id="rId2"/>
    <p:sldId id="270" r:id="rId3"/>
    <p:sldId id="274" r:id="rId4"/>
    <p:sldId id="394" r:id="rId5"/>
    <p:sldId id="396" r:id="rId6"/>
    <p:sldId id="397" r:id="rId7"/>
    <p:sldId id="399" r:id="rId8"/>
    <p:sldId id="398" r:id="rId9"/>
    <p:sldId id="406" r:id="rId10"/>
    <p:sldId id="402" r:id="rId11"/>
    <p:sldId id="404" r:id="rId12"/>
    <p:sldId id="410" r:id="rId13"/>
    <p:sldId id="407" r:id="rId14"/>
    <p:sldId id="411" r:id="rId15"/>
    <p:sldId id="401" r:id="rId16"/>
    <p:sldId id="386" r:id="rId17"/>
    <p:sldId id="3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AEB5BC-1FB5-42EA-98AD-7AB9AE4C0303}" type="datetimeFigureOut">
              <a:rPr lang="en-GB" smtClean="0"/>
              <a:t>30/07/2021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3FEA6-514A-4157-8E0A-63743EBB5B7F}" type="slidenum">
              <a:rPr lang="en-GB" smtClean="0"/>
              <a:t>‹#›</a:t>
            </a:fld>
            <a:endParaRPr lang="en-GB"/>
          </a:p>
        </p:txBody>
      </p:sp>
    </p:spTree>
    <p:extLst>
      <p:ext uri="{BB962C8B-B14F-4D97-AF65-F5344CB8AC3E}">
        <p14:creationId xmlns:p14="http://schemas.microsoft.com/office/powerpoint/2010/main" val="1017901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11040-435D-4A2B-98D5-82E7D2493D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8549FFF-A955-4CD5-A300-4C2B146869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CFA962A-18F8-483E-918E-4263EF5D84AA}"/>
              </a:ext>
            </a:extLst>
          </p:cNvPr>
          <p:cNvSpPr>
            <a:spLocks noGrp="1"/>
          </p:cNvSpPr>
          <p:nvPr>
            <p:ph type="dt" sz="half" idx="10"/>
          </p:nvPr>
        </p:nvSpPr>
        <p:spPr/>
        <p:txBody>
          <a:bodyPr/>
          <a:lstStyle/>
          <a:p>
            <a:fld id="{635023E0-48A4-4E8A-8630-8358634E0094}" type="datetimeFigureOut">
              <a:rPr lang="en-GB" smtClean="0"/>
              <a:t>30/07/2021</a:t>
            </a:fld>
            <a:endParaRPr lang="en-GB"/>
          </a:p>
        </p:txBody>
      </p:sp>
      <p:sp>
        <p:nvSpPr>
          <p:cNvPr id="5" name="Footer Placeholder 4">
            <a:extLst>
              <a:ext uri="{FF2B5EF4-FFF2-40B4-BE49-F238E27FC236}">
                <a16:creationId xmlns:a16="http://schemas.microsoft.com/office/drawing/2014/main" id="{629D62AC-6BF1-4920-BF45-5322C4BF28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243B23-223A-41C1-850C-9B8966A68E16}"/>
              </a:ext>
            </a:extLst>
          </p:cNvPr>
          <p:cNvSpPr>
            <a:spLocks noGrp="1"/>
          </p:cNvSpPr>
          <p:nvPr>
            <p:ph type="sldNum" sz="quarter" idx="12"/>
          </p:nvPr>
        </p:nvSpPr>
        <p:spPr/>
        <p:txBody>
          <a:bodyPr/>
          <a:lstStyle/>
          <a:p>
            <a:fld id="{69965EA3-55DB-48D6-B793-719A4CD60218}" type="slidenum">
              <a:rPr lang="en-GB" smtClean="0"/>
              <a:t>‹#›</a:t>
            </a:fld>
            <a:endParaRPr lang="en-GB"/>
          </a:p>
        </p:txBody>
      </p:sp>
    </p:spTree>
    <p:extLst>
      <p:ext uri="{BB962C8B-B14F-4D97-AF65-F5344CB8AC3E}">
        <p14:creationId xmlns:p14="http://schemas.microsoft.com/office/powerpoint/2010/main" val="729522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B0C2-B26D-4FA8-90AD-8C30EF8C7E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5BCE52-26DC-4DA6-B538-460FA54AEC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3B36F4-054A-482D-8A34-59CA8C50D94A}"/>
              </a:ext>
            </a:extLst>
          </p:cNvPr>
          <p:cNvSpPr>
            <a:spLocks noGrp="1"/>
          </p:cNvSpPr>
          <p:nvPr>
            <p:ph type="dt" sz="half" idx="10"/>
          </p:nvPr>
        </p:nvSpPr>
        <p:spPr/>
        <p:txBody>
          <a:bodyPr/>
          <a:lstStyle/>
          <a:p>
            <a:fld id="{635023E0-48A4-4E8A-8630-8358634E0094}" type="datetimeFigureOut">
              <a:rPr lang="en-GB" smtClean="0"/>
              <a:t>30/07/2021</a:t>
            </a:fld>
            <a:endParaRPr lang="en-GB"/>
          </a:p>
        </p:txBody>
      </p:sp>
      <p:sp>
        <p:nvSpPr>
          <p:cNvPr id="5" name="Footer Placeholder 4">
            <a:extLst>
              <a:ext uri="{FF2B5EF4-FFF2-40B4-BE49-F238E27FC236}">
                <a16:creationId xmlns:a16="http://schemas.microsoft.com/office/drawing/2014/main" id="{6A4AE176-E505-4424-8773-E90873536F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E52B81-81BE-4893-BF65-B999B7B89B12}"/>
              </a:ext>
            </a:extLst>
          </p:cNvPr>
          <p:cNvSpPr>
            <a:spLocks noGrp="1"/>
          </p:cNvSpPr>
          <p:nvPr>
            <p:ph type="sldNum" sz="quarter" idx="12"/>
          </p:nvPr>
        </p:nvSpPr>
        <p:spPr/>
        <p:txBody>
          <a:bodyPr/>
          <a:lstStyle/>
          <a:p>
            <a:fld id="{69965EA3-55DB-48D6-B793-719A4CD60218}" type="slidenum">
              <a:rPr lang="en-GB" smtClean="0"/>
              <a:t>‹#›</a:t>
            </a:fld>
            <a:endParaRPr lang="en-GB"/>
          </a:p>
        </p:txBody>
      </p:sp>
    </p:spTree>
    <p:extLst>
      <p:ext uri="{BB962C8B-B14F-4D97-AF65-F5344CB8AC3E}">
        <p14:creationId xmlns:p14="http://schemas.microsoft.com/office/powerpoint/2010/main" val="705738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B6C1B9-ACD8-4B13-AD0A-F2CE27FCA71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1476DCD-5039-4BCC-8DA9-B0D78DDBF7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BF45D6-2343-4F62-90A5-D861529E75C1}"/>
              </a:ext>
            </a:extLst>
          </p:cNvPr>
          <p:cNvSpPr>
            <a:spLocks noGrp="1"/>
          </p:cNvSpPr>
          <p:nvPr>
            <p:ph type="dt" sz="half" idx="10"/>
          </p:nvPr>
        </p:nvSpPr>
        <p:spPr/>
        <p:txBody>
          <a:bodyPr/>
          <a:lstStyle/>
          <a:p>
            <a:fld id="{635023E0-48A4-4E8A-8630-8358634E0094}" type="datetimeFigureOut">
              <a:rPr lang="en-GB" smtClean="0"/>
              <a:t>30/07/2021</a:t>
            </a:fld>
            <a:endParaRPr lang="en-GB"/>
          </a:p>
        </p:txBody>
      </p:sp>
      <p:sp>
        <p:nvSpPr>
          <p:cNvPr id="5" name="Footer Placeholder 4">
            <a:extLst>
              <a:ext uri="{FF2B5EF4-FFF2-40B4-BE49-F238E27FC236}">
                <a16:creationId xmlns:a16="http://schemas.microsoft.com/office/drawing/2014/main" id="{A3D5ECC5-888F-4379-BAE6-B172F1FF49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2ECB2D-DE75-446F-B3D9-6BA78796029B}"/>
              </a:ext>
            </a:extLst>
          </p:cNvPr>
          <p:cNvSpPr>
            <a:spLocks noGrp="1"/>
          </p:cNvSpPr>
          <p:nvPr>
            <p:ph type="sldNum" sz="quarter" idx="12"/>
          </p:nvPr>
        </p:nvSpPr>
        <p:spPr/>
        <p:txBody>
          <a:bodyPr/>
          <a:lstStyle/>
          <a:p>
            <a:fld id="{69965EA3-55DB-48D6-B793-719A4CD60218}" type="slidenum">
              <a:rPr lang="en-GB" smtClean="0"/>
              <a:t>‹#›</a:t>
            </a:fld>
            <a:endParaRPr lang="en-GB"/>
          </a:p>
        </p:txBody>
      </p:sp>
    </p:spTree>
    <p:extLst>
      <p:ext uri="{BB962C8B-B14F-4D97-AF65-F5344CB8AC3E}">
        <p14:creationId xmlns:p14="http://schemas.microsoft.com/office/powerpoint/2010/main" val="3165963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Devider">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37023" b="37023"/>
          <a:stretch/>
        </p:blipFill>
        <p:spPr>
          <a:xfrm>
            <a:off x="0" y="0"/>
            <a:ext cx="12192000" cy="3356992"/>
          </a:xfrm>
          <a:prstGeom prst="rect">
            <a:avLst/>
          </a:prstGeom>
        </p:spPr>
      </p:pic>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43589" y="317939"/>
            <a:ext cx="1920000" cy="3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1"/>
          <p:cNvSpPr>
            <a:spLocks noGrp="1"/>
          </p:cNvSpPr>
          <p:nvPr>
            <p:ph type="ctrTitle" hasCustomPrompt="1"/>
          </p:nvPr>
        </p:nvSpPr>
        <p:spPr>
          <a:xfrm>
            <a:off x="6096000" y="3574800"/>
            <a:ext cx="5568000" cy="936000"/>
          </a:xfrm>
          <a:noFill/>
        </p:spPr>
        <p:txBody>
          <a:bodyPr vert="horz" lIns="0" tIns="45720" rIns="91440" bIns="45720" rtlCol="0" anchor="t" anchorCtr="0">
            <a:noAutofit/>
          </a:bodyPr>
          <a:lstStyle>
            <a:lvl1pPr>
              <a:defRPr lang="en-US" sz="3000" i="1" dirty="0">
                <a:solidFill>
                  <a:schemeClr val="tx2"/>
                </a:solidFill>
                <a:latin typeface="Times" pitchFamily="18" charset="0"/>
                <a:ea typeface="+mn-ea"/>
                <a:cs typeface="+mn-cs"/>
              </a:defRPr>
            </a:lvl1pPr>
          </a:lstStyle>
          <a:p>
            <a:pPr marL="0" lvl="0" indent="0">
              <a:spcBef>
                <a:spcPct val="20000"/>
              </a:spcBef>
              <a:buFont typeface="Arial" pitchFamily="34" charset="0"/>
            </a:pPr>
            <a:r>
              <a:rPr lang="en-US" dirty="0"/>
              <a:t>Click to edit title style</a:t>
            </a:r>
          </a:p>
        </p:txBody>
      </p:sp>
      <p:sp>
        <p:nvSpPr>
          <p:cNvPr id="4" name="Footer Placeholder 3"/>
          <p:cNvSpPr>
            <a:spLocks noGrp="1"/>
          </p:cNvSpPr>
          <p:nvPr>
            <p:ph type="ftr" sz="quarter" idx="10"/>
          </p:nvPr>
        </p:nvSpPr>
        <p:spPr/>
        <p:txBody>
          <a:bodyPr/>
          <a:lstStyle/>
          <a:p>
            <a:endParaRPr lang="en-GB" dirty="0"/>
          </a:p>
        </p:txBody>
      </p:sp>
      <p:sp>
        <p:nvSpPr>
          <p:cNvPr id="2" name="Rectangle 1"/>
          <p:cNvSpPr/>
          <p:nvPr userDrawn="1"/>
        </p:nvSpPr>
        <p:spPr>
          <a:xfrm>
            <a:off x="11173767" y="6420899"/>
            <a:ext cx="388536" cy="271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Helvetica" pitchFamily="34" charset="0"/>
            </a:endParaRPr>
          </a:p>
        </p:txBody>
      </p:sp>
      <p:sp>
        <p:nvSpPr>
          <p:cNvPr id="3" name="Rectangle 2"/>
          <p:cNvSpPr/>
          <p:nvPr userDrawn="1"/>
        </p:nvSpPr>
        <p:spPr>
          <a:xfrm>
            <a:off x="423333" y="5146677"/>
            <a:ext cx="11413067" cy="17113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800" dirty="0">
              <a:latin typeface="Helvetica" pitchFamily="34" charset="0"/>
            </a:endParaRPr>
          </a:p>
        </p:txBody>
      </p:sp>
    </p:spTree>
    <p:extLst>
      <p:ext uri="{BB962C8B-B14F-4D97-AF65-F5344CB8AC3E}">
        <p14:creationId xmlns:p14="http://schemas.microsoft.com/office/powerpoint/2010/main" val="2049069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ngle column layout">
    <p:spTree>
      <p:nvGrpSpPr>
        <p:cNvPr id="1" name=""/>
        <p:cNvGrpSpPr/>
        <p:nvPr/>
      </p:nvGrpSpPr>
      <p:grpSpPr>
        <a:xfrm>
          <a:off x="0" y="0"/>
          <a:ext cx="0" cy="0"/>
          <a:chOff x="0" y="0"/>
          <a:chExt cx="0" cy="0"/>
        </a:xfrm>
      </p:grpSpPr>
      <p:sp>
        <p:nvSpPr>
          <p:cNvPr id="7" name="Title 6"/>
          <p:cNvSpPr>
            <a:spLocks noGrp="1"/>
          </p:cNvSpPr>
          <p:nvPr>
            <p:ph type="title"/>
          </p:nvPr>
        </p:nvSpPr>
        <p:spPr>
          <a:xfrm>
            <a:off x="711200" y="274637"/>
            <a:ext cx="10871200" cy="900000"/>
          </a:xfrm>
        </p:spPr>
        <p:txBody>
          <a:bodyPr>
            <a:noAutofit/>
          </a:bodyPr>
          <a:lstStyle>
            <a:lvl1pPr algn="l" defTabSz="914400" rtl="0" eaLnBrk="1" latinLnBrk="0" hangingPunct="1">
              <a:spcBef>
                <a:spcPct val="0"/>
              </a:spcBef>
              <a:buNone/>
              <a:defRPr lang="en-US" sz="3200" kern="1200" dirty="0">
                <a:solidFill>
                  <a:schemeClr val="tx1"/>
                </a:solidFill>
                <a:latin typeface="Times" pitchFamily="18" charset="0"/>
                <a:ea typeface="+mj-ea"/>
                <a:cs typeface="+mj-cs"/>
              </a:defRPr>
            </a:lvl1pPr>
          </a:lstStyle>
          <a:p>
            <a:r>
              <a:rPr lang="en-US"/>
              <a:t>Click to edit Master title style</a:t>
            </a:r>
            <a:endParaRPr lang="en-US" dirty="0"/>
          </a:p>
        </p:txBody>
      </p:sp>
      <p:sp>
        <p:nvSpPr>
          <p:cNvPr id="14" name="Text Placeholder 13"/>
          <p:cNvSpPr>
            <a:spLocks noGrp="1"/>
          </p:cNvSpPr>
          <p:nvPr>
            <p:ph type="body" sz="quarter" idx="14"/>
          </p:nvPr>
        </p:nvSpPr>
        <p:spPr>
          <a:xfrm>
            <a:off x="711200" y="1260000"/>
            <a:ext cx="10871200" cy="4547075"/>
          </a:xfrm>
        </p:spPr>
        <p:txBody>
          <a:bodyPr>
            <a:noAutofit/>
          </a:bodyPr>
          <a:lstStyle>
            <a:lvl1pPr marL="0" indent="0">
              <a:lnSpc>
                <a:spcPct val="110000"/>
              </a:lnSpc>
              <a:buFontTx/>
              <a:buNone/>
              <a:defRPr lang="en-US" sz="1400" kern="1200" dirty="0" smtClean="0">
                <a:solidFill>
                  <a:schemeClr val="tx1"/>
                </a:solidFill>
                <a:latin typeface="Helvetica" pitchFamily="34" charset="0"/>
                <a:ea typeface="+mn-ea"/>
                <a:cs typeface="+mn-cs"/>
              </a:defRPr>
            </a:lvl1pPr>
            <a:lvl2pPr marL="457200" indent="0">
              <a:lnSpc>
                <a:spcPct val="110000"/>
              </a:lnSpc>
              <a:buFontTx/>
              <a:buNone/>
              <a:defRPr lang="en-US" sz="1400" kern="1200" dirty="0" smtClean="0">
                <a:solidFill>
                  <a:schemeClr val="tx1"/>
                </a:solidFill>
                <a:latin typeface="Helvetica" pitchFamily="34" charset="0"/>
                <a:ea typeface="+mn-ea"/>
                <a:cs typeface="+mn-cs"/>
              </a:defRPr>
            </a:lvl2pPr>
            <a:lvl3pPr marL="914400" indent="0">
              <a:lnSpc>
                <a:spcPct val="110000"/>
              </a:lnSpc>
              <a:buFontTx/>
              <a:buNone/>
              <a:defRPr lang="en-US" sz="1400" kern="1200" dirty="0" smtClean="0">
                <a:solidFill>
                  <a:schemeClr val="tx1"/>
                </a:solidFill>
                <a:latin typeface="Helvetica" pitchFamily="34" charset="0"/>
                <a:ea typeface="+mn-ea"/>
                <a:cs typeface="+mn-cs"/>
              </a:defRPr>
            </a:lvl3pPr>
            <a:lvl4pPr marL="1371600" indent="0">
              <a:lnSpc>
                <a:spcPct val="110000"/>
              </a:lnSpc>
              <a:buFontTx/>
              <a:buNone/>
              <a:defRPr lang="en-US" sz="1400" kern="1200" dirty="0" smtClean="0">
                <a:solidFill>
                  <a:schemeClr val="tx1"/>
                </a:solidFill>
                <a:latin typeface="Helvetica" pitchFamily="34" charset="0"/>
                <a:ea typeface="+mn-ea"/>
                <a:cs typeface="+mn-cs"/>
              </a:defRPr>
            </a:lvl4pPr>
            <a:lvl5pPr marL="1828800" indent="0">
              <a:lnSpc>
                <a:spcPct val="110000"/>
              </a:lnSpc>
              <a:buFontTx/>
              <a:buNone/>
              <a:defRPr lang="en-US" sz="1400" kern="1200" dirty="0">
                <a:solidFill>
                  <a:schemeClr val="tx1"/>
                </a:solidFill>
                <a:latin typeface="Helvetica"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p:cNvSpPr>
            <a:spLocks noGrp="1"/>
          </p:cNvSpPr>
          <p:nvPr>
            <p:ph type="ftr" sz="quarter" idx="15"/>
          </p:nvPr>
        </p:nvSpPr>
        <p:spPr>
          <a:xfrm>
            <a:off x="609599" y="5758308"/>
            <a:ext cx="10380135" cy="522159"/>
          </a:xfrm>
        </p:spPr>
        <p:txBody>
          <a:bodyPr>
            <a:noAutofit/>
          </a:bodyPr>
          <a:lstStyle/>
          <a:p>
            <a:endParaRPr lang="en-GB" dirty="0"/>
          </a:p>
        </p:txBody>
      </p:sp>
    </p:spTree>
    <p:extLst>
      <p:ext uri="{BB962C8B-B14F-4D97-AF65-F5344CB8AC3E}">
        <p14:creationId xmlns:p14="http://schemas.microsoft.com/office/powerpoint/2010/main" val="450701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lumn layout">
    <p:spTree>
      <p:nvGrpSpPr>
        <p:cNvPr id="1" name=""/>
        <p:cNvGrpSpPr/>
        <p:nvPr/>
      </p:nvGrpSpPr>
      <p:grpSpPr>
        <a:xfrm>
          <a:off x="0" y="0"/>
          <a:ext cx="0" cy="0"/>
          <a:chOff x="0" y="0"/>
          <a:chExt cx="0" cy="0"/>
        </a:xfrm>
      </p:grpSpPr>
      <p:sp>
        <p:nvSpPr>
          <p:cNvPr id="7" name="Title 6"/>
          <p:cNvSpPr>
            <a:spLocks noGrp="1"/>
          </p:cNvSpPr>
          <p:nvPr>
            <p:ph type="title"/>
          </p:nvPr>
        </p:nvSpPr>
        <p:spPr>
          <a:xfrm>
            <a:off x="711200" y="274637"/>
            <a:ext cx="10871200" cy="900000"/>
          </a:xfrm>
        </p:spPr>
        <p:txBody>
          <a:bodyPr>
            <a:noAutofit/>
          </a:bodyPr>
          <a:lstStyle>
            <a:lvl1pPr algn="l" defTabSz="914400" rtl="0" eaLnBrk="1" latinLnBrk="0" hangingPunct="1">
              <a:spcBef>
                <a:spcPct val="0"/>
              </a:spcBef>
              <a:buNone/>
              <a:defRPr lang="en-US" sz="3200" kern="1200" dirty="0">
                <a:solidFill>
                  <a:schemeClr val="tx1"/>
                </a:solidFill>
                <a:latin typeface="Times" pitchFamily="18" charset="0"/>
                <a:ea typeface="+mj-ea"/>
                <a:cs typeface="+mj-cs"/>
              </a:defRPr>
            </a:lvl1pPr>
          </a:lstStyle>
          <a:p>
            <a:r>
              <a:rPr lang="en-US"/>
              <a:t>Click to edit Master title style</a:t>
            </a:r>
            <a:endParaRPr lang="en-US" dirty="0"/>
          </a:p>
        </p:txBody>
      </p:sp>
      <p:sp>
        <p:nvSpPr>
          <p:cNvPr id="12" name="Text Placeholder 11"/>
          <p:cNvSpPr>
            <a:spLocks noGrp="1"/>
          </p:cNvSpPr>
          <p:nvPr>
            <p:ph type="body" sz="quarter" idx="13"/>
          </p:nvPr>
        </p:nvSpPr>
        <p:spPr>
          <a:xfrm>
            <a:off x="711200" y="1265239"/>
            <a:ext cx="4978400" cy="457200"/>
          </a:xfrm>
        </p:spPr>
        <p:txBody>
          <a:bodyPr>
            <a:noAutofit/>
          </a:bodyPr>
          <a:lstStyle>
            <a:lvl1pPr marL="0" indent="0">
              <a:spcBef>
                <a:spcPts val="0"/>
              </a:spcBef>
              <a:buFontTx/>
              <a:buNone/>
              <a:defRPr lang="en-US" sz="1800" kern="1200" dirty="0" smtClean="0">
                <a:solidFill>
                  <a:schemeClr val="tx2"/>
                </a:solidFill>
                <a:latin typeface="Helvetica" pitchFamily="34" charset="0"/>
                <a:ea typeface="+mn-ea"/>
                <a:cs typeface="+mn-c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lvl="0" indent="0" algn="l" defTabSz="914400" rtl="0" eaLnBrk="1" latinLnBrk="0" hangingPunct="1">
              <a:spcBef>
                <a:spcPts val="0"/>
              </a:spcBef>
              <a:buFontTx/>
              <a:buNone/>
            </a:pPr>
            <a:r>
              <a:rPr lang="en-US"/>
              <a:t>Click to edit Master text styles</a:t>
            </a:r>
          </a:p>
        </p:txBody>
      </p:sp>
      <p:sp>
        <p:nvSpPr>
          <p:cNvPr id="14" name="Text Placeholder 13"/>
          <p:cNvSpPr>
            <a:spLocks noGrp="1"/>
          </p:cNvSpPr>
          <p:nvPr>
            <p:ph type="body" sz="quarter" idx="14"/>
          </p:nvPr>
        </p:nvSpPr>
        <p:spPr>
          <a:xfrm>
            <a:off x="711200" y="1833563"/>
            <a:ext cx="4978400" cy="3973512"/>
          </a:xfrm>
        </p:spPr>
        <p:txBody>
          <a:bodyPr>
            <a:noAutofit/>
          </a:bodyPr>
          <a:lstStyle>
            <a:lvl1pPr marL="0" indent="0">
              <a:lnSpc>
                <a:spcPct val="110000"/>
              </a:lnSpc>
              <a:buFontTx/>
              <a:buNone/>
              <a:defRPr lang="en-US" sz="1400" kern="1200" dirty="0" smtClean="0">
                <a:solidFill>
                  <a:schemeClr val="tx1"/>
                </a:solidFill>
                <a:latin typeface="Helvetica" pitchFamily="34" charset="0"/>
                <a:ea typeface="+mn-ea"/>
                <a:cs typeface="+mn-cs"/>
              </a:defRPr>
            </a:lvl1pPr>
            <a:lvl2pPr marL="457200" indent="0">
              <a:lnSpc>
                <a:spcPct val="110000"/>
              </a:lnSpc>
              <a:buFontTx/>
              <a:buNone/>
              <a:defRPr lang="en-US" sz="1400" kern="1200" dirty="0" smtClean="0">
                <a:solidFill>
                  <a:schemeClr val="tx1"/>
                </a:solidFill>
                <a:latin typeface="Helvetica" pitchFamily="34" charset="0"/>
                <a:ea typeface="+mn-ea"/>
                <a:cs typeface="+mn-cs"/>
              </a:defRPr>
            </a:lvl2pPr>
            <a:lvl3pPr marL="914400" indent="0">
              <a:lnSpc>
                <a:spcPct val="110000"/>
              </a:lnSpc>
              <a:buFontTx/>
              <a:buNone/>
              <a:defRPr lang="en-US" sz="1400" kern="1200" dirty="0" smtClean="0">
                <a:solidFill>
                  <a:schemeClr val="tx1"/>
                </a:solidFill>
                <a:latin typeface="Helvetica" pitchFamily="34" charset="0"/>
                <a:ea typeface="+mn-ea"/>
                <a:cs typeface="+mn-cs"/>
              </a:defRPr>
            </a:lvl3pPr>
            <a:lvl4pPr marL="1371600" indent="0">
              <a:lnSpc>
                <a:spcPct val="110000"/>
              </a:lnSpc>
              <a:buFontTx/>
              <a:buNone/>
              <a:defRPr lang="en-US" sz="1400" kern="1200" dirty="0" smtClean="0">
                <a:solidFill>
                  <a:schemeClr val="tx1"/>
                </a:solidFill>
                <a:latin typeface="Helvetica" pitchFamily="34" charset="0"/>
                <a:ea typeface="+mn-ea"/>
                <a:cs typeface="+mn-cs"/>
              </a:defRPr>
            </a:lvl4pPr>
            <a:lvl5pPr marL="1828800" indent="0">
              <a:lnSpc>
                <a:spcPct val="110000"/>
              </a:lnSpc>
              <a:buFontTx/>
              <a:buNone/>
              <a:defRPr lang="en-US" sz="1400" kern="1200" dirty="0">
                <a:solidFill>
                  <a:schemeClr val="tx1"/>
                </a:solidFill>
                <a:latin typeface="Helvetica"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
          <p:cNvSpPr>
            <a:spLocks noGrp="1"/>
          </p:cNvSpPr>
          <p:nvPr>
            <p:ph type="body" sz="quarter" idx="15"/>
          </p:nvPr>
        </p:nvSpPr>
        <p:spPr>
          <a:xfrm>
            <a:off x="6604000" y="1833563"/>
            <a:ext cx="4978400" cy="3973512"/>
          </a:xfrm>
        </p:spPr>
        <p:txBody>
          <a:bodyPr>
            <a:noAutofit/>
          </a:bodyPr>
          <a:lstStyle>
            <a:lvl1pPr marL="0" indent="0">
              <a:lnSpc>
                <a:spcPct val="110000"/>
              </a:lnSpc>
              <a:buFontTx/>
              <a:buNone/>
              <a:defRPr lang="en-US" sz="1400" kern="1200" dirty="0" smtClean="0">
                <a:solidFill>
                  <a:schemeClr val="tx1"/>
                </a:solidFill>
                <a:latin typeface="Helvetica" pitchFamily="34" charset="0"/>
                <a:ea typeface="+mn-ea"/>
                <a:cs typeface="+mn-cs"/>
              </a:defRPr>
            </a:lvl1pPr>
            <a:lvl2pPr marL="457200" indent="0">
              <a:lnSpc>
                <a:spcPct val="110000"/>
              </a:lnSpc>
              <a:buFontTx/>
              <a:buNone/>
              <a:defRPr lang="en-US" sz="1400" kern="1200" dirty="0" smtClean="0">
                <a:solidFill>
                  <a:schemeClr val="tx1"/>
                </a:solidFill>
                <a:latin typeface="Helvetica" pitchFamily="34" charset="0"/>
                <a:ea typeface="+mn-ea"/>
                <a:cs typeface="+mn-cs"/>
              </a:defRPr>
            </a:lvl2pPr>
            <a:lvl3pPr marL="914400" indent="0">
              <a:lnSpc>
                <a:spcPct val="110000"/>
              </a:lnSpc>
              <a:buFontTx/>
              <a:buNone/>
              <a:defRPr lang="en-US" sz="1400" kern="1200" dirty="0" smtClean="0">
                <a:solidFill>
                  <a:schemeClr val="tx1"/>
                </a:solidFill>
                <a:latin typeface="Helvetica" pitchFamily="34" charset="0"/>
                <a:ea typeface="+mn-ea"/>
                <a:cs typeface="+mn-cs"/>
              </a:defRPr>
            </a:lvl3pPr>
            <a:lvl4pPr marL="1371600" indent="0">
              <a:lnSpc>
                <a:spcPct val="110000"/>
              </a:lnSpc>
              <a:buFontTx/>
              <a:buNone/>
              <a:defRPr lang="en-US" sz="1400" kern="1200" dirty="0" smtClean="0">
                <a:solidFill>
                  <a:schemeClr val="tx1"/>
                </a:solidFill>
                <a:latin typeface="Helvetica" pitchFamily="34" charset="0"/>
                <a:ea typeface="+mn-ea"/>
                <a:cs typeface="+mn-cs"/>
              </a:defRPr>
            </a:lvl4pPr>
            <a:lvl5pPr marL="1828800" indent="0">
              <a:lnSpc>
                <a:spcPct val="110000"/>
              </a:lnSpc>
              <a:buFontTx/>
              <a:buNone/>
              <a:defRPr lang="en-US" sz="1400" kern="1200" dirty="0">
                <a:solidFill>
                  <a:schemeClr val="tx1"/>
                </a:solidFill>
                <a:latin typeface="Helvetica"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6"/>
          </p:nvPr>
        </p:nvSpPr>
        <p:spPr>
          <a:xfrm>
            <a:off x="6604000" y="1265239"/>
            <a:ext cx="4978400" cy="457200"/>
          </a:xfrm>
        </p:spPr>
        <p:txBody>
          <a:bodyPr>
            <a:noAutofit/>
          </a:bodyPr>
          <a:lstStyle>
            <a:lvl1pPr marL="0" indent="0">
              <a:spcBef>
                <a:spcPts val="0"/>
              </a:spcBef>
              <a:buFontTx/>
              <a:buNone/>
              <a:defRPr lang="en-US" sz="1800" kern="1200" dirty="0" smtClean="0">
                <a:solidFill>
                  <a:schemeClr val="tx2"/>
                </a:solidFill>
                <a:latin typeface="Helvetica" pitchFamily="34" charset="0"/>
                <a:ea typeface="+mn-ea"/>
                <a:cs typeface="+mn-c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lvl="0" indent="0" algn="l" defTabSz="914400" rtl="0" eaLnBrk="1" latinLnBrk="0" hangingPunct="1">
              <a:spcBef>
                <a:spcPts val="0"/>
              </a:spcBef>
              <a:buFontTx/>
              <a:buNone/>
            </a:pPr>
            <a:r>
              <a:rPr lang="en-US"/>
              <a:t>Click to edit Master text styles</a:t>
            </a:r>
          </a:p>
        </p:txBody>
      </p:sp>
      <p:sp>
        <p:nvSpPr>
          <p:cNvPr id="2" name="Footer Placeholder 1"/>
          <p:cNvSpPr>
            <a:spLocks noGrp="1"/>
          </p:cNvSpPr>
          <p:nvPr>
            <p:ph type="ftr" sz="quarter" idx="17"/>
          </p:nvPr>
        </p:nvSpPr>
        <p:spPr/>
        <p:txBody>
          <a:bodyPr/>
          <a:lstStyle/>
          <a:p>
            <a:endParaRPr lang="en-GB" dirty="0"/>
          </a:p>
        </p:txBody>
      </p:sp>
    </p:spTree>
    <p:extLst>
      <p:ext uri="{BB962C8B-B14F-4D97-AF65-F5344CB8AC3E}">
        <p14:creationId xmlns:p14="http://schemas.microsoft.com/office/powerpoint/2010/main" val="1851046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rvices - Layout 4">
    <p:spTree>
      <p:nvGrpSpPr>
        <p:cNvPr id="1" name=""/>
        <p:cNvGrpSpPr/>
        <p:nvPr/>
      </p:nvGrpSpPr>
      <p:grpSpPr>
        <a:xfrm>
          <a:off x="0" y="0"/>
          <a:ext cx="0" cy="0"/>
          <a:chOff x="0" y="0"/>
          <a:chExt cx="0" cy="0"/>
        </a:xfrm>
      </p:grpSpPr>
      <p:sp>
        <p:nvSpPr>
          <p:cNvPr id="22" name="Picture Placeholder 2"/>
          <p:cNvSpPr>
            <a:spLocks noGrp="1"/>
          </p:cNvSpPr>
          <p:nvPr>
            <p:ph type="pic" sz="quarter" idx="20"/>
          </p:nvPr>
        </p:nvSpPr>
        <p:spPr>
          <a:xfrm>
            <a:off x="8026399" y="1471613"/>
            <a:ext cx="3413760" cy="1923576"/>
          </a:xfrm>
          <a:solidFill>
            <a:schemeClr val="accent1"/>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latin typeface="Helvetica" pitchFamily="34" charset="0"/>
              </a:defRPr>
            </a:lvl1pPr>
          </a:lstStyle>
          <a:p>
            <a:pPr marL="0" lvl="0" algn="ctr"/>
            <a:r>
              <a:rPr lang="en-US"/>
              <a:t>Click icon to add picture</a:t>
            </a:r>
            <a:endParaRPr lang="en-US" dirty="0"/>
          </a:p>
        </p:txBody>
      </p:sp>
      <p:sp>
        <p:nvSpPr>
          <p:cNvPr id="3" name="Picture Placeholder 2"/>
          <p:cNvSpPr>
            <a:spLocks noGrp="1"/>
          </p:cNvSpPr>
          <p:nvPr>
            <p:ph type="pic" sz="quarter" idx="18"/>
          </p:nvPr>
        </p:nvSpPr>
        <p:spPr>
          <a:xfrm>
            <a:off x="711199" y="1471613"/>
            <a:ext cx="3413760" cy="1923576"/>
          </a:xfrm>
          <a:solidFill>
            <a:schemeClr val="accent1"/>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latin typeface="Helvetica" pitchFamily="34" charset="0"/>
              </a:defRPr>
            </a:lvl1pPr>
          </a:lstStyle>
          <a:p>
            <a:pPr marL="0" lvl="0" algn="ctr"/>
            <a:r>
              <a:rPr lang="en-US"/>
              <a:t>Click icon to add picture</a:t>
            </a:r>
            <a:endParaRPr lang="en-US" dirty="0"/>
          </a:p>
        </p:txBody>
      </p:sp>
      <p:sp>
        <p:nvSpPr>
          <p:cNvPr id="7" name="Title 6"/>
          <p:cNvSpPr>
            <a:spLocks noGrp="1"/>
          </p:cNvSpPr>
          <p:nvPr>
            <p:ph type="title"/>
          </p:nvPr>
        </p:nvSpPr>
        <p:spPr>
          <a:xfrm>
            <a:off x="711200" y="274637"/>
            <a:ext cx="10871200" cy="900000"/>
          </a:xfrm>
        </p:spPr>
        <p:txBody>
          <a:bodyPr/>
          <a:lstStyle>
            <a:lvl1pPr algn="l">
              <a:defRPr/>
            </a:lvl1pPr>
          </a:lstStyle>
          <a:p>
            <a:r>
              <a:rPr lang="en-US"/>
              <a:t>Click to edit Master title style</a:t>
            </a:r>
            <a:endParaRPr lang="en-US" dirty="0"/>
          </a:p>
        </p:txBody>
      </p:sp>
      <p:sp>
        <p:nvSpPr>
          <p:cNvPr id="12" name="Text Placeholder 11"/>
          <p:cNvSpPr>
            <a:spLocks noGrp="1"/>
          </p:cNvSpPr>
          <p:nvPr>
            <p:ph type="body" sz="quarter" idx="13" hasCustomPrompt="1"/>
          </p:nvPr>
        </p:nvSpPr>
        <p:spPr>
          <a:xfrm>
            <a:off x="711202" y="3598389"/>
            <a:ext cx="3413759" cy="457200"/>
          </a:xfrm>
        </p:spPr>
        <p:txBody>
          <a:bodyPr>
            <a:noAutofit/>
          </a:bodyPr>
          <a:lstStyle>
            <a:lvl1pPr marL="0" indent="0">
              <a:spcBef>
                <a:spcPts val="0"/>
              </a:spcBef>
              <a:buFontTx/>
              <a:buNone/>
              <a:defRPr lang="en-US" sz="1800" kern="1200" baseline="0" dirty="0">
                <a:solidFill>
                  <a:schemeClr val="tx2"/>
                </a:solidFill>
                <a:latin typeface="Helvetica" pitchFamily="34" charset="0"/>
                <a:ea typeface="+mn-ea"/>
                <a:cs typeface="+mn-c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lvl="0" indent="0" algn="l" defTabSz="914400" rtl="0" eaLnBrk="1" latinLnBrk="0" hangingPunct="1">
              <a:spcBef>
                <a:spcPts val="0"/>
              </a:spcBef>
              <a:buFontTx/>
              <a:buNone/>
            </a:pPr>
            <a:r>
              <a:rPr lang="en-US" dirty="0"/>
              <a:t>Title Here</a:t>
            </a:r>
          </a:p>
        </p:txBody>
      </p:sp>
      <p:sp>
        <p:nvSpPr>
          <p:cNvPr id="14" name="Text Placeholder 13"/>
          <p:cNvSpPr>
            <a:spLocks noGrp="1"/>
          </p:cNvSpPr>
          <p:nvPr>
            <p:ph type="body" sz="quarter" idx="14" hasCustomPrompt="1"/>
          </p:nvPr>
        </p:nvSpPr>
        <p:spPr>
          <a:xfrm>
            <a:off x="711202" y="4089855"/>
            <a:ext cx="3413759" cy="1717223"/>
          </a:xfrm>
        </p:spPr>
        <p:txBody>
          <a:bodyPr vert="horz" lIns="91440" tIns="45720" rIns="91440" bIns="45720" rtlCol="0">
            <a:normAutofit/>
          </a:bodyPr>
          <a:lstStyle>
            <a:lvl1pPr marL="0" indent="0">
              <a:lnSpc>
                <a:spcPct val="110000"/>
              </a:lnSpc>
              <a:spcBef>
                <a:spcPts val="0"/>
              </a:spcBef>
              <a:buFontTx/>
              <a:buNone/>
              <a:defRPr lang="en-US" sz="1400" dirty="0" smtClean="0"/>
            </a:lvl1pPr>
          </a:lstStyle>
          <a:p>
            <a:pPr marL="0" lvl="0" indent="0">
              <a:buFontTx/>
              <a:buNone/>
            </a:pPr>
            <a:r>
              <a:rPr lang="en-US" dirty="0"/>
              <a:t>Description</a:t>
            </a:r>
          </a:p>
        </p:txBody>
      </p:sp>
      <p:sp>
        <p:nvSpPr>
          <p:cNvPr id="21" name="Picture Placeholder 2"/>
          <p:cNvSpPr>
            <a:spLocks noGrp="1"/>
          </p:cNvSpPr>
          <p:nvPr>
            <p:ph type="pic" sz="quarter" idx="19"/>
          </p:nvPr>
        </p:nvSpPr>
        <p:spPr>
          <a:xfrm>
            <a:off x="4368799" y="1471613"/>
            <a:ext cx="3413760" cy="1923576"/>
          </a:xfrm>
          <a:solidFill>
            <a:schemeClr val="accent1"/>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latin typeface="Helvetica" pitchFamily="34" charset="0"/>
              </a:defRPr>
            </a:lvl1pPr>
          </a:lstStyle>
          <a:p>
            <a:pPr marL="0" lvl="0" algn="ctr"/>
            <a:r>
              <a:rPr lang="en-US"/>
              <a:t>Click icon to add picture</a:t>
            </a:r>
            <a:endParaRPr lang="en-US" dirty="0"/>
          </a:p>
        </p:txBody>
      </p:sp>
      <p:sp>
        <p:nvSpPr>
          <p:cNvPr id="26" name="Text Placeholder 11"/>
          <p:cNvSpPr>
            <a:spLocks noGrp="1"/>
          </p:cNvSpPr>
          <p:nvPr>
            <p:ph type="body" sz="quarter" idx="21" hasCustomPrompt="1"/>
          </p:nvPr>
        </p:nvSpPr>
        <p:spPr>
          <a:xfrm>
            <a:off x="8011714" y="3598389"/>
            <a:ext cx="3413759" cy="457200"/>
          </a:xfrm>
        </p:spPr>
        <p:txBody>
          <a:bodyPr>
            <a:noAutofit/>
          </a:bodyPr>
          <a:lstStyle>
            <a:lvl1pPr marL="0" indent="0">
              <a:spcBef>
                <a:spcPts val="0"/>
              </a:spcBef>
              <a:buFontTx/>
              <a:buNone/>
              <a:defRPr lang="en-US" sz="1800" kern="1200" baseline="0" dirty="0">
                <a:solidFill>
                  <a:schemeClr val="tx2"/>
                </a:solidFill>
                <a:latin typeface="Helvetica" pitchFamily="34" charset="0"/>
                <a:ea typeface="+mn-ea"/>
                <a:cs typeface="+mn-c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lvl="0" indent="0" algn="l" defTabSz="914400" rtl="0" eaLnBrk="1" latinLnBrk="0" hangingPunct="1">
              <a:spcBef>
                <a:spcPts val="0"/>
              </a:spcBef>
              <a:buFontTx/>
              <a:buNone/>
            </a:pPr>
            <a:r>
              <a:rPr lang="en-US" dirty="0"/>
              <a:t>Title Here</a:t>
            </a:r>
          </a:p>
        </p:txBody>
      </p:sp>
      <p:sp>
        <p:nvSpPr>
          <p:cNvPr id="28" name="Text Placeholder 13"/>
          <p:cNvSpPr>
            <a:spLocks noGrp="1"/>
          </p:cNvSpPr>
          <p:nvPr>
            <p:ph type="body" sz="quarter" idx="22" hasCustomPrompt="1"/>
          </p:nvPr>
        </p:nvSpPr>
        <p:spPr>
          <a:xfrm>
            <a:off x="8011714" y="4089855"/>
            <a:ext cx="3413759" cy="1717223"/>
          </a:xfrm>
        </p:spPr>
        <p:txBody>
          <a:bodyPr vert="horz" lIns="91440" tIns="45720" rIns="91440" bIns="45720" rtlCol="0">
            <a:normAutofit/>
          </a:bodyPr>
          <a:lstStyle>
            <a:lvl1pPr marL="0" indent="0">
              <a:lnSpc>
                <a:spcPct val="110000"/>
              </a:lnSpc>
              <a:spcBef>
                <a:spcPts val="0"/>
              </a:spcBef>
              <a:buFontTx/>
              <a:buNone/>
              <a:defRPr lang="en-US" sz="1400" dirty="0" smtClean="0"/>
            </a:lvl1pPr>
          </a:lstStyle>
          <a:p>
            <a:pPr marL="0" lvl="0" indent="0">
              <a:buFontTx/>
              <a:buNone/>
            </a:pPr>
            <a:r>
              <a:rPr lang="en-US" dirty="0"/>
              <a:t>Description</a:t>
            </a:r>
          </a:p>
        </p:txBody>
      </p:sp>
      <p:sp>
        <p:nvSpPr>
          <p:cNvPr id="29" name="Text Placeholder 11"/>
          <p:cNvSpPr>
            <a:spLocks noGrp="1"/>
          </p:cNvSpPr>
          <p:nvPr>
            <p:ph type="body" sz="quarter" idx="23" hasCustomPrompt="1"/>
          </p:nvPr>
        </p:nvSpPr>
        <p:spPr>
          <a:xfrm>
            <a:off x="4354114" y="3598389"/>
            <a:ext cx="3413759" cy="457200"/>
          </a:xfrm>
        </p:spPr>
        <p:txBody>
          <a:bodyPr>
            <a:noAutofit/>
          </a:bodyPr>
          <a:lstStyle>
            <a:lvl1pPr marL="0" indent="0">
              <a:spcBef>
                <a:spcPts val="0"/>
              </a:spcBef>
              <a:buFontTx/>
              <a:buNone/>
              <a:defRPr lang="en-US" sz="1800" kern="1200" baseline="0" dirty="0">
                <a:solidFill>
                  <a:schemeClr val="tx2"/>
                </a:solidFill>
                <a:latin typeface="Helvetica" pitchFamily="34" charset="0"/>
                <a:ea typeface="+mn-ea"/>
                <a:cs typeface="+mn-c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lvl="0" indent="0" algn="l" defTabSz="914400" rtl="0" eaLnBrk="1" latinLnBrk="0" hangingPunct="1">
              <a:spcBef>
                <a:spcPts val="0"/>
              </a:spcBef>
              <a:buFontTx/>
              <a:buNone/>
            </a:pPr>
            <a:r>
              <a:rPr lang="en-US" dirty="0"/>
              <a:t>Title Here</a:t>
            </a:r>
          </a:p>
        </p:txBody>
      </p:sp>
      <p:sp>
        <p:nvSpPr>
          <p:cNvPr id="30" name="Text Placeholder 13"/>
          <p:cNvSpPr>
            <a:spLocks noGrp="1"/>
          </p:cNvSpPr>
          <p:nvPr>
            <p:ph type="body" sz="quarter" idx="24" hasCustomPrompt="1"/>
          </p:nvPr>
        </p:nvSpPr>
        <p:spPr>
          <a:xfrm>
            <a:off x="4354114" y="4089855"/>
            <a:ext cx="3413759" cy="1717223"/>
          </a:xfrm>
        </p:spPr>
        <p:txBody>
          <a:bodyPr vert="horz" lIns="91440" tIns="45720" rIns="91440" bIns="45720" rtlCol="0">
            <a:normAutofit/>
          </a:bodyPr>
          <a:lstStyle>
            <a:lvl1pPr marL="0" indent="0">
              <a:lnSpc>
                <a:spcPct val="110000"/>
              </a:lnSpc>
              <a:spcBef>
                <a:spcPts val="0"/>
              </a:spcBef>
              <a:buFontTx/>
              <a:buNone/>
              <a:defRPr lang="en-US" sz="1400" dirty="0" smtClean="0"/>
            </a:lvl1pPr>
          </a:lstStyle>
          <a:p>
            <a:pPr marL="0" lvl="0" indent="0">
              <a:buFontTx/>
              <a:buNone/>
            </a:pPr>
            <a:r>
              <a:rPr lang="en-US" dirty="0"/>
              <a:t>Description</a:t>
            </a:r>
          </a:p>
        </p:txBody>
      </p:sp>
      <p:sp>
        <p:nvSpPr>
          <p:cNvPr id="2" name="Footer Placeholder 1"/>
          <p:cNvSpPr>
            <a:spLocks noGrp="1"/>
          </p:cNvSpPr>
          <p:nvPr>
            <p:ph type="ftr" sz="quarter" idx="25"/>
          </p:nvPr>
        </p:nvSpPr>
        <p:spPr/>
        <p:txBody>
          <a:bodyPr/>
          <a:lstStyle/>
          <a:p>
            <a:endParaRPr lang="en-GB" dirty="0"/>
          </a:p>
        </p:txBody>
      </p:sp>
    </p:spTree>
    <p:extLst>
      <p:ext uri="{BB962C8B-B14F-4D97-AF65-F5344CB8AC3E}">
        <p14:creationId xmlns:p14="http://schemas.microsoft.com/office/powerpoint/2010/main" val="1517912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act us with image">
    <p:spTree>
      <p:nvGrpSpPr>
        <p:cNvPr id="1" name=""/>
        <p:cNvGrpSpPr/>
        <p:nvPr/>
      </p:nvGrpSpPr>
      <p:grpSpPr>
        <a:xfrm>
          <a:off x="0" y="0"/>
          <a:ext cx="0" cy="0"/>
          <a:chOff x="0" y="0"/>
          <a:chExt cx="0" cy="0"/>
        </a:xfrm>
      </p:grpSpPr>
      <p:pic>
        <p:nvPicPr>
          <p:cNvPr id="11" name="Picture 10"/>
          <p:cNvPicPr>
            <a:picLocks/>
          </p:cNvPicPr>
          <p:nvPr userDrawn="1"/>
        </p:nvPicPr>
        <p:blipFill rotWithShape="1">
          <a:blip r:embed="rId2" cstate="print">
            <a:extLst>
              <a:ext uri="{28A0092B-C50C-407E-A947-70E740481C1C}">
                <a14:useLocalDpi xmlns:a14="http://schemas.microsoft.com/office/drawing/2010/main" val="0"/>
              </a:ext>
            </a:extLst>
          </a:blip>
          <a:srcRect t="37023" b="37023"/>
          <a:stretch/>
        </p:blipFill>
        <p:spPr>
          <a:xfrm>
            <a:off x="0" y="-1"/>
            <a:ext cx="12192000" cy="28476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11923" y="332657"/>
            <a:ext cx="1931440" cy="313206"/>
          </a:xfrm>
          <a:prstGeom prst="rect">
            <a:avLst/>
          </a:prstGeom>
        </p:spPr>
      </p:pic>
      <p:sp>
        <p:nvSpPr>
          <p:cNvPr id="15" name="Text Placeholder 36"/>
          <p:cNvSpPr>
            <a:spLocks noGrp="1"/>
          </p:cNvSpPr>
          <p:nvPr>
            <p:ph type="body" sz="quarter" idx="16"/>
          </p:nvPr>
        </p:nvSpPr>
        <p:spPr>
          <a:xfrm>
            <a:off x="713563" y="3063601"/>
            <a:ext cx="8836837" cy="1495965"/>
          </a:xfrm>
        </p:spPr>
        <p:txBody>
          <a:bodyPr>
            <a:noAutofit/>
          </a:bodyPr>
          <a:lstStyle>
            <a:lvl1pPr marL="0" indent="0">
              <a:lnSpc>
                <a:spcPct val="100000"/>
              </a:lnSpc>
              <a:buFontTx/>
              <a:buNone/>
              <a:defRPr sz="1400">
                <a:solidFill>
                  <a:schemeClr val="tx1"/>
                </a:solidFill>
              </a:defRPr>
            </a:lvl1pPr>
          </a:lstStyle>
          <a:p>
            <a:pPr lvl="0"/>
            <a:r>
              <a:rPr lang="en-US"/>
              <a:t>Click to edit Master text styles</a:t>
            </a:r>
          </a:p>
        </p:txBody>
      </p:sp>
      <p:sp>
        <p:nvSpPr>
          <p:cNvPr id="3" name="Footer Placeholder 2"/>
          <p:cNvSpPr>
            <a:spLocks noGrp="1"/>
          </p:cNvSpPr>
          <p:nvPr>
            <p:ph type="ftr" sz="quarter" idx="17"/>
          </p:nvPr>
        </p:nvSpPr>
        <p:spPr/>
        <p:txBody>
          <a:bodyPr/>
          <a:lstStyle/>
          <a:p>
            <a:endParaRPr lang="en-GB" dirty="0"/>
          </a:p>
        </p:txBody>
      </p:sp>
      <p:sp>
        <p:nvSpPr>
          <p:cNvPr id="4" name="Rectangle 3"/>
          <p:cNvSpPr/>
          <p:nvPr userDrawn="1"/>
        </p:nvSpPr>
        <p:spPr>
          <a:xfrm>
            <a:off x="4572000" y="6400800"/>
            <a:ext cx="7620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Helvetica" pitchFamily="34" charset="0"/>
            </a:endParaRPr>
          </a:p>
        </p:txBody>
      </p:sp>
    </p:spTree>
    <p:extLst>
      <p:ext uri="{BB962C8B-B14F-4D97-AF65-F5344CB8AC3E}">
        <p14:creationId xmlns:p14="http://schemas.microsoft.com/office/powerpoint/2010/main" val="1894950179"/>
      </p:ext>
    </p:extLst>
  </p:cSld>
  <p:clrMapOvr>
    <a:masterClrMapping/>
  </p:clrMapOvr>
  <p:extLst>
    <p:ext uri="{DCECCB84-F9BA-43D5-87BE-67443E8EF086}">
      <p15:sldGuideLst xmlns:p15="http://schemas.microsoft.com/office/powerpoint/2012/main">
        <p15:guide id="1" orient="horz" pos="132">
          <p15:clr>
            <a:srgbClr val="FBAE40"/>
          </p15:clr>
        </p15:guide>
        <p15:guide id="2" pos="2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0F03F-7A00-446F-8920-0E82331D84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1BF29B-FA98-442E-9D1D-703D910B1D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FEC5DF-50C9-416C-A7F1-A5906CA6AF36}"/>
              </a:ext>
            </a:extLst>
          </p:cNvPr>
          <p:cNvSpPr>
            <a:spLocks noGrp="1"/>
          </p:cNvSpPr>
          <p:nvPr>
            <p:ph type="dt" sz="half" idx="10"/>
          </p:nvPr>
        </p:nvSpPr>
        <p:spPr/>
        <p:txBody>
          <a:bodyPr/>
          <a:lstStyle/>
          <a:p>
            <a:fld id="{635023E0-48A4-4E8A-8630-8358634E0094}" type="datetimeFigureOut">
              <a:rPr lang="en-GB" smtClean="0"/>
              <a:t>30/07/2021</a:t>
            </a:fld>
            <a:endParaRPr lang="en-GB"/>
          </a:p>
        </p:txBody>
      </p:sp>
      <p:sp>
        <p:nvSpPr>
          <p:cNvPr id="5" name="Footer Placeholder 4">
            <a:extLst>
              <a:ext uri="{FF2B5EF4-FFF2-40B4-BE49-F238E27FC236}">
                <a16:creationId xmlns:a16="http://schemas.microsoft.com/office/drawing/2014/main" id="{057C7074-80E4-4787-9AC0-ECA5FCA61A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94AC05-C389-469C-939B-51BF3357A0EB}"/>
              </a:ext>
            </a:extLst>
          </p:cNvPr>
          <p:cNvSpPr>
            <a:spLocks noGrp="1"/>
          </p:cNvSpPr>
          <p:nvPr>
            <p:ph type="sldNum" sz="quarter" idx="12"/>
          </p:nvPr>
        </p:nvSpPr>
        <p:spPr/>
        <p:txBody>
          <a:bodyPr/>
          <a:lstStyle/>
          <a:p>
            <a:fld id="{69965EA3-55DB-48D6-B793-719A4CD60218}" type="slidenum">
              <a:rPr lang="en-GB" smtClean="0"/>
              <a:t>‹#›</a:t>
            </a:fld>
            <a:endParaRPr lang="en-GB"/>
          </a:p>
        </p:txBody>
      </p:sp>
    </p:spTree>
    <p:extLst>
      <p:ext uri="{BB962C8B-B14F-4D97-AF65-F5344CB8AC3E}">
        <p14:creationId xmlns:p14="http://schemas.microsoft.com/office/powerpoint/2010/main" val="333094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064EA-4546-4958-A8FD-50E4C63AC0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E37D080-C114-46BC-919E-CBA054DEEE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8EEB9B-F869-4540-AB9F-DFA8D9E0259D}"/>
              </a:ext>
            </a:extLst>
          </p:cNvPr>
          <p:cNvSpPr>
            <a:spLocks noGrp="1"/>
          </p:cNvSpPr>
          <p:nvPr>
            <p:ph type="dt" sz="half" idx="10"/>
          </p:nvPr>
        </p:nvSpPr>
        <p:spPr/>
        <p:txBody>
          <a:bodyPr/>
          <a:lstStyle/>
          <a:p>
            <a:fld id="{635023E0-48A4-4E8A-8630-8358634E0094}" type="datetimeFigureOut">
              <a:rPr lang="en-GB" smtClean="0"/>
              <a:t>30/07/2021</a:t>
            </a:fld>
            <a:endParaRPr lang="en-GB"/>
          </a:p>
        </p:txBody>
      </p:sp>
      <p:sp>
        <p:nvSpPr>
          <p:cNvPr id="5" name="Footer Placeholder 4">
            <a:extLst>
              <a:ext uri="{FF2B5EF4-FFF2-40B4-BE49-F238E27FC236}">
                <a16:creationId xmlns:a16="http://schemas.microsoft.com/office/drawing/2014/main" id="{6E5FCDD1-D7BD-4D06-81DE-5B22FDC00A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3005D-C79E-4B0B-9C22-94DAF84B2803}"/>
              </a:ext>
            </a:extLst>
          </p:cNvPr>
          <p:cNvSpPr>
            <a:spLocks noGrp="1"/>
          </p:cNvSpPr>
          <p:nvPr>
            <p:ph type="sldNum" sz="quarter" idx="12"/>
          </p:nvPr>
        </p:nvSpPr>
        <p:spPr/>
        <p:txBody>
          <a:bodyPr/>
          <a:lstStyle/>
          <a:p>
            <a:fld id="{69965EA3-55DB-48D6-B793-719A4CD60218}" type="slidenum">
              <a:rPr lang="en-GB" smtClean="0"/>
              <a:t>‹#›</a:t>
            </a:fld>
            <a:endParaRPr lang="en-GB"/>
          </a:p>
        </p:txBody>
      </p:sp>
    </p:spTree>
    <p:extLst>
      <p:ext uri="{BB962C8B-B14F-4D97-AF65-F5344CB8AC3E}">
        <p14:creationId xmlns:p14="http://schemas.microsoft.com/office/powerpoint/2010/main" val="4020149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E744A-8A48-4AF2-92A2-680C7C5C2D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E76E81-22E5-49D5-B1C2-944B5F2F47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99763E8-8111-4E43-B3EE-6E4D2DA730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06D345-0EE4-460E-ADA1-BA271847814B}"/>
              </a:ext>
            </a:extLst>
          </p:cNvPr>
          <p:cNvSpPr>
            <a:spLocks noGrp="1"/>
          </p:cNvSpPr>
          <p:nvPr>
            <p:ph type="dt" sz="half" idx="10"/>
          </p:nvPr>
        </p:nvSpPr>
        <p:spPr/>
        <p:txBody>
          <a:bodyPr/>
          <a:lstStyle/>
          <a:p>
            <a:fld id="{635023E0-48A4-4E8A-8630-8358634E0094}" type="datetimeFigureOut">
              <a:rPr lang="en-GB" smtClean="0"/>
              <a:t>30/07/2021</a:t>
            </a:fld>
            <a:endParaRPr lang="en-GB"/>
          </a:p>
        </p:txBody>
      </p:sp>
      <p:sp>
        <p:nvSpPr>
          <p:cNvPr id="6" name="Footer Placeholder 5">
            <a:extLst>
              <a:ext uri="{FF2B5EF4-FFF2-40B4-BE49-F238E27FC236}">
                <a16:creationId xmlns:a16="http://schemas.microsoft.com/office/drawing/2014/main" id="{23B267BC-6DE9-445D-8A6F-CB6B28DF01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F740C9-C34C-4B17-A342-B1808A7B014A}"/>
              </a:ext>
            </a:extLst>
          </p:cNvPr>
          <p:cNvSpPr>
            <a:spLocks noGrp="1"/>
          </p:cNvSpPr>
          <p:nvPr>
            <p:ph type="sldNum" sz="quarter" idx="12"/>
          </p:nvPr>
        </p:nvSpPr>
        <p:spPr/>
        <p:txBody>
          <a:bodyPr/>
          <a:lstStyle/>
          <a:p>
            <a:fld id="{69965EA3-55DB-48D6-B793-719A4CD60218}" type="slidenum">
              <a:rPr lang="en-GB" smtClean="0"/>
              <a:t>‹#›</a:t>
            </a:fld>
            <a:endParaRPr lang="en-GB"/>
          </a:p>
        </p:txBody>
      </p:sp>
    </p:spTree>
    <p:extLst>
      <p:ext uri="{BB962C8B-B14F-4D97-AF65-F5344CB8AC3E}">
        <p14:creationId xmlns:p14="http://schemas.microsoft.com/office/powerpoint/2010/main" val="3484051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6893-EEA1-4E85-B9AA-78BF50BD9DA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3867B4-AE65-4BAE-90CD-4D1703500C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F628BD-A4BA-43A0-AF1E-E4CBD7EA3A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A80B580-4BD2-459A-BF83-D4D5F8129B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6BFA30-867A-4CB9-8DD0-21E4AC6FC6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B43B10F-8C43-43B7-B476-A78E099ED05A}"/>
              </a:ext>
            </a:extLst>
          </p:cNvPr>
          <p:cNvSpPr>
            <a:spLocks noGrp="1"/>
          </p:cNvSpPr>
          <p:nvPr>
            <p:ph type="dt" sz="half" idx="10"/>
          </p:nvPr>
        </p:nvSpPr>
        <p:spPr/>
        <p:txBody>
          <a:bodyPr/>
          <a:lstStyle/>
          <a:p>
            <a:fld id="{635023E0-48A4-4E8A-8630-8358634E0094}" type="datetimeFigureOut">
              <a:rPr lang="en-GB" smtClean="0"/>
              <a:t>30/07/2021</a:t>
            </a:fld>
            <a:endParaRPr lang="en-GB"/>
          </a:p>
        </p:txBody>
      </p:sp>
      <p:sp>
        <p:nvSpPr>
          <p:cNvPr id="8" name="Footer Placeholder 7">
            <a:extLst>
              <a:ext uri="{FF2B5EF4-FFF2-40B4-BE49-F238E27FC236}">
                <a16:creationId xmlns:a16="http://schemas.microsoft.com/office/drawing/2014/main" id="{4E26567D-D3CF-42AD-BC9E-7DF41D5D43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D4E1A8C-176E-4855-AC9C-5E7B73B446C4}"/>
              </a:ext>
            </a:extLst>
          </p:cNvPr>
          <p:cNvSpPr>
            <a:spLocks noGrp="1"/>
          </p:cNvSpPr>
          <p:nvPr>
            <p:ph type="sldNum" sz="quarter" idx="12"/>
          </p:nvPr>
        </p:nvSpPr>
        <p:spPr/>
        <p:txBody>
          <a:bodyPr/>
          <a:lstStyle/>
          <a:p>
            <a:fld id="{69965EA3-55DB-48D6-B793-719A4CD60218}" type="slidenum">
              <a:rPr lang="en-GB" smtClean="0"/>
              <a:t>‹#›</a:t>
            </a:fld>
            <a:endParaRPr lang="en-GB"/>
          </a:p>
        </p:txBody>
      </p:sp>
    </p:spTree>
    <p:extLst>
      <p:ext uri="{BB962C8B-B14F-4D97-AF65-F5344CB8AC3E}">
        <p14:creationId xmlns:p14="http://schemas.microsoft.com/office/powerpoint/2010/main" val="1048791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E3306-8CF7-409D-A95C-D913A07E3E2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67820F-8815-4EA8-80DC-3BCB73CCF461}"/>
              </a:ext>
            </a:extLst>
          </p:cNvPr>
          <p:cNvSpPr>
            <a:spLocks noGrp="1"/>
          </p:cNvSpPr>
          <p:nvPr>
            <p:ph type="dt" sz="half" idx="10"/>
          </p:nvPr>
        </p:nvSpPr>
        <p:spPr/>
        <p:txBody>
          <a:bodyPr/>
          <a:lstStyle/>
          <a:p>
            <a:fld id="{635023E0-48A4-4E8A-8630-8358634E0094}" type="datetimeFigureOut">
              <a:rPr lang="en-GB" smtClean="0"/>
              <a:t>30/07/2021</a:t>
            </a:fld>
            <a:endParaRPr lang="en-GB"/>
          </a:p>
        </p:txBody>
      </p:sp>
      <p:sp>
        <p:nvSpPr>
          <p:cNvPr id="4" name="Footer Placeholder 3">
            <a:extLst>
              <a:ext uri="{FF2B5EF4-FFF2-40B4-BE49-F238E27FC236}">
                <a16:creationId xmlns:a16="http://schemas.microsoft.com/office/drawing/2014/main" id="{814A1279-DFD3-47E0-8DEA-785FCBCEF07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58B22C8-BCA6-4C76-888E-2D20686E75CD}"/>
              </a:ext>
            </a:extLst>
          </p:cNvPr>
          <p:cNvSpPr>
            <a:spLocks noGrp="1"/>
          </p:cNvSpPr>
          <p:nvPr>
            <p:ph type="sldNum" sz="quarter" idx="12"/>
          </p:nvPr>
        </p:nvSpPr>
        <p:spPr/>
        <p:txBody>
          <a:bodyPr/>
          <a:lstStyle/>
          <a:p>
            <a:fld id="{69965EA3-55DB-48D6-B793-719A4CD60218}" type="slidenum">
              <a:rPr lang="en-GB" smtClean="0"/>
              <a:t>‹#›</a:t>
            </a:fld>
            <a:endParaRPr lang="en-GB"/>
          </a:p>
        </p:txBody>
      </p:sp>
    </p:spTree>
    <p:extLst>
      <p:ext uri="{BB962C8B-B14F-4D97-AF65-F5344CB8AC3E}">
        <p14:creationId xmlns:p14="http://schemas.microsoft.com/office/powerpoint/2010/main" val="3006780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CFFCE4-5925-4C85-82CE-1143D9B3EF5B}"/>
              </a:ext>
            </a:extLst>
          </p:cNvPr>
          <p:cNvSpPr>
            <a:spLocks noGrp="1"/>
          </p:cNvSpPr>
          <p:nvPr>
            <p:ph type="dt" sz="half" idx="10"/>
          </p:nvPr>
        </p:nvSpPr>
        <p:spPr/>
        <p:txBody>
          <a:bodyPr/>
          <a:lstStyle/>
          <a:p>
            <a:fld id="{635023E0-48A4-4E8A-8630-8358634E0094}" type="datetimeFigureOut">
              <a:rPr lang="en-GB" smtClean="0"/>
              <a:t>30/07/2021</a:t>
            </a:fld>
            <a:endParaRPr lang="en-GB"/>
          </a:p>
        </p:txBody>
      </p:sp>
      <p:sp>
        <p:nvSpPr>
          <p:cNvPr id="3" name="Footer Placeholder 2">
            <a:extLst>
              <a:ext uri="{FF2B5EF4-FFF2-40B4-BE49-F238E27FC236}">
                <a16:creationId xmlns:a16="http://schemas.microsoft.com/office/drawing/2014/main" id="{88BF7634-A8CF-474B-ABFC-EC2449FAB87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D32B157-CE6A-411D-87DC-CE4BA0FFB0CF}"/>
              </a:ext>
            </a:extLst>
          </p:cNvPr>
          <p:cNvSpPr>
            <a:spLocks noGrp="1"/>
          </p:cNvSpPr>
          <p:nvPr>
            <p:ph type="sldNum" sz="quarter" idx="12"/>
          </p:nvPr>
        </p:nvSpPr>
        <p:spPr/>
        <p:txBody>
          <a:bodyPr/>
          <a:lstStyle/>
          <a:p>
            <a:fld id="{69965EA3-55DB-48D6-B793-719A4CD60218}" type="slidenum">
              <a:rPr lang="en-GB" smtClean="0"/>
              <a:t>‹#›</a:t>
            </a:fld>
            <a:endParaRPr lang="en-GB"/>
          </a:p>
        </p:txBody>
      </p:sp>
    </p:spTree>
    <p:extLst>
      <p:ext uri="{BB962C8B-B14F-4D97-AF65-F5344CB8AC3E}">
        <p14:creationId xmlns:p14="http://schemas.microsoft.com/office/powerpoint/2010/main" val="2197483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1D50-8F3B-4D62-B1F7-144D3CADC4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ECCEEB4-8DEE-452C-873F-99B4F27021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485E6B1-50CB-4977-9E99-A0FEE8AD6F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7D5E3A-5209-4D87-8396-63C576507777}"/>
              </a:ext>
            </a:extLst>
          </p:cNvPr>
          <p:cNvSpPr>
            <a:spLocks noGrp="1"/>
          </p:cNvSpPr>
          <p:nvPr>
            <p:ph type="dt" sz="half" idx="10"/>
          </p:nvPr>
        </p:nvSpPr>
        <p:spPr/>
        <p:txBody>
          <a:bodyPr/>
          <a:lstStyle/>
          <a:p>
            <a:fld id="{635023E0-48A4-4E8A-8630-8358634E0094}" type="datetimeFigureOut">
              <a:rPr lang="en-GB" smtClean="0"/>
              <a:t>30/07/2021</a:t>
            </a:fld>
            <a:endParaRPr lang="en-GB"/>
          </a:p>
        </p:txBody>
      </p:sp>
      <p:sp>
        <p:nvSpPr>
          <p:cNvPr id="6" name="Footer Placeholder 5">
            <a:extLst>
              <a:ext uri="{FF2B5EF4-FFF2-40B4-BE49-F238E27FC236}">
                <a16:creationId xmlns:a16="http://schemas.microsoft.com/office/drawing/2014/main" id="{2D3CA3BF-80B9-496F-99F6-6DCD1C7063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5B5113-5684-474C-AAC0-17525E9D69BB}"/>
              </a:ext>
            </a:extLst>
          </p:cNvPr>
          <p:cNvSpPr>
            <a:spLocks noGrp="1"/>
          </p:cNvSpPr>
          <p:nvPr>
            <p:ph type="sldNum" sz="quarter" idx="12"/>
          </p:nvPr>
        </p:nvSpPr>
        <p:spPr/>
        <p:txBody>
          <a:bodyPr/>
          <a:lstStyle/>
          <a:p>
            <a:fld id="{69965EA3-55DB-48D6-B793-719A4CD60218}" type="slidenum">
              <a:rPr lang="en-GB" smtClean="0"/>
              <a:t>‹#›</a:t>
            </a:fld>
            <a:endParaRPr lang="en-GB"/>
          </a:p>
        </p:txBody>
      </p:sp>
    </p:spTree>
    <p:extLst>
      <p:ext uri="{BB962C8B-B14F-4D97-AF65-F5344CB8AC3E}">
        <p14:creationId xmlns:p14="http://schemas.microsoft.com/office/powerpoint/2010/main" val="529003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A46D1-91F9-459D-BF74-2482B8F243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5EF8EDA-C0BE-46ED-9046-B7F2C98D3D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5190C27-A953-473A-9EDE-45B5BE5129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6BA5DD-62F4-4896-84A3-EB8036CC2643}"/>
              </a:ext>
            </a:extLst>
          </p:cNvPr>
          <p:cNvSpPr>
            <a:spLocks noGrp="1"/>
          </p:cNvSpPr>
          <p:nvPr>
            <p:ph type="dt" sz="half" idx="10"/>
          </p:nvPr>
        </p:nvSpPr>
        <p:spPr/>
        <p:txBody>
          <a:bodyPr/>
          <a:lstStyle/>
          <a:p>
            <a:fld id="{635023E0-48A4-4E8A-8630-8358634E0094}" type="datetimeFigureOut">
              <a:rPr lang="en-GB" smtClean="0"/>
              <a:t>30/07/2021</a:t>
            </a:fld>
            <a:endParaRPr lang="en-GB"/>
          </a:p>
        </p:txBody>
      </p:sp>
      <p:sp>
        <p:nvSpPr>
          <p:cNvPr id="6" name="Footer Placeholder 5">
            <a:extLst>
              <a:ext uri="{FF2B5EF4-FFF2-40B4-BE49-F238E27FC236}">
                <a16:creationId xmlns:a16="http://schemas.microsoft.com/office/drawing/2014/main" id="{37A11A8C-90CE-4B36-8E6D-873981B01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EB4A50-D008-4445-B744-F200068F6B74}"/>
              </a:ext>
            </a:extLst>
          </p:cNvPr>
          <p:cNvSpPr>
            <a:spLocks noGrp="1"/>
          </p:cNvSpPr>
          <p:nvPr>
            <p:ph type="sldNum" sz="quarter" idx="12"/>
          </p:nvPr>
        </p:nvSpPr>
        <p:spPr/>
        <p:txBody>
          <a:bodyPr/>
          <a:lstStyle/>
          <a:p>
            <a:fld id="{69965EA3-55DB-48D6-B793-719A4CD60218}" type="slidenum">
              <a:rPr lang="en-GB" smtClean="0"/>
              <a:t>‹#›</a:t>
            </a:fld>
            <a:endParaRPr lang="en-GB"/>
          </a:p>
        </p:txBody>
      </p:sp>
    </p:spTree>
    <p:extLst>
      <p:ext uri="{BB962C8B-B14F-4D97-AF65-F5344CB8AC3E}">
        <p14:creationId xmlns:p14="http://schemas.microsoft.com/office/powerpoint/2010/main" val="3812652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065B90-F73D-4FA8-BFF2-DAC2C3EBD1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9DE940-B90A-4FB8-874D-EAC5CBF321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16D5E3-D1A6-41D5-BFF9-B716FD3D65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5023E0-48A4-4E8A-8630-8358634E0094}" type="datetimeFigureOut">
              <a:rPr lang="en-GB" smtClean="0"/>
              <a:t>30/07/2021</a:t>
            </a:fld>
            <a:endParaRPr lang="en-GB"/>
          </a:p>
        </p:txBody>
      </p:sp>
      <p:sp>
        <p:nvSpPr>
          <p:cNvPr id="5" name="Footer Placeholder 4">
            <a:extLst>
              <a:ext uri="{FF2B5EF4-FFF2-40B4-BE49-F238E27FC236}">
                <a16:creationId xmlns:a16="http://schemas.microsoft.com/office/drawing/2014/main" id="{9CD7857B-A31C-46FA-AB76-F0911B7AF7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26068D8-6E9E-461D-B5CC-B86EBDF9BE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965EA3-55DB-48D6-B793-719A4CD60218}" type="slidenum">
              <a:rPr lang="en-GB" smtClean="0"/>
              <a:t>‹#›</a:t>
            </a:fld>
            <a:endParaRPr lang="en-GB"/>
          </a:p>
        </p:txBody>
      </p:sp>
    </p:spTree>
    <p:extLst>
      <p:ext uri="{BB962C8B-B14F-4D97-AF65-F5344CB8AC3E}">
        <p14:creationId xmlns:p14="http://schemas.microsoft.com/office/powerpoint/2010/main" val="4231546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 Id="rId6" Type="http://schemas.openxmlformats.org/officeDocument/2006/relationships/image" Target="../media/image24.emf"/><Relationship Id="rId5" Type="http://schemas.openxmlformats.org/officeDocument/2006/relationships/image" Target="../media/image9.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hyperlink" Target="mailto:thomas.barton@brewin.co.uk"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cid:image001.png@01D6B676.86AA4430" TargetMode="External"/><Relationship Id="rId2" Type="http://schemas.openxmlformats.org/officeDocument/2006/relationships/image" Target="../media/image16.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32B1B1-820D-45B7-B5DD-4ABED9490A8F}"/>
              </a:ext>
            </a:extLst>
          </p:cNvPr>
          <p:cNvSpPr txBox="1">
            <a:spLocks/>
          </p:cNvSpPr>
          <p:nvPr/>
        </p:nvSpPr>
        <p:spPr>
          <a:xfrm>
            <a:off x="1703735" y="2138977"/>
            <a:ext cx="8704842" cy="792956"/>
          </a:xfrm>
          <a:prstGeom prst="rect">
            <a:avLst/>
          </a:prstGeom>
        </p:spPr>
        <p:txBody>
          <a:bodyPr vert="horz" lIns="68580" tIns="34290" rIns="68580" bIns="34290" rtlCol="0" anchor="b">
            <a:noAutofit/>
          </a:bodyPr>
          <a:lstStyle>
            <a:lvl1pPr algn="l" defTabSz="685800" rtl="0" eaLnBrk="1" latinLnBrk="0" hangingPunct="1">
              <a:spcBef>
                <a:spcPct val="0"/>
              </a:spcBef>
              <a:buNone/>
              <a:defRPr lang="en-US" sz="3600" i="1" kern="1200" dirty="0">
                <a:solidFill>
                  <a:schemeClr val="bg1"/>
                </a:solidFill>
                <a:latin typeface="Times" pitchFamily="18" charset="0"/>
                <a:ea typeface="+mj-ea"/>
                <a:cs typeface="+mj-cs"/>
              </a:defRPr>
            </a:lvl1pPr>
          </a:lstStyle>
          <a:p>
            <a:r>
              <a:rPr lang="en-GB" sz="3000" i="0" dirty="0"/>
              <a:t>Brewin Dolphin – Socially Responsible Investing</a:t>
            </a:r>
          </a:p>
        </p:txBody>
      </p:sp>
      <p:sp>
        <p:nvSpPr>
          <p:cNvPr id="9" name="Text Placeholder 12">
            <a:extLst>
              <a:ext uri="{FF2B5EF4-FFF2-40B4-BE49-F238E27FC236}">
                <a16:creationId xmlns:a16="http://schemas.microsoft.com/office/drawing/2014/main" id="{6C23D37C-A844-433E-BBE2-765DEDAFD509}"/>
              </a:ext>
            </a:extLst>
          </p:cNvPr>
          <p:cNvSpPr txBox="1">
            <a:spLocks/>
          </p:cNvSpPr>
          <p:nvPr/>
        </p:nvSpPr>
        <p:spPr>
          <a:xfrm>
            <a:off x="1703737" y="3439068"/>
            <a:ext cx="4784027" cy="257176"/>
          </a:xfrm>
          <a:prstGeom prst="rect">
            <a:avLst/>
          </a:prstGeom>
        </p:spPr>
        <p:txBody>
          <a:bodyPr vert="horz" lIns="68580" tIns="34290" rIns="68580" bIns="34290" rtlCol="0" anchor="t">
            <a:noAutofit/>
          </a:bodyPr>
          <a:lstStyle>
            <a:lvl1pPr marL="0" indent="0" algn="l" defTabSz="685800" rtl="0" eaLnBrk="1" latinLnBrk="0" hangingPunct="1">
              <a:spcBef>
                <a:spcPts val="135"/>
              </a:spcBef>
              <a:buFontTx/>
              <a:buNone/>
              <a:defRPr lang="en-US" sz="2800" kern="1200" dirty="0">
                <a:solidFill>
                  <a:schemeClr val="bg1"/>
                </a:solidFill>
                <a:latin typeface="Times" pitchFamily="18" charset="0"/>
                <a:ea typeface="+mj-ea"/>
                <a:cs typeface="+mj-cs"/>
              </a:defRPr>
            </a:lvl1pPr>
            <a:lvl2pPr marL="557213" indent="-214313" algn="l" defTabSz="685800" rtl="0" eaLnBrk="1" latinLnBrk="0" hangingPunct="1">
              <a:spcBef>
                <a:spcPts val="135"/>
              </a:spcBef>
              <a:buFont typeface="Arial" pitchFamily="34" charset="0"/>
              <a:buChar char="–"/>
              <a:defRPr lang="en-US" sz="900" kern="1200" smtClean="0">
                <a:solidFill>
                  <a:schemeClr val="tx1"/>
                </a:solidFill>
                <a:latin typeface="Helvetica" pitchFamily="34" charset="0"/>
                <a:ea typeface="+mn-ea"/>
                <a:cs typeface="+mn-cs"/>
              </a:defRPr>
            </a:lvl2pPr>
            <a:lvl3pPr marL="857250" indent="-171450" algn="l" defTabSz="685800" rtl="0" eaLnBrk="1" latinLnBrk="0" hangingPunct="1">
              <a:spcBef>
                <a:spcPts val="135"/>
              </a:spcBef>
              <a:buFont typeface="Arial" pitchFamily="34" charset="0"/>
              <a:buChar char="•"/>
              <a:defRPr lang="en-US" sz="900" kern="1200" smtClean="0">
                <a:solidFill>
                  <a:schemeClr val="tx1"/>
                </a:solidFill>
                <a:latin typeface="Helvetica" pitchFamily="34" charset="0"/>
                <a:ea typeface="+mn-ea"/>
                <a:cs typeface="+mn-cs"/>
              </a:defRPr>
            </a:lvl3pPr>
            <a:lvl4pPr marL="1200150" indent="-171450" algn="l" defTabSz="685800" rtl="0" eaLnBrk="1" latinLnBrk="0" hangingPunct="1">
              <a:spcBef>
                <a:spcPts val="135"/>
              </a:spcBef>
              <a:buFont typeface="Arial" pitchFamily="34" charset="0"/>
              <a:buChar char="–"/>
              <a:defRPr lang="en-US" sz="900" kern="1200" smtClean="0">
                <a:solidFill>
                  <a:schemeClr val="tx1"/>
                </a:solidFill>
                <a:latin typeface="Helvetica" pitchFamily="34" charset="0"/>
                <a:ea typeface="+mn-ea"/>
                <a:cs typeface="+mn-cs"/>
              </a:defRPr>
            </a:lvl4pPr>
            <a:lvl5pPr marL="1543050" indent="-171450" algn="l" defTabSz="685800" rtl="0" eaLnBrk="1" latinLnBrk="0" hangingPunct="1">
              <a:spcBef>
                <a:spcPts val="135"/>
              </a:spcBef>
              <a:buFont typeface="Arial" pitchFamily="34" charset="0"/>
              <a:buChar char="»"/>
              <a:defRPr lang="en-US" sz="900" kern="1200">
                <a:solidFill>
                  <a:schemeClr val="tx1"/>
                </a:solidFill>
                <a:latin typeface="Helvetica"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ct val="0"/>
              </a:spcBef>
            </a:pPr>
            <a:r>
              <a:rPr lang="en-GB" sz="1350" dirty="0">
                <a:solidFill>
                  <a:schemeClr val="tx1"/>
                </a:solidFill>
              </a:rPr>
              <a:t>Thursday 29</a:t>
            </a:r>
            <a:r>
              <a:rPr lang="en-GB" sz="1350" baseline="30000" dirty="0">
                <a:solidFill>
                  <a:schemeClr val="tx1"/>
                </a:solidFill>
              </a:rPr>
              <a:t>th </a:t>
            </a:r>
            <a:r>
              <a:rPr lang="en-GB" sz="1350" dirty="0">
                <a:solidFill>
                  <a:schemeClr val="tx1"/>
                </a:solidFill>
              </a:rPr>
              <a:t>July 2021</a:t>
            </a:r>
          </a:p>
        </p:txBody>
      </p:sp>
    </p:spTree>
    <p:extLst>
      <p:ext uri="{BB962C8B-B14F-4D97-AF65-F5344CB8AC3E}">
        <p14:creationId xmlns:p14="http://schemas.microsoft.com/office/powerpoint/2010/main" val="2216173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794" y="337242"/>
            <a:ext cx="8744309" cy="900000"/>
          </a:xfrm>
        </p:spPr>
        <p:txBody>
          <a:bodyPr vert="horz" lIns="91440" tIns="45720" rIns="91440" bIns="0" rtlCol="0" anchor="t">
            <a:noAutofit/>
          </a:bodyPr>
          <a:lstStyle/>
          <a:p>
            <a:pPr algn="ctr"/>
            <a:r>
              <a:rPr lang="en-US" sz="3200" dirty="0"/>
              <a:t>Brewin Dolphin’s approach to Responsible Investing</a:t>
            </a:r>
            <a:endParaRPr lang="en-US" sz="3200" kern="1200" dirty="0">
              <a:latin typeface="Times" pitchFamily="18" charset="0"/>
              <a:ea typeface="+mj-ea"/>
              <a:cs typeface="+mj-cs"/>
            </a:endParaRPr>
          </a:p>
        </p:txBody>
      </p:sp>
      <p:sp>
        <p:nvSpPr>
          <p:cNvPr id="11" name="TextBox 10">
            <a:extLst>
              <a:ext uri="{FF2B5EF4-FFF2-40B4-BE49-F238E27FC236}">
                <a16:creationId xmlns:a16="http://schemas.microsoft.com/office/drawing/2014/main" id="{D1A883CC-9C0A-405C-ACDA-C43DA55D372F}"/>
              </a:ext>
            </a:extLst>
          </p:cNvPr>
          <p:cNvSpPr txBox="1"/>
          <p:nvPr/>
        </p:nvSpPr>
        <p:spPr>
          <a:xfrm>
            <a:off x="1981200" y="1525634"/>
            <a:ext cx="8536903" cy="634148"/>
          </a:xfrm>
          <a:prstGeom prst="rect">
            <a:avLst/>
          </a:prstGeom>
          <a:noFill/>
        </p:spPr>
        <p:txBody>
          <a:bodyPr wrap="square" rtlCol="0">
            <a:spAutoFit/>
          </a:bodyPr>
          <a:lstStyle/>
          <a:p>
            <a:pPr algn="just">
              <a:lnSpc>
                <a:spcPct val="115000"/>
              </a:lnSpc>
              <a:spcAft>
                <a:spcPts val="1000"/>
              </a:spcAft>
            </a:pPr>
            <a:r>
              <a:rPr lang="en-GB" sz="1600" dirty="0">
                <a:solidFill>
                  <a:srgbClr val="002060"/>
                </a:solidFill>
                <a:latin typeface="Arial Nova Light" panose="020B0304020202020204" pitchFamily="34" charset="0"/>
                <a:ea typeface="Times New Roman" panose="02020603050405020304" pitchFamily="18" charset="0"/>
              </a:rPr>
              <a:t>For ethical investing to be more extensively adopted by the financial sector, it will need to be taken up by the likes of Brewin Dolphin and other wealth managers. </a:t>
            </a:r>
            <a:endParaRPr lang="en-GB" sz="1600" dirty="0">
              <a:solidFill>
                <a:srgbClr val="002060"/>
              </a:solidFill>
              <a:latin typeface="Arial Nova Light" panose="020B0304020202020204" pitchFamily="34" charset="0"/>
              <a:ea typeface="Calibri" panose="020F0502020204030204" pitchFamily="34" charset="0"/>
            </a:endParaRPr>
          </a:p>
        </p:txBody>
      </p:sp>
      <p:sp>
        <p:nvSpPr>
          <p:cNvPr id="17" name="Oval 16">
            <a:extLst>
              <a:ext uri="{FF2B5EF4-FFF2-40B4-BE49-F238E27FC236}">
                <a16:creationId xmlns:a16="http://schemas.microsoft.com/office/drawing/2014/main" id="{21EB7364-737B-44F0-BFED-6A0547EF1FCA}"/>
              </a:ext>
            </a:extLst>
          </p:cNvPr>
          <p:cNvSpPr>
            <a:spLocks noChangeAspect="1"/>
          </p:cNvSpPr>
          <p:nvPr/>
        </p:nvSpPr>
        <p:spPr>
          <a:xfrm>
            <a:off x="3022822" y="2542448"/>
            <a:ext cx="1080000" cy="1080000"/>
          </a:xfrm>
          <a:prstGeom prst="ellipse">
            <a:avLst/>
          </a:prstGeom>
          <a:blipFill>
            <a:blip r:embed="rId2"/>
            <a:stretch>
              <a:fillRect/>
            </a:stretch>
          </a:bli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panose="02020603050405020304" pitchFamily="18" charset="0"/>
              <a:cs typeface="Times" panose="02020603050405020304" pitchFamily="18" charset="0"/>
            </a:endParaRPr>
          </a:p>
        </p:txBody>
      </p:sp>
      <p:sp>
        <p:nvSpPr>
          <p:cNvPr id="18" name="Oval 17">
            <a:extLst>
              <a:ext uri="{FF2B5EF4-FFF2-40B4-BE49-F238E27FC236}">
                <a16:creationId xmlns:a16="http://schemas.microsoft.com/office/drawing/2014/main" id="{C74B012B-5CF7-4611-B95B-59A8EB0F621A}"/>
              </a:ext>
            </a:extLst>
          </p:cNvPr>
          <p:cNvSpPr>
            <a:spLocks noChangeAspect="1"/>
          </p:cNvSpPr>
          <p:nvPr/>
        </p:nvSpPr>
        <p:spPr>
          <a:xfrm>
            <a:off x="5468370" y="2542448"/>
            <a:ext cx="1080000" cy="1080000"/>
          </a:xfrm>
          <a:prstGeom prst="ellipse">
            <a:avLst/>
          </a:prstGeom>
          <a:blipFill>
            <a:blip r:embed="rId3"/>
            <a:stretch>
              <a:fillRect/>
            </a:stretch>
          </a:bli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panose="02020603050405020304" pitchFamily="18" charset="0"/>
              <a:cs typeface="Times" panose="02020603050405020304" pitchFamily="18" charset="0"/>
            </a:endParaRPr>
          </a:p>
        </p:txBody>
      </p:sp>
      <p:sp>
        <p:nvSpPr>
          <p:cNvPr id="19" name="Oval 18">
            <a:extLst>
              <a:ext uri="{FF2B5EF4-FFF2-40B4-BE49-F238E27FC236}">
                <a16:creationId xmlns:a16="http://schemas.microsoft.com/office/drawing/2014/main" id="{D780A548-46CF-47BF-9CE1-A636E1D6DF0F}"/>
              </a:ext>
            </a:extLst>
          </p:cNvPr>
          <p:cNvSpPr>
            <a:spLocks noChangeAspect="1"/>
          </p:cNvSpPr>
          <p:nvPr/>
        </p:nvSpPr>
        <p:spPr>
          <a:xfrm>
            <a:off x="7913918" y="2542448"/>
            <a:ext cx="1080000" cy="1080000"/>
          </a:xfrm>
          <a:prstGeom prst="ellipse">
            <a:avLst/>
          </a:prstGeom>
          <a:blipFill dpi="0" rotWithShape="1">
            <a:blip r:embed="rId4"/>
            <a:srcRect/>
            <a:stretch>
              <a:fillRect l="-25000" t="-5000" r="-25000" b="-5000"/>
            </a:stretch>
          </a:bli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panose="02020603050405020304" pitchFamily="18" charset="0"/>
              <a:cs typeface="Times" panose="02020603050405020304" pitchFamily="18" charset="0"/>
            </a:endParaRPr>
          </a:p>
        </p:txBody>
      </p:sp>
      <p:sp>
        <p:nvSpPr>
          <p:cNvPr id="22" name="Content Placeholder 2">
            <a:extLst>
              <a:ext uri="{FF2B5EF4-FFF2-40B4-BE49-F238E27FC236}">
                <a16:creationId xmlns:a16="http://schemas.microsoft.com/office/drawing/2014/main" id="{EAA7508D-66C3-4972-A834-AED227716276}"/>
              </a:ext>
            </a:extLst>
          </p:cNvPr>
          <p:cNvSpPr txBox="1">
            <a:spLocks/>
          </p:cNvSpPr>
          <p:nvPr/>
        </p:nvSpPr>
        <p:spPr>
          <a:xfrm>
            <a:off x="5028378" y="3824634"/>
            <a:ext cx="2033354" cy="1107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dirty="0">
                <a:solidFill>
                  <a:prstClr val="black"/>
                </a:solidFill>
                <a:latin typeface="Arial Nova Light" panose="020B0304020202020204" pitchFamily="34" charset="0"/>
              </a:rPr>
              <a:t>Direct Equities and </a:t>
            </a:r>
            <a:r>
              <a:rPr lang="en-GB" sz="1600" dirty="0" err="1">
                <a:solidFill>
                  <a:prstClr val="black"/>
                </a:solidFill>
                <a:latin typeface="Arial Nova Light" panose="020B0304020202020204" pitchFamily="34" charset="0"/>
              </a:rPr>
              <a:t>Sustainalytics</a:t>
            </a:r>
            <a:endParaRPr lang="en-GB" sz="1600" dirty="0">
              <a:solidFill>
                <a:prstClr val="black"/>
              </a:solidFill>
              <a:latin typeface="Arial Nova Light" panose="020B0304020202020204" pitchFamily="34" charset="0"/>
            </a:endParaRPr>
          </a:p>
        </p:txBody>
      </p:sp>
      <p:sp>
        <p:nvSpPr>
          <p:cNvPr id="23" name="Content Placeholder 2">
            <a:extLst>
              <a:ext uri="{FF2B5EF4-FFF2-40B4-BE49-F238E27FC236}">
                <a16:creationId xmlns:a16="http://schemas.microsoft.com/office/drawing/2014/main" id="{37BF4B10-073C-438D-A090-324F9DE31E18}"/>
              </a:ext>
            </a:extLst>
          </p:cNvPr>
          <p:cNvSpPr txBox="1">
            <a:spLocks/>
          </p:cNvSpPr>
          <p:nvPr/>
        </p:nvSpPr>
        <p:spPr>
          <a:xfrm>
            <a:off x="7337169" y="3824635"/>
            <a:ext cx="2380241" cy="6931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dirty="0">
                <a:solidFill>
                  <a:srgbClr val="70AD47"/>
                </a:solidFill>
                <a:latin typeface="Arial Nova Light" panose="020B0304020202020204" pitchFamily="34" charset="0"/>
              </a:rPr>
              <a:t>Stewardship</a:t>
            </a:r>
          </a:p>
        </p:txBody>
      </p:sp>
      <p:sp>
        <p:nvSpPr>
          <p:cNvPr id="24" name="Content Placeholder 2">
            <a:extLst>
              <a:ext uri="{FF2B5EF4-FFF2-40B4-BE49-F238E27FC236}">
                <a16:creationId xmlns:a16="http://schemas.microsoft.com/office/drawing/2014/main" id="{DC6A3D5A-A6CE-4096-A1B9-F85C825CA27E}"/>
              </a:ext>
            </a:extLst>
          </p:cNvPr>
          <p:cNvSpPr txBox="1">
            <a:spLocks/>
          </p:cNvSpPr>
          <p:nvPr/>
        </p:nvSpPr>
        <p:spPr>
          <a:xfrm>
            <a:off x="2372702" y="3870194"/>
            <a:ext cx="2380241" cy="6931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dirty="0">
                <a:solidFill>
                  <a:srgbClr val="70AD47"/>
                </a:solidFill>
                <a:latin typeface="Arial Nova Light" panose="020B0304020202020204" pitchFamily="34" charset="0"/>
              </a:rPr>
              <a:t>ESG Integration for Fund Research</a:t>
            </a:r>
          </a:p>
        </p:txBody>
      </p:sp>
    </p:spTree>
    <p:extLst>
      <p:ext uri="{BB962C8B-B14F-4D97-AF65-F5344CB8AC3E}">
        <p14:creationId xmlns:p14="http://schemas.microsoft.com/office/powerpoint/2010/main" val="1520380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7"/>
            <a:ext cx="8153400" cy="900000"/>
          </a:xfrm>
        </p:spPr>
        <p:txBody>
          <a:bodyPr vert="horz" lIns="91440" tIns="45720" rIns="91440" bIns="0" rtlCol="0" anchor="t">
            <a:normAutofit/>
          </a:bodyPr>
          <a:lstStyle/>
          <a:p>
            <a:pPr algn="ctr"/>
            <a:r>
              <a:rPr lang="en-US" sz="3200" dirty="0"/>
              <a:t>ESG Integration for Fund Research </a:t>
            </a:r>
            <a:endParaRPr lang="en-US" sz="3200" kern="1200" dirty="0">
              <a:ea typeface="+mj-ea"/>
              <a:cs typeface="+mj-cs"/>
            </a:endParaRPr>
          </a:p>
        </p:txBody>
      </p:sp>
      <p:sp>
        <p:nvSpPr>
          <p:cNvPr id="7" name="Oval 6">
            <a:extLst>
              <a:ext uri="{FF2B5EF4-FFF2-40B4-BE49-F238E27FC236}">
                <a16:creationId xmlns:a16="http://schemas.microsoft.com/office/drawing/2014/main" id="{D35A446F-003D-4972-9BB5-4A2C65E5C2CE}"/>
              </a:ext>
            </a:extLst>
          </p:cNvPr>
          <p:cNvSpPr>
            <a:spLocks noChangeAspect="1"/>
          </p:cNvSpPr>
          <p:nvPr/>
        </p:nvSpPr>
        <p:spPr>
          <a:xfrm>
            <a:off x="3309619" y="1916823"/>
            <a:ext cx="1080000" cy="1080000"/>
          </a:xfrm>
          <a:prstGeom prst="ellipse">
            <a:avLst/>
          </a:prstGeom>
          <a:blipFill>
            <a:blip r:embed="rId2"/>
            <a:stretch>
              <a:fillRect/>
            </a:stretch>
          </a:bli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panose="02020603050405020304" pitchFamily="18" charset="0"/>
              <a:cs typeface="Times" panose="02020603050405020304" pitchFamily="18" charset="0"/>
            </a:endParaRPr>
          </a:p>
        </p:txBody>
      </p:sp>
      <p:sp>
        <p:nvSpPr>
          <p:cNvPr id="9" name="Content Placeholder 2">
            <a:extLst>
              <a:ext uri="{FF2B5EF4-FFF2-40B4-BE49-F238E27FC236}">
                <a16:creationId xmlns:a16="http://schemas.microsoft.com/office/drawing/2014/main" id="{9E48EEFC-8817-4FE0-8E3E-53416E312E2C}"/>
              </a:ext>
            </a:extLst>
          </p:cNvPr>
          <p:cNvSpPr txBox="1">
            <a:spLocks/>
          </p:cNvSpPr>
          <p:nvPr/>
        </p:nvSpPr>
        <p:spPr>
          <a:xfrm>
            <a:off x="1752602" y="3177065"/>
            <a:ext cx="4343399" cy="20471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dirty="0">
                <a:solidFill>
                  <a:srgbClr val="70AD47"/>
                </a:solidFill>
                <a:latin typeface="+mj-lt"/>
              </a:rPr>
              <a:t>Our fund “buy list”</a:t>
            </a:r>
            <a:endParaRPr lang="en-GB" sz="2000" dirty="0">
              <a:solidFill>
                <a:srgbClr val="C00000"/>
              </a:solidFill>
              <a:latin typeface="+mj-lt"/>
            </a:endParaRPr>
          </a:p>
          <a:p>
            <a:r>
              <a:rPr lang="en-GB" sz="1400" dirty="0">
                <a:solidFill>
                  <a:prstClr val="black"/>
                </a:solidFill>
                <a:latin typeface="+mj-lt"/>
              </a:rPr>
              <a:t>Considers and embraces ESG issues</a:t>
            </a:r>
          </a:p>
          <a:p>
            <a:r>
              <a:rPr lang="en-GB" sz="1400" dirty="0">
                <a:solidFill>
                  <a:prstClr val="black"/>
                </a:solidFill>
                <a:latin typeface="+mj-lt"/>
              </a:rPr>
              <a:t>Making efforts to report and be transparent</a:t>
            </a:r>
          </a:p>
          <a:p>
            <a:endParaRPr lang="en-GB" sz="2000" dirty="0">
              <a:solidFill>
                <a:srgbClr val="C00000"/>
              </a:solidFill>
              <a:latin typeface="Calibri" panose="020F0502020204030204"/>
            </a:endParaRPr>
          </a:p>
        </p:txBody>
      </p:sp>
      <p:sp>
        <p:nvSpPr>
          <p:cNvPr id="10" name="Oval 9">
            <a:extLst>
              <a:ext uri="{FF2B5EF4-FFF2-40B4-BE49-F238E27FC236}">
                <a16:creationId xmlns:a16="http://schemas.microsoft.com/office/drawing/2014/main" id="{E0C61EE9-F276-4B63-9664-77981EE37CAB}"/>
              </a:ext>
            </a:extLst>
          </p:cNvPr>
          <p:cNvSpPr>
            <a:spLocks noChangeAspect="1"/>
          </p:cNvSpPr>
          <p:nvPr/>
        </p:nvSpPr>
        <p:spPr>
          <a:xfrm>
            <a:off x="7116582" y="1916823"/>
            <a:ext cx="1080000" cy="1080000"/>
          </a:xfrm>
          <a:prstGeom prst="ellipse">
            <a:avLst/>
          </a:prstGeom>
          <a:blipFill dpi="0" rotWithShape="1">
            <a:blip r:embed="rId3"/>
            <a:srcRect/>
            <a:stretch>
              <a:fillRect l="-25000" t="-5000" r="-25000" b="-5000"/>
            </a:stretch>
          </a:bli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panose="02020603050405020304" pitchFamily="18" charset="0"/>
              <a:cs typeface="Times" panose="02020603050405020304" pitchFamily="18" charset="0"/>
            </a:endParaRPr>
          </a:p>
        </p:txBody>
      </p:sp>
      <p:sp>
        <p:nvSpPr>
          <p:cNvPr id="15" name="Content Placeholder 2">
            <a:extLst>
              <a:ext uri="{FF2B5EF4-FFF2-40B4-BE49-F238E27FC236}">
                <a16:creationId xmlns:a16="http://schemas.microsoft.com/office/drawing/2014/main" id="{7B8B1CC3-D490-4996-9D8A-07BC60C7784D}"/>
              </a:ext>
            </a:extLst>
          </p:cNvPr>
          <p:cNvSpPr txBox="1">
            <a:spLocks/>
          </p:cNvSpPr>
          <p:nvPr/>
        </p:nvSpPr>
        <p:spPr>
          <a:xfrm>
            <a:off x="5644904" y="3176588"/>
            <a:ext cx="4343399" cy="24029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dirty="0">
                <a:solidFill>
                  <a:srgbClr val="70AD47"/>
                </a:solidFill>
                <a:latin typeface="+mj-lt"/>
              </a:rPr>
              <a:t>Our SRI fund “buy list”</a:t>
            </a:r>
            <a:endParaRPr lang="en-GB" sz="2000" dirty="0">
              <a:solidFill>
                <a:srgbClr val="C00000"/>
              </a:solidFill>
              <a:latin typeface="+mj-lt"/>
            </a:endParaRPr>
          </a:p>
          <a:p>
            <a:r>
              <a:rPr lang="en-GB" sz="1500" dirty="0">
                <a:solidFill>
                  <a:prstClr val="black"/>
                </a:solidFill>
                <a:latin typeface="+mj-lt"/>
              </a:rPr>
              <a:t>Embedded SRI/ESG culture and high degree of ESG resource</a:t>
            </a:r>
          </a:p>
          <a:p>
            <a:r>
              <a:rPr lang="en-GB" sz="1500" dirty="0">
                <a:solidFill>
                  <a:prstClr val="black"/>
                </a:solidFill>
                <a:latin typeface="+mj-lt"/>
              </a:rPr>
              <a:t>Industry leading ESG integration and engagement</a:t>
            </a:r>
          </a:p>
          <a:p>
            <a:r>
              <a:rPr lang="en-GB" sz="1500" dirty="0">
                <a:solidFill>
                  <a:prstClr val="black"/>
                </a:solidFill>
                <a:latin typeface="+mj-lt"/>
              </a:rPr>
              <a:t>Very strong reporting and transparency</a:t>
            </a:r>
          </a:p>
        </p:txBody>
      </p:sp>
    </p:spTree>
    <p:extLst>
      <p:ext uri="{BB962C8B-B14F-4D97-AF65-F5344CB8AC3E}">
        <p14:creationId xmlns:p14="http://schemas.microsoft.com/office/powerpoint/2010/main" val="664073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7"/>
            <a:ext cx="8153400" cy="900000"/>
          </a:xfrm>
        </p:spPr>
        <p:txBody>
          <a:bodyPr vert="horz" lIns="91440" tIns="45720" rIns="91440" bIns="0" rtlCol="0" anchor="t">
            <a:normAutofit/>
          </a:bodyPr>
          <a:lstStyle/>
          <a:p>
            <a:pPr algn="ctr"/>
            <a:r>
              <a:rPr lang="en-US" sz="3200" dirty="0"/>
              <a:t>ESG Integration for Fund Research </a:t>
            </a:r>
            <a:endParaRPr lang="en-US" sz="3200" kern="1200" dirty="0">
              <a:ea typeface="+mj-ea"/>
              <a:cs typeface="+mj-cs"/>
            </a:endParaRPr>
          </a:p>
        </p:txBody>
      </p:sp>
      <p:pic>
        <p:nvPicPr>
          <p:cNvPr id="4" name="Picture 3">
            <a:extLst>
              <a:ext uri="{FF2B5EF4-FFF2-40B4-BE49-F238E27FC236}">
                <a16:creationId xmlns:a16="http://schemas.microsoft.com/office/drawing/2014/main" id="{F2A94EC0-2C84-4199-994E-3D2ABC3C588B}"/>
              </a:ext>
            </a:extLst>
          </p:cNvPr>
          <p:cNvPicPr>
            <a:picLocks noChangeAspect="1"/>
          </p:cNvPicPr>
          <p:nvPr/>
        </p:nvPicPr>
        <p:blipFill>
          <a:blip r:embed="rId2"/>
          <a:stretch>
            <a:fillRect/>
          </a:stretch>
        </p:blipFill>
        <p:spPr>
          <a:xfrm>
            <a:off x="2962764" y="1944297"/>
            <a:ext cx="6266472" cy="4001336"/>
          </a:xfrm>
          <a:prstGeom prst="rect">
            <a:avLst/>
          </a:prstGeom>
        </p:spPr>
      </p:pic>
      <p:pic>
        <p:nvPicPr>
          <p:cNvPr id="11" name="Picture 10">
            <a:extLst>
              <a:ext uri="{FF2B5EF4-FFF2-40B4-BE49-F238E27FC236}">
                <a16:creationId xmlns:a16="http://schemas.microsoft.com/office/drawing/2014/main" id="{D88A2CF1-68D3-4615-B1C0-95C3C420C83A}"/>
              </a:ext>
            </a:extLst>
          </p:cNvPr>
          <p:cNvPicPr>
            <a:picLocks noChangeAspect="1"/>
          </p:cNvPicPr>
          <p:nvPr/>
        </p:nvPicPr>
        <p:blipFill>
          <a:blip r:embed="rId3"/>
          <a:stretch>
            <a:fillRect/>
          </a:stretch>
        </p:blipFill>
        <p:spPr>
          <a:xfrm>
            <a:off x="2077427" y="1044298"/>
            <a:ext cx="1854440" cy="669659"/>
          </a:xfrm>
          <a:prstGeom prst="rect">
            <a:avLst/>
          </a:prstGeom>
        </p:spPr>
      </p:pic>
      <p:sp>
        <p:nvSpPr>
          <p:cNvPr id="12" name="TextBox 11">
            <a:extLst>
              <a:ext uri="{FF2B5EF4-FFF2-40B4-BE49-F238E27FC236}">
                <a16:creationId xmlns:a16="http://schemas.microsoft.com/office/drawing/2014/main" id="{DF2AF7C6-28BE-486D-AB63-32E1047A6BBB}"/>
              </a:ext>
            </a:extLst>
          </p:cNvPr>
          <p:cNvSpPr txBox="1"/>
          <p:nvPr/>
        </p:nvSpPr>
        <p:spPr>
          <a:xfrm>
            <a:off x="4015740" y="1209164"/>
            <a:ext cx="5054892" cy="369332"/>
          </a:xfrm>
          <a:prstGeom prst="rect">
            <a:avLst/>
          </a:prstGeom>
          <a:noFill/>
        </p:spPr>
        <p:txBody>
          <a:bodyPr wrap="square" rtlCol="0">
            <a:spAutoFit/>
          </a:bodyPr>
          <a:lstStyle/>
          <a:p>
            <a:r>
              <a:rPr lang="en-GB" dirty="0">
                <a:latin typeface="+mj-lt"/>
                <a:ea typeface="Calibri" panose="020F0502020204030204" pitchFamily="34" charset="0"/>
              </a:rPr>
              <a:t>Brown Advisory US Sustainable Growth Fund</a:t>
            </a:r>
            <a:endParaRPr lang="en-GB" sz="1600" dirty="0">
              <a:solidFill>
                <a:srgbClr val="002060"/>
              </a:solidFill>
              <a:latin typeface="+mj-lt"/>
            </a:endParaRPr>
          </a:p>
        </p:txBody>
      </p:sp>
    </p:spTree>
    <p:extLst>
      <p:ext uri="{BB962C8B-B14F-4D97-AF65-F5344CB8AC3E}">
        <p14:creationId xmlns:p14="http://schemas.microsoft.com/office/powerpoint/2010/main" val="1405626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7"/>
            <a:ext cx="8153400" cy="900000"/>
          </a:xfrm>
        </p:spPr>
        <p:txBody>
          <a:bodyPr vert="horz" lIns="91440" tIns="45720" rIns="91440" bIns="0" rtlCol="0" anchor="t">
            <a:normAutofit/>
          </a:bodyPr>
          <a:lstStyle/>
          <a:p>
            <a:pPr algn="ctr"/>
            <a:r>
              <a:rPr lang="en-US" sz="3200" dirty="0"/>
              <a:t>Direct Equities and Sustainalytics </a:t>
            </a:r>
            <a:endParaRPr lang="en-US" sz="3200" kern="1200" dirty="0">
              <a:ea typeface="+mj-ea"/>
              <a:cs typeface="+mj-cs"/>
            </a:endParaRPr>
          </a:p>
        </p:txBody>
      </p:sp>
      <p:pic>
        <p:nvPicPr>
          <p:cNvPr id="8" name="Picture 7">
            <a:extLst>
              <a:ext uri="{FF2B5EF4-FFF2-40B4-BE49-F238E27FC236}">
                <a16:creationId xmlns:a16="http://schemas.microsoft.com/office/drawing/2014/main" id="{09A73E11-04FA-4581-A32B-70AAF0CA110A}"/>
              </a:ext>
            </a:extLst>
          </p:cNvPr>
          <p:cNvPicPr>
            <a:picLocks noChangeAspect="1"/>
          </p:cNvPicPr>
          <p:nvPr/>
        </p:nvPicPr>
        <p:blipFill>
          <a:blip r:embed="rId2"/>
          <a:stretch>
            <a:fillRect/>
          </a:stretch>
        </p:blipFill>
        <p:spPr>
          <a:xfrm>
            <a:off x="4157669" y="1123944"/>
            <a:ext cx="3221355" cy="760271"/>
          </a:xfrm>
          <a:prstGeom prst="rect">
            <a:avLst/>
          </a:prstGeom>
        </p:spPr>
      </p:pic>
      <p:pic>
        <p:nvPicPr>
          <p:cNvPr id="11" name="Picture 10">
            <a:extLst>
              <a:ext uri="{FF2B5EF4-FFF2-40B4-BE49-F238E27FC236}">
                <a16:creationId xmlns:a16="http://schemas.microsoft.com/office/drawing/2014/main" id="{4A7DB9C1-A3B1-4516-AB35-C540E293ED2E}"/>
              </a:ext>
            </a:extLst>
          </p:cNvPr>
          <p:cNvPicPr>
            <a:picLocks noChangeAspect="1"/>
          </p:cNvPicPr>
          <p:nvPr/>
        </p:nvPicPr>
        <p:blipFill>
          <a:blip r:embed="rId3"/>
          <a:stretch>
            <a:fillRect/>
          </a:stretch>
        </p:blipFill>
        <p:spPr>
          <a:xfrm>
            <a:off x="5615383" y="3407001"/>
            <a:ext cx="4160292" cy="1642782"/>
          </a:xfrm>
          <a:prstGeom prst="rect">
            <a:avLst/>
          </a:prstGeom>
        </p:spPr>
      </p:pic>
      <p:sp>
        <p:nvSpPr>
          <p:cNvPr id="12" name="Oval 11">
            <a:extLst>
              <a:ext uri="{FF2B5EF4-FFF2-40B4-BE49-F238E27FC236}">
                <a16:creationId xmlns:a16="http://schemas.microsoft.com/office/drawing/2014/main" id="{DCEB5E3C-4B0F-4A68-BE8A-C43ACB67D91C}"/>
              </a:ext>
            </a:extLst>
          </p:cNvPr>
          <p:cNvSpPr>
            <a:spLocks noChangeAspect="1"/>
          </p:cNvSpPr>
          <p:nvPr/>
        </p:nvSpPr>
        <p:spPr>
          <a:xfrm>
            <a:off x="6931211" y="2023943"/>
            <a:ext cx="764318" cy="764318"/>
          </a:xfrm>
          <a:prstGeom prst="ellipse">
            <a:avLst/>
          </a:prstGeom>
          <a:blipFill>
            <a:blip r:embed="rId4"/>
            <a:stretch>
              <a:fillRect/>
            </a:stretch>
          </a:bli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panose="02020603050405020304" pitchFamily="18" charset="0"/>
              <a:cs typeface="Times" panose="02020603050405020304" pitchFamily="18" charset="0"/>
            </a:endParaRPr>
          </a:p>
        </p:txBody>
      </p:sp>
      <p:sp>
        <p:nvSpPr>
          <p:cNvPr id="13" name="Oval 12">
            <a:extLst>
              <a:ext uri="{FF2B5EF4-FFF2-40B4-BE49-F238E27FC236}">
                <a16:creationId xmlns:a16="http://schemas.microsoft.com/office/drawing/2014/main" id="{B619F38F-B8B0-47B7-B268-C460847F80F5}"/>
              </a:ext>
            </a:extLst>
          </p:cNvPr>
          <p:cNvSpPr>
            <a:spLocks noChangeAspect="1"/>
          </p:cNvSpPr>
          <p:nvPr/>
        </p:nvSpPr>
        <p:spPr>
          <a:xfrm>
            <a:off x="4241696" y="2023943"/>
            <a:ext cx="764318" cy="764318"/>
          </a:xfrm>
          <a:prstGeom prst="ellipse">
            <a:avLst/>
          </a:prstGeom>
          <a:blipFill>
            <a:blip r:embed="rId4"/>
            <a:stretch>
              <a:fillRect/>
            </a:stretch>
          </a:bli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panose="02020603050405020304" pitchFamily="18" charset="0"/>
              <a:cs typeface="Times" panose="02020603050405020304" pitchFamily="18" charset="0"/>
            </a:endParaRPr>
          </a:p>
        </p:txBody>
      </p:sp>
      <p:cxnSp>
        <p:nvCxnSpPr>
          <p:cNvPr id="14" name="Straight Connector 13">
            <a:extLst>
              <a:ext uri="{FF2B5EF4-FFF2-40B4-BE49-F238E27FC236}">
                <a16:creationId xmlns:a16="http://schemas.microsoft.com/office/drawing/2014/main" id="{F287CBF1-0482-411F-96BE-7C6E70E6856B}"/>
              </a:ext>
            </a:extLst>
          </p:cNvPr>
          <p:cNvCxnSpPr>
            <a:cxnSpLocks/>
          </p:cNvCxnSpPr>
          <p:nvPr/>
        </p:nvCxnSpPr>
        <p:spPr>
          <a:xfrm flipH="1" flipV="1">
            <a:off x="5995007" y="1727511"/>
            <a:ext cx="1041782" cy="382057"/>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E22D6FEB-D065-4C94-88C7-22D47521E5CF}"/>
              </a:ext>
            </a:extLst>
          </p:cNvPr>
          <p:cNvCxnSpPr>
            <a:cxnSpLocks/>
          </p:cNvCxnSpPr>
          <p:nvPr/>
        </p:nvCxnSpPr>
        <p:spPr>
          <a:xfrm flipV="1">
            <a:off x="4906665" y="1733057"/>
            <a:ext cx="1088343" cy="382057"/>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
        <p:nvSpPr>
          <p:cNvPr id="17" name="Content Placeholder 2">
            <a:extLst>
              <a:ext uri="{FF2B5EF4-FFF2-40B4-BE49-F238E27FC236}">
                <a16:creationId xmlns:a16="http://schemas.microsoft.com/office/drawing/2014/main" id="{8FE0BAF2-70D3-4B4D-B3BE-1ED1F03C7547}"/>
              </a:ext>
            </a:extLst>
          </p:cNvPr>
          <p:cNvSpPr txBox="1">
            <a:spLocks/>
          </p:cNvSpPr>
          <p:nvPr/>
        </p:nvSpPr>
        <p:spPr>
          <a:xfrm>
            <a:off x="3618496" y="2870882"/>
            <a:ext cx="2010719" cy="3708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dirty="0">
                <a:solidFill>
                  <a:srgbClr val="70AD47"/>
                </a:solidFill>
                <a:latin typeface="Arial Nova Light" panose="020B0304020202020204" pitchFamily="34" charset="0"/>
              </a:rPr>
              <a:t>Risk Rating Score</a:t>
            </a:r>
          </a:p>
        </p:txBody>
      </p:sp>
      <p:sp>
        <p:nvSpPr>
          <p:cNvPr id="19" name="Content Placeholder 2">
            <a:extLst>
              <a:ext uri="{FF2B5EF4-FFF2-40B4-BE49-F238E27FC236}">
                <a16:creationId xmlns:a16="http://schemas.microsoft.com/office/drawing/2014/main" id="{43F455D9-F091-4829-A46E-20F580A1DFCC}"/>
              </a:ext>
            </a:extLst>
          </p:cNvPr>
          <p:cNvSpPr txBox="1">
            <a:spLocks/>
          </p:cNvSpPr>
          <p:nvPr/>
        </p:nvSpPr>
        <p:spPr>
          <a:xfrm>
            <a:off x="6373664" y="2870882"/>
            <a:ext cx="2010719" cy="3708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dirty="0">
                <a:solidFill>
                  <a:srgbClr val="70AD47"/>
                </a:solidFill>
                <a:latin typeface="Arial Nova Light" panose="020B0304020202020204" pitchFamily="34" charset="0"/>
              </a:rPr>
              <a:t>Controversy Report</a:t>
            </a:r>
          </a:p>
        </p:txBody>
      </p:sp>
      <p:pic>
        <p:nvPicPr>
          <p:cNvPr id="20" name="Picture 19">
            <a:extLst>
              <a:ext uri="{FF2B5EF4-FFF2-40B4-BE49-F238E27FC236}">
                <a16:creationId xmlns:a16="http://schemas.microsoft.com/office/drawing/2014/main" id="{3CE247B2-F6D7-4168-9617-8899F3616248}"/>
              </a:ext>
            </a:extLst>
          </p:cNvPr>
          <p:cNvPicPr>
            <a:picLocks noChangeAspect="1"/>
          </p:cNvPicPr>
          <p:nvPr/>
        </p:nvPicPr>
        <p:blipFill>
          <a:blip r:embed="rId5"/>
          <a:stretch>
            <a:fillRect/>
          </a:stretch>
        </p:blipFill>
        <p:spPr>
          <a:xfrm>
            <a:off x="1557343" y="1088877"/>
            <a:ext cx="2595662" cy="1590675"/>
          </a:xfrm>
          <a:prstGeom prst="rect">
            <a:avLst/>
          </a:prstGeom>
        </p:spPr>
      </p:pic>
      <p:pic>
        <p:nvPicPr>
          <p:cNvPr id="4" name="Picture 3">
            <a:extLst>
              <a:ext uri="{FF2B5EF4-FFF2-40B4-BE49-F238E27FC236}">
                <a16:creationId xmlns:a16="http://schemas.microsoft.com/office/drawing/2014/main" id="{E9AA8A25-AB52-4286-9629-148ECBAE9101}"/>
              </a:ext>
            </a:extLst>
          </p:cNvPr>
          <p:cNvPicPr>
            <a:picLocks noChangeAspect="1"/>
          </p:cNvPicPr>
          <p:nvPr/>
        </p:nvPicPr>
        <p:blipFill>
          <a:blip r:embed="rId6"/>
          <a:stretch>
            <a:fillRect/>
          </a:stretch>
        </p:blipFill>
        <p:spPr>
          <a:xfrm>
            <a:off x="2445049" y="3324346"/>
            <a:ext cx="3005786" cy="1161327"/>
          </a:xfrm>
          <a:prstGeom prst="rect">
            <a:avLst/>
          </a:prstGeom>
        </p:spPr>
      </p:pic>
    </p:spTree>
    <p:extLst>
      <p:ext uri="{BB962C8B-B14F-4D97-AF65-F5344CB8AC3E}">
        <p14:creationId xmlns:p14="http://schemas.microsoft.com/office/powerpoint/2010/main" val="3668555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7"/>
            <a:ext cx="8153400" cy="900000"/>
          </a:xfrm>
        </p:spPr>
        <p:txBody>
          <a:bodyPr vert="horz" lIns="91440" tIns="45720" rIns="91440" bIns="0" rtlCol="0" anchor="t">
            <a:normAutofit/>
          </a:bodyPr>
          <a:lstStyle/>
          <a:p>
            <a:pPr algn="ctr"/>
            <a:r>
              <a:rPr lang="en-US" sz="3200" dirty="0"/>
              <a:t>Sample Portfolio: A Global Approach</a:t>
            </a:r>
            <a:endParaRPr lang="en-US" sz="3200" kern="1200" dirty="0">
              <a:latin typeface="Times" pitchFamily="18" charset="0"/>
              <a:ea typeface="+mj-ea"/>
              <a:cs typeface="+mj-cs"/>
            </a:endParaRPr>
          </a:p>
        </p:txBody>
      </p:sp>
      <p:pic>
        <p:nvPicPr>
          <p:cNvPr id="15" name="Picture 14">
            <a:extLst>
              <a:ext uri="{FF2B5EF4-FFF2-40B4-BE49-F238E27FC236}">
                <a16:creationId xmlns:a16="http://schemas.microsoft.com/office/drawing/2014/main" id="{12574659-3818-4382-95CC-5EBF156CF1D1}"/>
              </a:ext>
            </a:extLst>
          </p:cNvPr>
          <p:cNvPicPr>
            <a:picLocks noChangeAspect="1"/>
          </p:cNvPicPr>
          <p:nvPr/>
        </p:nvPicPr>
        <p:blipFill>
          <a:blip r:embed="rId2"/>
          <a:stretch>
            <a:fillRect/>
          </a:stretch>
        </p:blipFill>
        <p:spPr>
          <a:xfrm>
            <a:off x="2057400" y="1684021"/>
            <a:ext cx="3906346" cy="3671345"/>
          </a:xfrm>
          <a:prstGeom prst="rect">
            <a:avLst/>
          </a:prstGeom>
        </p:spPr>
      </p:pic>
      <p:pic>
        <p:nvPicPr>
          <p:cNvPr id="18" name="Picture 17">
            <a:extLst>
              <a:ext uri="{FF2B5EF4-FFF2-40B4-BE49-F238E27FC236}">
                <a16:creationId xmlns:a16="http://schemas.microsoft.com/office/drawing/2014/main" id="{8311BD4B-7451-4B4D-83A9-2DF1504AA9BA}"/>
              </a:ext>
            </a:extLst>
          </p:cNvPr>
          <p:cNvPicPr>
            <a:picLocks noChangeAspect="1"/>
          </p:cNvPicPr>
          <p:nvPr/>
        </p:nvPicPr>
        <p:blipFill>
          <a:blip r:embed="rId3"/>
          <a:stretch>
            <a:fillRect/>
          </a:stretch>
        </p:blipFill>
        <p:spPr>
          <a:xfrm>
            <a:off x="6180018" y="1684020"/>
            <a:ext cx="4253581" cy="4141000"/>
          </a:xfrm>
          <a:prstGeom prst="rect">
            <a:avLst/>
          </a:prstGeom>
        </p:spPr>
      </p:pic>
      <p:sp>
        <p:nvSpPr>
          <p:cNvPr id="21" name="TextBox 20">
            <a:extLst>
              <a:ext uri="{FF2B5EF4-FFF2-40B4-BE49-F238E27FC236}">
                <a16:creationId xmlns:a16="http://schemas.microsoft.com/office/drawing/2014/main" id="{F74706CE-978C-4A97-9F27-16794D57647F}"/>
              </a:ext>
            </a:extLst>
          </p:cNvPr>
          <p:cNvSpPr txBox="1"/>
          <p:nvPr/>
        </p:nvSpPr>
        <p:spPr>
          <a:xfrm>
            <a:off x="2103318" y="940194"/>
            <a:ext cx="8153400" cy="338554"/>
          </a:xfrm>
          <a:prstGeom prst="rect">
            <a:avLst/>
          </a:prstGeom>
          <a:noFill/>
        </p:spPr>
        <p:txBody>
          <a:bodyPr wrap="square" rtlCol="0">
            <a:spAutoFit/>
          </a:bodyPr>
          <a:lstStyle/>
          <a:p>
            <a:r>
              <a:rPr lang="en-GB" sz="1600" dirty="0">
                <a:latin typeface="+mj-lt"/>
                <a:ea typeface="Calibri" panose="020F0502020204030204" pitchFamily="34" charset="0"/>
                <a:cs typeface="Calibri Light" panose="020F0302020204030204" pitchFamily="34" charset="0"/>
              </a:rPr>
              <a:t>Risk Level 6 (Medium Investment Risk)</a:t>
            </a:r>
            <a:endParaRPr lang="en-GB" sz="1600" dirty="0">
              <a:latin typeface="+mj-lt"/>
            </a:endParaRPr>
          </a:p>
        </p:txBody>
      </p:sp>
    </p:spTree>
    <p:extLst>
      <p:ext uri="{BB962C8B-B14F-4D97-AF65-F5344CB8AC3E}">
        <p14:creationId xmlns:p14="http://schemas.microsoft.com/office/powerpoint/2010/main" val="2626943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j-lt"/>
              </a:rPr>
              <a:t>Conclusions</a:t>
            </a:r>
          </a:p>
        </p:txBody>
      </p:sp>
      <p:sp>
        <p:nvSpPr>
          <p:cNvPr id="16" name="TextBox 15">
            <a:extLst>
              <a:ext uri="{FF2B5EF4-FFF2-40B4-BE49-F238E27FC236}">
                <a16:creationId xmlns:a16="http://schemas.microsoft.com/office/drawing/2014/main" id="{52982069-3C1B-44FB-8A59-E90AB5F398FB}"/>
              </a:ext>
            </a:extLst>
          </p:cNvPr>
          <p:cNvSpPr txBox="1"/>
          <p:nvPr/>
        </p:nvSpPr>
        <p:spPr>
          <a:xfrm>
            <a:off x="1981200" y="1413064"/>
            <a:ext cx="8536903" cy="3046988"/>
          </a:xfrm>
          <a:prstGeom prst="rect">
            <a:avLst/>
          </a:prstGeom>
          <a:noFill/>
        </p:spPr>
        <p:txBody>
          <a:bodyPr wrap="square" rtlCol="0">
            <a:spAutoFit/>
          </a:bodyPr>
          <a:lstStyle/>
          <a:p>
            <a:pPr marL="285750" indent="-285750">
              <a:buFont typeface="Wingdings" panose="05000000000000000000" pitchFamily="2" charset="2"/>
              <a:buChar char="Ø"/>
            </a:pPr>
            <a:r>
              <a:rPr lang="en-GB" sz="1600" dirty="0">
                <a:solidFill>
                  <a:srgbClr val="002060"/>
                </a:solidFill>
                <a:latin typeface="+mj-lt"/>
              </a:rPr>
              <a:t>ESG is no longer a ‘nice to have’. It’s been a huge contributor to performance and it’s here to stay</a:t>
            </a:r>
          </a:p>
          <a:p>
            <a:pPr marL="285750" indent="-285750">
              <a:buFont typeface="Wingdings" panose="05000000000000000000" pitchFamily="2" charset="2"/>
              <a:buChar char="Ø"/>
            </a:pPr>
            <a:endParaRPr lang="en-GB" sz="1600" dirty="0">
              <a:solidFill>
                <a:srgbClr val="002060"/>
              </a:solidFill>
              <a:latin typeface="+mj-lt"/>
            </a:endParaRPr>
          </a:p>
          <a:p>
            <a:pPr marL="285750" indent="-285750">
              <a:buFont typeface="Wingdings" panose="05000000000000000000" pitchFamily="2" charset="2"/>
              <a:buChar char="Ø"/>
            </a:pPr>
            <a:r>
              <a:rPr lang="en-GB" sz="1600" dirty="0">
                <a:solidFill>
                  <a:srgbClr val="002060"/>
                </a:solidFill>
                <a:latin typeface="+mj-lt"/>
              </a:rPr>
              <a:t>ESG considerations are a growing area of interest for many investors around the world</a:t>
            </a:r>
          </a:p>
          <a:p>
            <a:pPr marL="285750" indent="-285750">
              <a:buFont typeface="Wingdings" panose="05000000000000000000" pitchFamily="2" charset="2"/>
              <a:buChar char="Ø"/>
            </a:pPr>
            <a:endParaRPr lang="en-GB" sz="1600" dirty="0">
              <a:solidFill>
                <a:srgbClr val="002060"/>
              </a:solidFill>
              <a:latin typeface="+mj-lt"/>
            </a:endParaRPr>
          </a:p>
          <a:p>
            <a:pPr marL="285750" indent="-285750">
              <a:buFont typeface="Wingdings" panose="05000000000000000000" pitchFamily="2" charset="2"/>
              <a:buChar char="Ø"/>
            </a:pPr>
            <a:r>
              <a:rPr lang="en-GB" sz="1600" dirty="0">
                <a:solidFill>
                  <a:srgbClr val="002060"/>
                </a:solidFill>
                <a:latin typeface="+mj-lt"/>
                <a:ea typeface="Calibri" panose="020F0502020204030204" pitchFamily="34" charset="0"/>
              </a:rPr>
              <a:t>This is a personal choice. Investor interests need to be fully understood</a:t>
            </a:r>
            <a:endParaRPr lang="en-GB" sz="1600" dirty="0">
              <a:solidFill>
                <a:srgbClr val="002060"/>
              </a:solidFill>
              <a:latin typeface="+mj-lt"/>
            </a:endParaRPr>
          </a:p>
          <a:p>
            <a:pPr marL="285750" indent="-285750">
              <a:buFont typeface="Wingdings" panose="05000000000000000000" pitchFamily="2" charset="2"/>
              <a:buChar char="Ø"/>
            </a:pPr>
            <a:endParaRPr lang="en-GB" sz="1600" dirty="0">
              <a:solidFill>
                <a:srgbClr val="002060"/>
              </a:solidFill>
              <a:latin typeface="+mj-lt"/>
            </a:endParaRPr>
          </a:p>
          <a:p>
            <a:pPr marL="285750" indent="-285750">
              <a:buFont typeface="Wingdings" panose="05000000000000000000" pitchFamily="2" charset="2"/>
              <a:buChar char="Ø"/>
            </a:pPr>
            <a:r>
              <a:rPr lang="en-GB" sz="1600" dirty="0">
                <a:solidFill>
                  <a:srgbClr val="002060"/>
                </a:solidFill>
                <a:latin typeface="+mj-lt"/>
              </a:rPr>
              <a:t>Huge investment opportunity whilst also doing what is ‘good’</a:t>
            </a:r>
          </a:p>
          <a:p>
            <a:pPr marL="285750" indent="-285750">
              <a:buFont typeface="Wingdings" panose="05000000000000000000" pitchFamily="2" charset="2"/>
              <a:buChar char="Ø"/>
            </a:pPr>
            <a:endParaRPr lang="en-GB" sz="1600" dirty="0">
              <a:solidFill>
                <a:srgbClr val="002060"/>
              </a:solidFill>
              <a:latin typeface="+mj-lt"/>
            </a:endParaRPr>
          </a:p>
          <a:p>
            <a:pPr marL="285750" indent="-285750">
              <a:buFont typeface="Wingdings" panose="05000000000000000000" pitchFamily="2" charset="2"/>
              <a:buChar char="Ø"/>
            </a:pPr>
            <a:r>
              <a:rPr lang="en-GB" sz="1600" dirty="0">
                <a:solidFill>
                  <a:srgbClr val="002060"/>
                </a:solidFill>
                <a:latin typeface="+mj-lt"/>
                <a:ea typeface="Calibri" panose="020F0502020204030204" pitchFamily="34" charset="0"/>
              </a:rPr>
              <a:t>We hope that in the future ‘ESG investing’ will just be known as </a:t>
            </a:r>
          </a:p>
          <a:p>
            <a:r>
              <a:rPr lang="en-GB" sz="1600" dirty="0">
                <a:solidFill>
                  <a:srgbClr val="002060"/>
                </a:solidFill>
                <a:latin typeface="+mj-lt"/>
                <a:ea typeface="Calibri" panose="020F0502020204030204" pitchFamily="34" charset="0"/>
              </a:rPr>
              <a:t>‘investing’ because these issues will be ingrained in every </a:t>
            </a:r>
          </a:p>
          <a:p>
            <a:r>
              <a:rPr lang="en-GB" sz="1600" dirty="0">
                <a:solidFill>
                  <a:srgbClr val="002060"/>
                </a:solidFill>
                <a:latin typeface="+mj-lt"/>
                <a:ea typeface="Calibri" panose="020F0502020204030204" pitchFamily="34" charset="0"/>
              </a:rPr>
              <a:t>corporation and there will be no tolerance for non-compliance</a:t>
            </a:r>
            <a:endParaRPr lang="en-GB" sz="1600" dirty="0">
              <a:solidFill>
                <a:srgbClr val="002060"/>
              </a:solidFill>
              <a:latin typeface="+mj-lt"/>
            </a:endParaRPr>
          </a:p>
          <a:p>
            <a:pPr marL="285750" indent="-285750">
              <a:buFont typeface="Wingdings" panose="05000000000000000000" pitchFamily="2" charset="2"/>
              <a:buChar char="Ø"/>
            </a:pPr>
            <a:endParaRPr lang="en-GB" sz="1600" dirty="0">
              <a:latin typeface="Arial Nova Light" panose="020B0304020202020204" pitchFamily="34" charset="0"/>
            </a:endParaRPr>
          </a:p>
        </p:txBody>
      </p:sp>
      <p:pic>
        <p:nvPicPr>
          <p:cNvPr id="4" name="Picture 3">
            <a:extLst>
              <a:ext uri="{FF2B5EF4-FFF2-40B4-BE49-F238E27FC236}">
                <a16:creationId xmlns:a16="http://schemas.microsoft.com/office/drawing/2014/main" id="{E8A97041-BFA1-44F2-BB78-8D52B2E3C39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1940" y="3192780"/>
            <a:ext cx="2308860" cy="2834640"/>
          </a:xfrm>
          <a:prstGeom prst="rect">
            <a:avLst/>
          </a:prstGeom>
          <a:noFill/>
          <a:ln>
            <a:noFill/>
          </a:ln>
        </p:spPr>
      </p:pic>
    </p:spTree>
    <p:extLst>
      <p:ext uri="{BB962C8B-B14F-4D97-AF65-F5344CB8AC3E}">
        <p14:creationId xmlns:p14="http://schemas.microsoft.com/office/powerpoint/2010/main" val="1636498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326395"/>
            <a:ext cx="10871200" cy="900000"/>
          </a:xfrm>
        </p:spPr>
        <p:txBody>
          <a:bodyPr/>
          <a:lstStyle/>
          <a:p>
            <a:pPr algn="ctr"/>
            <a:r>
              <a:rPr lang="en-GB" dirty="0">
                <a:latin typeface="+mj-lt"/>
              </a:rPr>
              <a:t>Disclaimer</a:t>
            </a:r>
          </a:p>
        </p:txBody>
      </p:sp>
      <p:sp>
        <p:nvSpPr>
          <p:cNvPr id="4" name="Text Placeholder 3"/>
          <p:cNvSpPr>
            <a:spLocks noGrp="1"/>
          </p:cNvSpPr>
          <p:nvPr>
            <p:ph type="body" sz="quarter" idx="14"/>
          </p:nvPr>
        </p:nvSpPr>
        <p:spPr>
          <a:xfrm>
            <a:off x="2070100" y="1342384"/>
            <a:ext cx="8153400" cy="4547075"/>
          </a:xfrm>
        </p:spPr>
        <p:txBody>
          <a:bodyPr/>
          <a:lstStyle/>
          <a:p>
            <a:pPr fontAlgn="base"/>
            <a:r>
              <a:rPr lang="en-GB" sz="1200" dirty="0">
                <a:solidFill>
                  <a:srgbClr val="141939"/>
                </a:solidFill>
                <a:latin typeface="+mj-lt"/>
              </a:rPr>
              <a:t>This publication is for FCA authorised individuals only and should not be distributed in whole or in part to retail clients.​</a:t>
            </a:r>
            <a:br>
              <a:rPr lang="en-GB" sz="1200" dirty="0">
                <a:solidFill>
                  <a:srgbClr val="141939"/>
                </a:solidFill>
                <a:latin typeface="+mj-lt"/>
              </a:rPr>
            </a:br>
            <a:r>
              <a:rPr lang="en-GB" sz="1200" dirty="0">
                <a:solidFill>
                  <a:srgbClr val="141939"/>
                </a:solidFill>
                <a:latin typeface="+mj-lt"/>
              </a:rPr>
              <a:t>​</a:t>
            </a:r>
            <a:br>
              <a:rPr lang="en-GB" sz="1200" dirty="0">
                <a:solidFill>
                  <a:srgbClr val="141939"/>
                </a:solidFill>
                <a:latin typeface="+mj-lt"/>
              </a:rPr>
            </a:br>
            <a:r>
              <a:rPr lang="en-GB" sz="1200" dirty="0">
                <a:solidFill>
                  <a:srgbClr val="141939"/>
                </a:solidFill>
                <a:latin typeface="+mj-lt"/>
              </a:rPr>
              <a:t>The value of investments can fall, and you may get back less than you invested.  The value of investments and any income from them can fall and you may get back less than you invested. ​</a:t>
            </a:r>
            <a:br>
              <a:rPr lang="en-GB" sz="1200" dirty="0">
                <a:solidFill>
                  <a:srgbClr val="141939"/>
                </a:solidFill>
                <a:latin typeface="+mj-lt"/>
              </a:rPr>
            </a:br>
            <a:r>
              <a:rPr lang="en-GB" sz="1200" dirty="0">
                <a:solidFill>
                  <a:srgbClr val="141939"/>
                </a:solidFill>
                <a:latin typeface="+mj-lt"/>
              </a:rPr>
              <a:t>​</a:t>
            </a:r>
            <a:br>
              <a:rPr lang="en-GB" sz="1200" dirty="0">
                <a:solidFill>
                  <a:srgbClr val="141939"/>
                </a:solidFill>
                <a:latin typeface="+mj-lt"/>
              </a:rPr>
            </a:br>
            <a:r>
              <a:rPr lang="en-GB" sz="1200" dirty="0">
                <a:solidFill>
                  <a:srgbClr val="141939"/>
                </a:solidFill>
                <a:latin typeface="+mj-lt"/>
              </a:rPr>
              <a:t>Past performance is not a guide to future performance.​</a:t>
            </a:r>
            <a:br>
              <a:rPr lang="en-GB" sz="1200" dirty="0">
                <a:solidFill>
                  <a:srgbClr val="141939"/>
                </a:solidFill>
                <a:latin typeface="+mj-lt"/>
              </a:rPr>
            </a:br>
            <a:r>
              <a:rPr lang="en-GB" sz="1200" dirty="0">
                <a:solidFill>
                  <a:srgbClr val="141939"/>
                </a:solidFill>
                <a:latin typeface="+mj-lt"/>
              </a:rPr>
              <a:t>​</a:t>
            </a:r>
            <a:br>
              <a:rPr lang="en-GB" sz="1200" dirty="0">
                <a:solidFill>
                  <a:srgbClr val="141939"/>
                </a:solidFill>
                <a:latin typeface="+mj-lt"/>
              </a:rPr>
            </a:br>
            <a:r>
              <a:rPr lang="en-GB" sz="1200" dirty="0">
                <a:solidFill>
                  <a:srgbClr val="141939"/>
                </a:solidFill>
                <a:latin typeface="+mj-lt"/>
              </a:rPr>
              <a:t>We or a connected person may have positions in or options on the securities mentioned herein or may buy, sell or offer to make a purchase or sale of such securities from time to time. In addition, we reserve the right to act as principal or agent with regard to the sale or purchase of any security mentioned in this document. For further information, please refer to our conflicts policy which is available on request or can be accessed via our website at www.brewin.co.uk​</a:t>
            </a:r>
            <a:br>
              <a:rPr lang="en-GB" sz="1200" dirty="0">
                <a:solidFill>
                  <a:srgbClr val="141939"/>
                </a:solidFill>
                <a:latin typeface="+mj-lt"/>
              </a:rPr>
            </a:br>
            <a:r>
              <a:rPr lang="en-GB" sz="1200" dirty="0">
                <a:solidFill>
                  <a:srgbClr val="141939"/>
                </a:solidFill>
                <a:latin typeface="+mj-lt"/>
              </a:rPr>
              <a:t>​</a:t>
            </a:r>
            <a:br>
              <a:rPr lang="en-GB" sz="1200" dirty="0">
                <a:solidFill>
                  <a:srgbClr val="141939"/>
                </a:solidFill>
                <a:latin typeface="+mj-lt"/>
              </a:rPr>
            </a:br>
            <a:r>
              <a:rPr lang="en-GB" sz="1200" dirty="0">
                <a:solidFill>
                  <a:srgbClr val="141939"/>
                </a:solidFill>
                <a:latin typeface="+mj-lt"/>
              </a:rPr>
              <a:t>The information contained in this document is believed to be reliable and accurate, but without further investigation cannot be warranted as to accuracy or completeness.​</a:t>
            </a:r>
            <a:br>
              <a:rPr lang="en-GB" sz="1200" dirty="0">
                <a:solidFill>
                  <a:srgbClr val="141939"/>
                </a:solidFill>
                <a:latin typeface="+mj-lt"/>
              </a:rPr>
            </a:br>
            <a:br>
              <a:rPr lang="en-GB" sz="1200" dirty="0">
                <a:solidFill>
                  <a:srgbClr val="141939"/>
                </a:solidFill>
                <a:latin typeface="+mj-lt"/>
              </a:rPr>
            </a:br>
            <a:r>
              <a:rPr lang="en-GB" sz="1200" dirty="0">
                <a:solidFill>
                  <a:srgbClr val="141939"/>
                </a:solidFill>
                <a:latin typeface="+mj-lt"/>
              </a:rPr>
              <a:t>If you invest in currencies other than your own, fluctuations in currency value will mean that the value of your investment will move independently of the underlying asset.</a:t>
            </a:r>
            <a:r>
              <a:rPr lang="en-US" sz="1200" dirty="0">
                <a:solidFill>
                  <a:srgbClr val="141939"/>
                </a:solidFill>
                <a:latin typeface="+mj-lt"/>
              </a:rPr>
              <a:t>​</a:t>
            </a:r>
            <a:br>
              <a:rPr lang="en-US" sz="1200" dirty="0">
                <a:solidFill>
                  <a:srgbClr val="141939"/>
                </a:solidFill>
                <a:latin typeface="+mj-lt"/>
              </a:rPr>
            </a:br>
            <a:r>
              <a:rPr lang="en-US" sz="1200" dirty="0">
                <a:solidFill>
                  <a:srgbClr val="141939"/>
                </a:solidFill>
                <a:latin typeface="+mj-lt"/>
              </a:rPr>
              <a:t>​</a:t>
            </a:r>
            <a:br>
              <a:rPr lang="en-US" sz="1200" dirty="0">
                <a:solidFill>
                  <a:srgbClr val="141939"/>
                </a:solidFill>
                <a:latin typeface="+mj-lt"/>
              </a:rPr>
            </a:br>
            <a:r>
              <a:rPr lang="en-GB" sz="1200" dirty="0">
                <a:solidFill>
                  <a:srgbClr val="141939"/>
                </a:solidFill>
                <a:latin typeface="+mj-lt"/>
              </a:rPr>
              <a:t>The opinions expressed in this publication are not necessarily the views held throughout Brewin Dolphin Ltd.</a:t>
            </a:r>
            <a:r>
              <a:rPr lang="en-US" sz="1200" dirty="0">
                <a:solidFill>
                  <a:srgbClr val="141939"/>
                </a:solidFill>
                <a:latin typeface="+mj-lt"/>
              </a:rPr>
              <a:t>​</a:t>
            </a:r>
          </a:p>
          <a:p>
            <a:pPr fontAlgn="base"/>
            <a:r>
              <a:rPr lang="en-GB" sz="1200" dirty="0">
                <a:solidFill>
                  <a:srgbClr val="141939"/>
                </a:solidFill>
                <a:latin typeface="+mj-lt"/>
              </a:rPr>
              <a:t>Brewin Dolphin Limited is a member of the London Stock Exchange and is authorised and regulated by the Financial Conduct Authority (Financial Services Register reference number: 124444). Registered office: 12 Smithfield Street, London, EC1A 9BD. Registered in England and Wales – company number: 2135876. VAT number: GB 690 8994 69​</a:t>
            </a:r>
            <a:endParaRPr lang="en-US" sz="1200" dirty="0">
              <a:solidFill>
                <a:srgbClr val="141939"/>
              </a:solidFill>
              <a:latin typeface="+mj-lt"/>
            </a:endParaRPr>
          </a:p>
          <a:p>
            <a:endParaRPr lang="en-GB" dirty="0"/>
          </a:p>
        </p:txBody>
      </p:sp>
    </p:spTree>
    <p:extLst>
      <p:ext uri="{BB962C8B-B14F-4D97-AF65-F5344CB8AC3E}">
        <p14:creationId xmlns:p14="http://schemas.microsoft.com/office/powerpoint/2010/main" val="3989309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p:txBody>
          <a:bodyPr/>
          <a:lstStyle/>
          <a:p>
            <a:pPr algn="l" rtl="0" fontAlgn="base"/>
            <a:r>
              <a:rPr lang="en-US" sz="1200" dirty="0">
                <a:solidFill>
                  <a:srgbClr val="141939"/>
                </a:solidFill>
                <a:latin typeface="Arial Nova Light" panose="020B0304020202020204" pitchFamily="34" charset="0"/>
              </a:rPr>
              <a:t>2nd Floor, St James House, St James Square, Cheltenham, GL50 3PR</a:t>
            </a:r>
            <a:br>
              <a:rPr lang="en-US" sz="1200" dirty="0">
                <a:solidFill>
                  <a:srgbClr val="141939"/>
                </a:solidFill>
                <a:latin typeface="Arial Nova Light" panose="020B0304020202020204" pitchFamily="34" charset="0"/>
              </a:rPr>
            </a:br>
            <a:r>
              <a:rPr lang="en-US" sz="1200" dirty="0">
                <a:solidFill>
                  <a:srgbClr val="141939"/>
                </a:solidFill>
                <a:latin typeface="Arial Nova Light" panose="020B0304020202020204" pitchFamily="34" charset="0"/>
              </a:rPr>
              <a:t>Tel: 01242 577 677</a:t>
            </a:r>
            <a:br>
              <a:rPr lang="en-US" sz="1200" dirty="0">
                <a:solidFill>
                  <a:srgbClr val="141939"/>
                </a:solidFill>
                <a:latin typeface="Arial Nova Light" panose="020B0304020202020204" pitchFamily="34" charset="0"/>
              </a:rPr>
            </a:br>
            <a:r>
              <a:rPr lang="en-US" sz="1200" dirty="0">
                <a:solidFill>
                  <a:srgbClr val="141939"/>
                </a:solidFill>
                <a:latin typeface="Arial Nova Light" panose="020B0304020202020204" pitchFamily="34" charset="0"/>
              </a:rPr>
              <a:t>​</a:t>
            </a:r>
          </a:p>
          <a:p>
            <a:pPr algn="l" rtl="0" fontAlgn="base"/>
            <a:r>
              <a:rPr lang="en-US" sz="1200" dirty="0">
                <a:solidFill>
                  <a:srgbClr val="000000"/>
                </a:solidFill>
                <a:latin typeface="Arial Nova Light" panose="020B0304020202020204" pitchFamily="34" charset="0"/>
              </a:rPr>
              <a:t>Email: </a:t>
            </a:r>
            <a:r>
              <a:rPr lang="en-US" sz="1200" dirty="0">
                <a:solidFill>
                  <a:srgbClr val="000000"/>
                </a:solidFill>
                <a:latin typeface="Arial Nova Light" panose="020B0304020202020204" pitchFamily="34" charset="0"/>
                <a:hlinkClick r:id="rId2"/>
              </a:rPr>
              <a:t>thomas.barton@brewin.co.uk</a:t>
            </a:r>
            <a:r>
              <a:rPr lang="en-US" sz="1200" dirty="0">
                <a:solidFill>
                  <a:srgbClr val="000000"/>
                </a:solidFill>
                <a:latin typeface="Arial Nova Light" panose="020B0304020202020204" pitchFamily="34" charset="0"/>
              </a:rPr>
              <a:t>  </a:t>
            </a:r>
          </a:p>
          <a:p>
            <a:pPr algn="l" rtl="0" fontAlgn="base"/>
            <a:endParaRPr lang="en-US" sz="1200" dirty="0">
              <a:solidFill>
                <a:srgbClr val="000000"/>
              </a:solidFill>
              <a:latin typeface="Arial Nova Light" panose="020B0304020202020204" pitchFamily="34" charset="0"/>
            </a:endParaRPr>
          </a:p>
          <a:p>
            <a:pPr algn="l" rtl="0" fontAlgn="base"/>
            <a:br>
              <a:rPr lang="en-US" sz="1200" dirty="0">
                <a:solidFill>
                  <a:srgbClr val="141939"/>
                </a:solidFill>
                <a:latin typeface="Arial Nova Light" panose="020B0304020202020204" pitchFamily="34" charset="0"/>
              </a:rPr>
            </a:br>
            <a:r>
              <a:rPr lang="en-US" sz="1200" dirty="0">
                <a:solidFill>
                  <a:srgbClr val="141939"/>
                </a:solidFill>
                <a:latin typeface="Arial Nova Light" panose="020B0304020202020204" pitchFamily="34" charset="0"/>
              </a:rPr>
              <a:t>​</a:t>
            </a:r>
            <a:br>
              <a:rPr lang="en-US" sz="1200" dirty="0">
                <a:solidFill>
                  <a:srgbClr val="141939"/>
                </a:solidFill>
                <a:latin typeface="Arial Nova Light" panose="020B0304020202020204" pitchFamily="34" charset="0"/>
              </a:rPr>
            </a:br>
            <a:r>
              <a:rPr lang="en-US" sz="1200" dirty="0">
                <a:solidFill>
                  <a:srgbClr val="000000"/>
                </a:solidFill>
                <a:latin typeface="Arial Nova Light" panose="020B0304020202020204" pitchFamily="34" charset="0"/>
              </a:rPr>
              <a:t>Brewin Dolphin Limited is a member of the London Stock Exchange and is authorised and regulated by the Financial Conduct Authority (Financial Services Register reference number: 124444). Registered office: 12 Smithfield Street, London, EC1A 9BD. Registered in England and Wales – company number: 2135876. VAT number: GB 690 8994 69</a:t>
            </a:r>
            <a:r>
              <a:rPr lang="en-US" sz="1200" dirty="0">
                <a:solidFill>
                  <a:srgbClr val="141939"/>
                </a:solidFill>
                <a:latin typeface="Arial Nova Light" panose="020B0304020202020204" pitchFamily="34" charset="0"/>
              </a:rPr>
              <a:t>​</a:t>
            </a:r>
          </a:p>
        </p:txBody>
      </p:sp>
    </p:spTree>
    <p:extLst>
      <p:ext uri="{BB962C8B-B14F-4D97-AF65-F5344CB8AC3E}">
        <p14:creationId xmlns:p14="http://schemas.microsoft.com/office/powerpoint/2010/main" val="3167968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j-lt"/>
              </a:rPr>
              <a:t>Introduction to Socially Responsible Investment</a:t>
            </a:r>
          </a:p>
        </p:txBody>
      </p:sp>
      <p:sp>
        <p:nvSpPr>
          <p:cNvPr id="5" name="TextBox 4">
            <a:extLst>
              <a:ext uri="{FF2B5EF4-FFF2-40B4-BE49-F238E27FC236}">
                <a16:creationId xmlns:a16="http://schemas.microsoft.com/office/drawing/2014/main" id="{FEFB492D-8AD8-4E9A-8AC0-EB457EF12DB4}"/>
              </a:ext>
            </a:extLst>
          </p:cNvPr>
          <p:cNvSpPr txBox="1"/>
          <p:nvPr/>
        </p:nvSpPr>
        <p:spPr>
          <a:xfrm>
            <a:off x="2007079" y="1758121"/>
            <a:ext cx="8536903" cy="3539430"/>
          </a:xfrm>
          <a:prstGeom prst="rect">
            <a:avLst/>
          </a:prstGeom>
          <a:noFill/>
        </p:spPr>
        <p:txBody>
          <a:bodyPr wrap="square" rtlCol="0">
            <a:spAutoFit/>
          </a:bodyPr>
          <a:lstStyle/>
          <a:p>
            <a:pPr marL="285750" indent="-285750" algn="just">
              <a:buFont typeface="Wingdings" panose="05000000000000000000" pitchFamily="2" charset="2"/>
              <a:buChar char="Ø"/>
            </a:pPr>
            <a:r>
              <a:rPr lang="en-GB" sz="1600" dirty="0">
                <a:solidFill>
                  <a:srgbClr val="002060"/>
                </a:solidFill>
                <a:latin typeface="+mj-lt"/>
              </a:rPr>
              <a:t>Hugely topical area at the moment</a:t>
            </a:r>
          </a:p>
          <a:p>
            <a:pPr marL="285750" indent="-285750" algn="just">
              <a:buFont typeface="Wingdings" panose="05000000000000000000" pitchFamily="2" charset="2"/>
              <a:buChar char="Ø"/>
            </a:pPr>
            <a:endParaRPr lang="en-GB" sz="1600" dirty="0">
              <a:solidFill>
                <a:srgbClr val="002060"/>
              </a:solidFill>
              <a:latin typeface="+mj-lt"/>
            </a:endParaRPr>
          </a:p>
          <a:p>
            <a:pPr marL="285750" indent="-285750" algn="just">
              <a:buFont typeface="Wingdings" panose="05000000000000000000" pitchFamily="2" charset="2"/>
              <a:buChar char="Ø"/>
            </a:pPr>
            <a:r>
              <a:rPr lang="en-GB" sz="1600" dirty="0">
                <a:solidFill>
                  <a:srgbClr val="002060"/>
                </a:solidFill>
                <a:latin typeface="+mj-lt"/>
              </a:rPr>
              <a:t>Customer demand is on the rise – not just charities and millennials</a:t>
            </a:r>
          </a:p>
          <a:p>
            <a:pPr marL="285750" indent="-285750" algn="just">
              <a:buFont typeface="Wingdings" panose="05000000000000000000" pitchFamily="2" charset="2"/>
              <a:buChar char="Ø"/>
            </a:pPr>
            <a:endParaRPr lang="en-GB" sz="1600" dirty="0">
              <a:solidFill>
                <a:srgbClr val="002060"/>
              </a:solidFill>
              <a:latin typeface="+mj-lt"/>
            </a:endParaRPr>
          </a:p>
          <a:p>
            <a:pPr marL="285750" indent="-285750" algn="just">
              <a:buFont typeface="Wingdings" panose="05000000000000000000" pitchFamily="2" charset="2"/>
              <a:buChar char="Ø"/>
            </a:pPr>
            <a:r>
              <a:rPr lang="en-GB" sz="1600" dirty="0">
                <a:solidFill>
                  <a:srgbClr val="002060"/>
                </a:solidFill>
                <a:latin typeface="+mj-lt"/>
              </a:rPr>
              <a:t>Assets under management in	ethical funds almost tripled from £10.2bn in April 2015 to £27.4bn in December 2020</a:t>
            </a:r>
          </a:p>
          <a:p>
            <a:pPr marL="285750" indent="-285750" algn="just">
              <a:buFont typeface="Wingdings" panose="05000000000000000000" pitchFamily="2" charset="2"/>
              <a:buChar char="Ø"/>
            </a:pPr>
            <a:endParaRPr lang="en-GB" sz="1600" dirty="0">
              <a:solidFill>
                <a:srgbClr val="002060"/>
              </a:solidFill>
              <a:latin typeface="+mj-lt"/>
            </a:endParaRPr>
          </a:p>
          <a:p>
            <a:pPr marL="285750" indent="-285750" algn="just">
              <a:buFont typeface="Wingdings" panose="05000000000000000000" pitchFamily="2" charset="2"/>
              <a:buChar char="Ø"/>
            </a:pPr>
            <a:r>
              <a:rPr lang="en-GB" sz="1600" dirty="0">
                <a:solidFill>
                  <a:srgbClr val="002060"/>
                </a:solidFill>
                <a:latin typeface="+mj-lt"/>
              </a:rPr>
              <a:t>ESG funds – total assets globally rose to nearly $1.7trn last year, up 50% on 2019</a:t>
            </a:r>
          </a:p>
          <a:p>
            <a:pPr marL="285750" indent="-285750" algn="just">
              <a:buFont typeface="Wingdings" panose="05000000000000000000" pitchFamily="2" charset="2"/>
              <a:buChar char="Ø"/>
            </a:pPr>
            <a:endParaRPr lang="en-GB" sz="1600" dirty="0">
              <a:solidFill>
                <a:srgbClr val="002060"/>
              </a:solidFill>
              <a:latin typeface="+mj-lt"/>
            </a:endParaRPr>
          </a:p>
          <a:p>
            <a:pPr marL="285750" indent="-285750" algn="just">
              <a:buFont typeface="Wingdings" panose="05000000000000000000" pitchFamily="2" charset="2"/>
              <a:buChar char="Ø"/>
            </a:pPr>
            <a:r>
              <a:rPr lang="en-GB" sz="1600" dirty="0">
                <a:solidFill>
                  <a:srgbClr val="002060"/>
                </a:solidFill>
                <a:latin typeface="+mj-lt"/>
              </a:rPr>
              <a:t>Greater awareness of the effects of climate change – protests, boycotts, etc</a:t>
            </a:r>
          </a:p>
          <a:p>
            <a:pPr marL="285750" indent="-285750" algn="just">
              <a:buFont typeface="Wingdings" panose="05000000000000000000" pitchFamily="2" charset="2"/>
              <a:buChar char="Ø"/>
            </a:pPr>
            <a:endParaRPr lang="en-GB" sz="1600" dirty="0">
              <a:solidFill>
                <a:srgbClr val="002060"/>
              </a:solidFill>
              <a:latin typeface="+mj-lt"/>
            </a:endParaRPr>
          </a:p>
          <a:p>
            <a:pPr marL="285750" indent="-285750" algn="just">
              <a:buFont typeface="Wingdings" panose="05000000000000000000" pitchFamily="2" charset="2"/>
              <a:buChar char="Ø"/>
            </a:pPr>
            <a:r>
              <a:rPr lang="en-GB" sz="1600" dirty="0">
                <a:solidFill>
                  <a:srgbClr val="002060"/>
                </a:solidFill>
                <a:latin typeface="+mj-lt"/>
              </a:rPr>
              <a:t>Greater focus on good corporate behaviour following the 2008 financial crisis </a:t>
            </a:r>
          </a:p>
          <a:p>
            <a:pPr algn="just"/>
            <a:endParaRPr lang="en-GB" sz="1600" dirty="0">
              <a:solidFill>
                <a:srgbClr val="002060"/>
              </a:solidFill>
              <a:latin typeface="+mj-lt"/>
            </a:endParaRPr>
          </a:p>
          <a:p>
            <a:pPr marL="285750" indent="-285750" algn="just">
              <a:buFont typeface="Wingdings" panose="05000000000000000000" pitchFamily="2" charset="2"/>
              <a:buChar char="Ø"/>
            </a:pPr>
            <a:r>
              <a:rPr lang="en-GB" sz="1600" dirty="0">
                <a:solidFill>
                  <a:srgbClr val="002060"/>
                </a:solidFill>
                <a:latin typeface="+mj-lt"/>
              </a:rPr>
              <a:t>Doing what is right but also a great investment opportunity</a:t>
            </a:r>
          </a:p>
        </p:txBody>
      </p:sp>
    </p:spTree>
    <p:extLst>
      <p:ext uri="{BB962C8B-B14F-4D97-AF65-F5344CB8AC3E}">
        <p14:creationId xmlns:p14="http://schemas.microsoft.com/office/powerpoint/2010/main" val="401591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j-lt"/>
              </a:rPr>
              <a:t>The History of Ethical Investing</a:t>
            </a:r>
          </a:p>
        </p:txBody>
      </p:sp>
      <p:sp>
        <p:nvSpPr>
          <p:cNvPr id="16" name="TextBox 15">
            <a:extLst>
              <a:ext uri="{FF2B5EF4-FFF2-40B4-BE49-F238E27FC236}">
                <a16:creationId xmlns:a16="http://schemas.microsoft.com/office/drawing/2014/main" id="{52982069-3C1B-44FB-8A59-E90AB5F398FB}"/>
              </a:ext>
            </a:extLst>
          </p:cNvPr>
          <p:cNvSpPr txBox="1"/>
          <p:nvPr/>
        </p:nvSpPr>
        <p:spPr>
          <a:xfrm>
            <a:off x="1981200" y="1413063"/>
            <a:ext cx="8536903" cy="3293209"/>
          </a:xfrm>
          <a:prstGeom prst="rect">
            <a:avLst/>
          </a:prstGeom>
          <a:noFill/>
        </p:spPr>
        <p:txBody>
          <a:bodyPr wrap="square" rtlCol="0">
            <a:spAutoFit/>
          </a:bodyPr>
          <a:lstStyle/>
          <a:p>
            <a:pPr marL="285750" indent="-285750">
              <a:buFont typeface="Wingdings" panose="05000000000000000000" pitchFamily="2" charset="2"/>
              <a:buChar char="Ø"/>
            </a:pPr>
            <a:r>
              <a:rPr lang="en-GB" sz="1600" dirty="0">
                <a:solidFill>
                  <a:srgbClr val="002060"/>
                </a:solidFill>
                <a:latin typeface="+mj-lt"/>
              </a:rPr>
              <a:t>Religious Movements – avoidance of ‘sinful’ business activities that conflicted with their religious beliefs</a:t>
            </a:r>
          </a:p>
          <a:p>
            <a:pPr marL="285750" indent="-285750">
              <a:buFont typeface="Wingdings" panose="05000000000000000000" pitchFamily="2" charset="2"/>
              <a:buChar char="Ø"/>
            </a:pPr>
            <a:endParaRPr lang="en-GB" sz="1600" dirty="0">
              <a:solidFill>
                <a:srgbClr val="002060"/>
              </a:solidFill>
              <a:latin typeface="+mj-lt"/>
            </a:endParaRPr>
          </a:p>
          <a:p>
            <a:pPr marL="285750" indent="-285750">
              <a:buFont typeface="Wingdings" panose="05000000000000000000" pitchFamily="2" charset="2"/>
              <a:buChar char="Ø"/>
            </a:pPr>
            <a:r>
              <a:rPr lang="en-GB" sz="1600" dirty="0">
                <a:solidFill>
                  <a:srgbClr val="002060"/>
                </a:solidFill>
                <a:latin typeface="+mj-lt"/>
              </a:rPr>
              <a:t>18</a:t>
            </a:r>
            <a:r>
              <a:rPr lang="en-GB" sz="1600" baseline="30000" dirty="0">
                <a:solidFill>
                  <a:srgbClr val="002060"/>
                </a:solidFill>
                <a:latin typeface="+mj-lt"/>
              </a:rPr>
              <a:t>th</a:t>
            </a:r>
            <a:r>
              <a:rPr lang="en-GB" sz="1600" dirty="0">
                <a:solidFill>
                  <a:srgbClr val="002060"/>
                </a:solidFill>
                <a:latin typeface="+mj-lt"/>
              </a:rPr>
              <a:t> Century – founder of Methodism, John Wesley: “</a:t>
            </a:r>
            <a:r>
              <a:rPr lang="en-GB" sz="1600" i="1" dirty="0">
                <a:solidFill>
                  <a:srgbClr val="002060"/>
                </a:solidFill>
                <a:latin typeface="+mj-lt"/>
              </a:rPr>
              <a:t>We ought to gain all we can gain…but we ought not to gain money at the expense of life, nor at the expense of our health</a:t>
            </a:r>
            <a:r>
              <a:rPr lang="en-GB" sz="1600" dirty="0">
                <a:solidFill>
                  <a:srgbClr val="002060"/>
                </a:solidFill>
                <a:latin typeface="+mj-lt"/>
              </a:rPr>
              <a:t>”</a:t>
            </a:r>
          </a:p>
          <a:p>
            <a:endParaRPr lang="en-GB" sz="1600" dirty="0">
              <a:solidFill>
                <a:srgbClr val="002060"/>
              </a:solidFill>
              <a:latin typeface="+mj-lt"/>
            </a:endParaRPr>
          </a:p>
          <a:p>
            <a:pPr marL="285750" indent="-285750">
              <a:buFont typeface="Wingdings" panose="05000000000000000000" pitchFamily="2" charset="2"/>
              <a:buChar char="Ø"/>
            </a:pPr>
            <a:r>
              <a:rPr lang="en-GB" sz="1600" dirty="0">
                <a:solidFill>
                  <a:srgbClr val="002060"/>
                </a:solidFill>
                <a:latin typeface="+mj-lt"/>
              </a:rPr>
              <a:t>Pax Fund was launched in 1971 – Methodists did not want to support the Vietnam War</a:t>
            </a:r>
          </a:p>
          <a:p>
            <a:pPr marL="285750" indent="-285750">
              <a:buFont typeface="Wingdings" panose="05000000000000000000" pitchFamily="2" charset="2"/>
              <a:buChar char="Ø"/>
            </a:pPr>
            <a:endParaRPr lang="en-GB" sz="1600" dirty="0">
              <a:solidFill>
                <a:srgbClr val="002060"/>
              </a:solidFill>
              <a:latin typeface="+mj-lt"/>
            </a:endParaRPr>
          </a:p>
          <a:p>
            <a:pPr marL="285750" indent="-285750">
              <a:buFont typeface="Wingdings" panose="05000000000000000000" pitchFamily="2" charset="2"/>
              <a:buChar char="Ø"/>
            </a:pPr>
            <a:r>
              <a:rPr lang="en-GB" sz="1600" dirty="0">
                <a:solidFill>
                  <a:srgbClr val="002060"/>
                </a:solidFill>
                <a:latin typeface="+mj-lt"/>
              </a:rPr>
              <a:t>Steady increase in interest and demand and now it’s taken off! </a:t>
            </a:r>
          </a:p>
          <a:p>
            <a:pPr marL="285750" indent="-285750">
              <a:buFont typeface="Wingdings" panose="05000000000000000000" pitchFamily="2" charset="2"/>
              <a:buChar char="Ø"/>
            </a:pPr>
            <a:endParaRPr lang="en-GB" sz="1600" dirty="0">
              <a:solidFill>
                <a:srgbClr val="002060"/>
              </a:solidFill>
              <a:latin typeface="+mj-lt"/>
            </a:endParaRPr>
          </a:p>
          <a:p>
            <a:pPr marL="285750" indent="-285750">
              <a:buFont typeface="Wingdings" panose="05000000000000000000" pitchFamily="2" charset="2"/>
              <a:buChar char="Ø"/>
            </a:pPr>
            <a:r>
              <a:rPr lang="en-GB" sz="1600" dirty="0">
                <a:solidFill>
                  <a:srgbClr val="002060"/>
                </a:solidFill>
                <a:latin typeface="+mj-lt"/>
              </a:rPr>
              <a:t>Environmental issues – Paris Agreement 2016 – 190 countries, 90% of CO2 emissions. Aims to </a:t>
            </a:r>
            <a:r>
              <a:rPr lang="en-GB" sz="1600" dirty="0">
                <a:solidFill>
                  <a:srgbClr val="002060"/>
                </a:solidFill>
                <a:latin typeface="+mj-lt"/>
                <a:ea typeface="Times New Roman" panose="02020603050405020304" pitchFamily="18" charset="0"/>
              </a:rPr>
              <a:t>hold increases in global average temperatures to </a:t>
            </a:r>
            <a:r>
              <a:rPr lang="en-GB" sz="1600" i="1" dirty="0">
                <a:solidFill>
                  <a:srgbClr val="002060"/>
                </a:solidFill>
                <a:latin typeface="+mj-lt"/>
                <a:ea typeface="Times New Roman" panose="02020603050405020304" pitchFamily="18" charset="0"/>
              </a:rPr>
              <a:t>“well below 2°C above pre-industrial levels while pursuing efforts to limit increases to 1.5°C”</a:t>
            </a:r>
            <a:endParaRPr lang="en-GB" sz="1600" dirty="0">
              <a:latin typeface="+mj-lt"/>
            </a:endParaRPr>
          </a:p>
        </p:txBody>
      </p:sp>
    </p:spTree>
    <p:extLst>
      <p:ext uri="{BB962C8B-B14F-4D97-AF65-F5344CB8AC3E}">
        <p14:creationId xmlns:p14="http://schemas.microsoft.com/office/powerpoint/2010/main" val="3257235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7"/>
            <a:ext cx="8153400" cy="900000"/>
          </a:xfrm>
        </p:spPr>
        <p:txBody>
          <a:bodyPr vert="horz" lIns="91440" tIns="45720" rIns="91440" bIns="0" rtlCol="0" anchor="t">
            <a:normAutofit/>
          </a:bodyPr>
          <a:lstStyle/>
          <a:p>
            <a:pPr algn="ctr"/>
            <a:r>
              <a:rPr lang="en-US" sz="3200" kern="1200" dirty="0">
                <a:ea typeface="+mj-ea"/>
                <a:cs typeface="+mj-cs"/>
              </a:rPr>
              <a:t>What is ESG Investing?</a:t>
            </a:r>
          </a:p>
        </p:txBody>
      </p:sp>
      <p:pic>
        <p:nvPicPr>
          <p:cNvPr id="9" name="Picture 8">
            <a:extLst>
              <a:ext uri="{FF2B5EF4-FFF2-40B4-BE49-F238E27FC236}">
                <a16:creationId xmlns:a16="http://schemas.microsoft.com/office/drawing/2014/main" id="{B4D29130-FE28-4B7B-8B7A-6FB188DB45F1}"/>
              </a:ext>
            </a:extLst>
          </p:cNvPr>
          <p:cNvPicPr>
            <a:picLocks noChangeAspect="1"/>
          </p:cNvPicPr>
          <p:nvPr/>
        </p:nvPicPr>
        <p:blipFill rotWithShape="1">
          <a:blip r:embed="rId2"/>
          <a:srcRect l="15589" t="14965" r="16284" b="16816"/>
          <a:stretch/>
        </p:blipFill>
        <p:spPr>
          <a:xfrm>
            <a:off x="2152341" y="1888840"/>
            <a:ext cx="1095376" cy="1096850"/>
          </a:xfrm>
          <a:prstGeom prst="rect">
            <a:avLst/>
          </a:prstGeom>
        </p:spPr>
      </p:pic>
      <p:pic>
        <p:nvPicPr>
          <p:cNvPr id="10" name="Picture 9">
            <a:extLst>
              <a:ext uri="{FF2B5EF4-FFF2-40B4-BE49-F238E27FC236}">
                <a16:creationId xmlns:a16="http://schemas.microsoft.com/office/drawing/2014/main" id="{531F7752-49CB-4527-A1FF-A2F3C1073145}"/>
              </a:ext>
            </a:extLst>
          </p:cNvPr>
          <p:cNvPicPr>
            <a:picLocks noChangeAspect="1"/>
          </p:cNvPicPr>
          <p:nvPr/>
        </p:nvPicPr>
        <p:blipFill rotWithShape="1">
          <a:blip r:embed="rId3"/>
          <a:srcRect l="4556" t="5042" r="6632" b="5594"/>
          <a:stretch/>
        </p:blipFill>
        <p:spPr>
          <a:xfrm>
            <a:off x="2157661" y="3277719"/>
            <a:ext cx="1090057" cy="1096849"/>
          </a:xfrm>
          <a:prstGeom prst="rect">
            <a:avLst/>
          </a:prstGeom>
        </p:spPr>
      </p:pic>
      <p:pic>
        <p:nvPicPr>
          <p:cNvPr id="11" name="Picture 10">
            <a:extLst>
              <a:ext uri="{FF2B5EF4-FFF2-40B4-BE49-F238E27FC236}">
                <a16:creationId xmlns:a16="http://schemas.microsoft.com/office/drawing/2014/main" id="{972A9A74-01A5-4265-A59A-5D20DC5C67DF}"/>
              </a:ext>
            </a:extLst>
          </p:cNvPr>
          <p:cNvPicPr>
            <a:picLocks noChangeAspect="1"/>
          </p:cNvPicPr>
          <p:nvPr/>
        </p:nvPicPr>
        <p:blipFill>
          <a:blip r:embed="rId4"/>
          <a:stretch>
            <a:fillRect/>
          </a:stretch>
        </p:blipFill>
        <p:spPr>
          <a:xfrm>
            <a:off x="2157661" y="4666596"/>
            <a:ext cx="1090056" cy="1090056"/>
          </a:xfrm>
          <a:prstGeom prst="rect">
            <a:avLst/>
          </a:prstGeom>
        </p:spPr>
      </p:pic>
      <p:sp>
        <p:nvSpPr>
          <p:cNvPr id="12" name="TextBox 11">
            <a:extLst>
              <a:ext uri="{FF2B5EF4-FFF2-40B4-BE49-F238E27FC236}">
                <a16:creationId xmlns:a16="http://schemas.microsoft.com/office/drawing/2014/main" id="{565FBDE1-5863-4098-A9E3-52D5441F8668}"/>
              </a:ext>
            </a:extLst>
          </p:cNvPr>
          <p:cNvSpPr txBox="1"/>
          <p:nvPr/>
        </p:nvSpPr>
        <p:spPr>
          <a:xfrm>
            <a:off x="3247717" y="2297655"/>
            <a:ext cx="1273362" cy="307777"/>
          </a:xfrm>
          <a:prstGeom prst="rect">
            <a:avLst/>
          </a:prstGeom>
          <a:noFill/>
        </p:spPr>
        <p:txBody>
          <a:bodyPr wrap="none" rtlCol="0">
            <a:spAutoFit/>
          </a:bodyPr>
          <a:lstStyle/>
          <a:p>
            <a:r>
              <a:rPr lang="en-GB" sz="1400" dirty="0">
                <a:latin typeface="+mj-lt"/>
              </a:rPr>
              <a:t>Environmental</a:t>
            </a:r>
          </a:p>
        </p:txBody>
      </p:sp>
      <p:sp>
        <p:nvSpPr>
          <p:cNvPr id="14" name="TextBox 13">
            <a:extLst>
              <a:ext uri="{FF2B5EF4-FFF2-40B4-BE49-F238E27FC236}">
                <a16:creationId xmlns:a16="http://schemas.microsoft.com/office/drawing/2014/main" id="{4D129D3B-B960-444E-B1DF-01B0980B06FC}"/>
              </a:ext>
            </a:extLst>
          </p:cNvPr>
          <p:cNvSpPr txBox="1"/>
          <p:nvPr/>
        </p:nvSpPr>
        <p:spPr>
          <a:xfrm>
            <a:off x="3247717" y="3697459"/>
            <a:ext cx="601447" cy="307777"/>
          </a:xfrm>
          <a:prstGeom prst="rect">
            <a:avLst/>
          </a:prstGeom>
          <a:noFill/>
        </p:spPr>
        <p:txBody>
          <a:bodyPr wrap="none" rtlCol="0">
            <a:spAutoFit/>
          </a:bodyPr>
          <a:lstStyle/>
          <a:p>
            <a:r>
              <a:rPr lang="en-GB" sz="1400" dirty="0">
                <a:latin typeface="+mj-lt"/>
              </a:rPr>
              <a:t>Social</a:t>
            </a:r>
          </a:p>
        </p:txBody>
      </p:sp>
      <p:sp>
        <p:nvSpPr>
          <p:cNvPr id="16" name="TextBox 15">
            <a:extLst>
              <a:ext uri="{FF2B5EF4-FFF2-40B4-BE49-F238E27FC236}">
                <a16:creationId xmlns:a16="http://schemas.microsoft.com/office/drawing/2014/main" id="{2505B793-3853-4E5B-9F0D-AD76F9D611B1}"/>
              </a:ext>
            </a:extLst>
          </p:cNvPr>
          <p:cNvSpPr txBox="1"/>
          <p:nvPr/>
        </p:nvSpPr>
        <p:spPr>
          <a:xfrm>
            <a:off x="3247717" y="5057736"/>
            <a:ext cx="1052468" cy="307777"/>
          </a:xfrm>
          <a:prstGeom prst="rect">
            <a:avLst/>
          </a:prstGeom>
          <a:noFill/>
        </p:spPr>
        <p:txBody>
          <a:bodyPr wrap="none" rtlCol="0">
            <a:spAutoFit/>
          </a:bodyPr>
          <a:lstStyle/>
          <a:p>
            <a:r>
              <a:rPr lang="en-GB" sz="1400" dirty="0">
                <a:latin typeface="+mj-lt"/>
              </a:rPr>
              <a:t>Governance</a:t>
            </a:r>
          </a:p>
        </p:txBody>
      </p:sp>
      <p:sp>
        <p:nvSpPr>
          <p:cNvPr id="17" name="TextBox 16">
            <a:extLst>
              <a:ext uri="{FF2B5EF4-FFF2-40B4-BE49-F238E27FC236}">
                <a16:creationId xmlns:a16="http://schemas.microsoft.com/office/drawing/2014/main" id="{577AB5F3-D02C-4AB0-8805-3CAF7492B39C}"/>
              </a:ext>
            </a:extLst>
          </p:cNvPr>
          <p:cNvSpPr txBox="1"/>
          <p:nvPr/>
        </p:nvSpPr>
        <p:spPr>
          <a:xfrm>
            <a:off x="4580253" y="2189218"/>
            <a:ext cx="5459407" cy="523220"/>
          </a:xfrm>
          <a:prstGeom prst="rect">
            <a:avLst/>
          </a:prstGeom>
          <a:noFill/>
        </p:spPr>
        <p:txBody>
          <a:bodyPr wrap="square" rtlCol="0">
            <a:spAutoFit/>
          </a:bodyPr>
          <a:lstStyle/>
          <a:p>
            <a:r>
              <a:rPr lang="en-GB" sz="1400" dirty="0">
                <a:latin typeface="+mj-lt"/>
              </a:rPr>
              <a:t>Concerns how companies take account of issues like climate change and the impacts of their operations and products on the living world</a:t>
            </a:r>
          </a:p>
        </p:txBody>
      </p:sp>
      <p:sp>
        <p:nvSpPr>
          <p:cNvPr id="18" name="TextBox 17">
            <a:extLst>
              <a:ext uri="{FF2B5EF4-FFF2-40B4-BE49-F238E27FC236}">
                <a16:creationId xmlns:a16="http://schemas.microsoft.com/office/drawing/2014/main" id="{16B7AA86-0308-4967-AC38-FC760A18F865}"/>
              </a:ext>
            </a:extLst>
          </p:cNvPr>
          <p:cNvSpPr txBox="1"/>
          <p:nvPr/>
        </p:nvSpPr>
        <p:spPr>
          <a:xfrm>
            <a:off x="2057400" y="977963"/>
            <a:ext cx="8153400" cy="584775"/>
          </a:xfrm>
          <a:prstGeom prst="rect">
            <a:avLst/>
          </a:prstGeom>
          <a:noFill/>
        </p:spPr>
        <p:txBody>
          <a:bodyPr wrap="square" rtlCol="0">
            <a:spAutoFit/>
          </a:bodyPr>
          <a:lstStyle/>
          <a:p>
            <a:r>
              <a:rPr lang="en-GB" sz="1600" dirty="0">
                <a:latin typeface="+mj-lt"/>
                <a:ea typeface="Calibri" panose="020F0502020204030204" pitchFamily="34" charset="0"/>
                <a:cs typeface="Calibri Light" panose="020F0302020204030204" pitchFamily="34" charset="0"/>
              </a:rPr>
              <a:t>The consideration of environmental, social and corporate governance factors alongside financial factors in the investment decision-making process. </a:t>
            </a:r>
            <a:endParaRPr lang="en-GB" sz="1600" dirty="0">
              <a:latin typeface="+mj-lt"/>
            </a:endParaRPr>
          </a:p>
        </p:txBody>
      </p:sp>
      <p:sp>
        <p:nvSpPr>
          <p:cNvPr id="19" name="TextBox 18">
            <a:extLst>
              <a:ext uri="{FF2B5EF4-FFF2-40B4-BE49-F238E27FC236}">
                <a16:creationId xmlns:a16="http://schemas.microsoft.com/office/drawing/2014/main" id="{47B58AA8-D062-4B8E-82BD-AD0BD6499A58}"/>
              </a:ext>
            </a:extLst>
          </p:cNvPr>
          <p:cNvSpPr txBox="1"/>
          <p:nvPr/>
        </p:nvSpPr>
        <p:spPr>
          <a:xfrm>
            <a:off x="4580250" y="3589736"/>
            <a:ext cx="5454088" cy="523220"/>
          </a:xfrm>
          <a:prstGeom prst="rect">
            <a:avLst/>
          </a:prstGeom>
          <a:noFill/>
        </p:spPr>
        <p:txBody>
          <a:bodyPr wrap="square" rtlCol="0">
            <a:spAutoFit/>
          </a:bodyPr>
          <a:lstStyle/>
          <a:p>
            <a:r>
              <a:rPr lang="en-GB" sz="1400" dirty="0">
                <a:latin typeface="+mj-lt"/>
              </a:rPr>
              <a:t>How a company operates in its community covering matters such as working conditions, health and safety and employee relations</a:t>
            </a:r>
          </a:p>
        </p:txBody>
      </p:sp>
      <p:sp>
        <p:nvSpPr>
          <p:cNvPr id="20" name="TextBox 19">
            <a:extLst>
              <a:ext uri="{FF2B5EF4-FFF2-40B4-BE49-F238E27FC236}">
                <a16:creationId xmlns:a16="http://schemas.microsoft.com/office/drawing/2014/main" id="{64FEDB90-138B-4FED-AF79-91A62F99BC10}"/>
              </a:ext>
            </a:extLst>
          </p:cNvPr>
          <p:cNvSpPr txBox="1"/>
          <p:nvPr/>
        </p:nvSpPr>
        <p:spPr>
          <a:xfrm>
            <a:off x="4580252" y="4950013"/>
            <a:ext cx="5454087" cy="523220"/>
          </a:xfrm>
          <a:prstGeom prst="rect">
            <a:avLst/>
          </a:prstGeom>
          <a:noFill/>
        </p:spPr>
        <p:txBody>
          <a:bodyPr wrap="square" rtlCol="0">
            <a:spAutoFit/>
          </a:bodyPr>
          <a:lstStyle/>
          <a:p>
            <a:r>
              <a:rPr lang="en-GB" sz="1400" dirty="0">
                <a:latin typeface="+mj-lt"/>
              </a:rPr>
              <a:t>Company leadership in issues such as executive pay, bribery and corruption and board diversity</a:t>
            </a:r>
          </a:p>
        </p:txBody>
      </p:sp>
    </p:spTree>
    <p:extLst>
      <p:ext uri="{BB962C8B-B14F-4D97-AF65-F5344CB8AC3E}">
        <p14:creationId xmlns:p14="http://schemas.microsoft.com/office/powerpoint/2010/main" val="251284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7"/>
            <a:ext cx="8153400" cy="900000"/>
          </a:xfrm>
        </p:spPr>
        <p:txBody>
          <a:bodyPr vert="horz" lIns="91440" tIns="45720" rIns="91440" bIns="0" rtlCol="0" anchor="t">
            <a:normAutofit/>
          </a:bodyPr>
          <a:lstStyle/>
          <a:p>
            <a:pPr algn="ctr"/>
            <a:r>
              <a:rPr lang="en-US" sz="3200" kern="1200" dirty="0">
                <a:ea typeface="+mj-ea"/>
                <a:cs typeface="+mj-cs"/>
              </a:rPr>
              <a:t>The Investment Case for ESG</a:t>
            </a:r>
          </a:p>
        </p:txBody>
      </p:sp>
      <p:sp>
        <p:nvSpPr>
          <p:cNvPr id="13" name="TextBox 12">
            <a:extLst>
              <a:ext uri="{FF2B5EF4-FFF2-40B4-BE49-F238E27FC236}">
                <a16:creationId xmlns:a16="http://schemas.microsoft.com/office/drawing/2014/main" id="{E5C36CC8-842C-434F-9BDF-14A2D8E46185}"/>
              </a:ext>
            </a:extLst>
          </p:cNvPr>
          <p:cNvSpPr txBox="1"/>
          <p:nvPr/>
        </p:nvSpPr>
        <p:spPr>
          <a:xfrm>
            <a:off x="1973580" y="1016823"/>
            <a:ext cx="8536903" cy="4062651"/>
          </a:xfrm>
          <a:prstGeom prst="rect">
            <a:avLst/>
          </a:prstGeom>
          <a:noFill/>
        </p:spPr>
        <p:txBody>
          <a:bodyPr wrap="square" rtlCol="0">
            <a:spAutoFit/>
          </a:bodyPr>
          <a:lstStyle/>
          <a:p>
            <a:endParaRPr lang="en-GB" sz="1600" dirty="0">
              <a:solidFill>
                <a:srgbClr val="002060"/>
              </a:solidFill>
              <a:latin typeface="+mj-lt"/>
            </a:endParaRPr>
          </a:p>
          <a:p>
            <a:pPr marL="285750" indent="-285750">
              <a:buFont typeface="Wingdings" panose="05000000000000000000" pitchFamily="2" charset="2"/>
              <a:buChar char="Ø"/>
            </a:pPr>
            <a:r>
              <a:rPr lang="en-GB" sz="1600" dirty="0">
                <a:solidFill>
                  <a:srgbClr val="002060"/>
                </a:solidFill>
                <a:latin typeface="+mj-lt"/>
              </a:rPr>
              <a:t>Companies integrating ESG practices within their wider strategy are not just focusing on their shareholders, but multiple stakeholders </a:t>
            </a:r>
          </a:p>
          <a:p>
            <a:pPr marL="285750" indent="-285750">
              <a:buFont typeface="Wingdings" panose="05000000000000000000" pitchFamily="2" charset="2"/>
              <a:buChar char="Ø"/>
            </a:pPr>
            <a:endParaRPr lang="en-GB" sz="1600" dirty="0">
              <a:solidFill>
                <a:srgbClr val="002060"/>
              </a:solidFill>
              <a:latin typeface="+mj-lt"/>
            </a:endParaRPr>
          </a:p>
          <a:p>
            <a:pPr marL="285750" indent="-285750">
              <a:buFont typeface="Wingdings" panose="05000000000000000000" pitchFamily="2" charset="2"/>
              <a:buChar char="Ø"/>
            </a:pPr>
            <a:r>
              <a:rPr lang="en-GB" sz="1600" dirty="0">
                <a:solidFill>
                  <a:srgbClr val="002060"/>
                </a:solidFill>
                <a:latin typeface="+mj-lt"/>
              </a:rPr>
              <a:t>Companies are generally better run if they’re not just thinking about short-term profits</a:t>
            </a:r>
          </a:p>
          <a:p>
            <a:pPr marL="285750" indent="-285750">
              <a:buFont typeface="Wingdings" panose="05000000000000000000" pitchFamily="2" charset="2"/>
              <a:buChar char="Ø"/>
            </a:pPr>
            <a:endParaRPr lang="en-GB" sz="1600" dirty="0">
              <a:solidFill>
                <a:srgbClr val="002060"/>
              </a:solidFill>
              <a:latin typeface="+mj-lt"/>
            </a:endParaRPr>
          </a:p>
          <a:p>
            <a:pPr marL="285750" indent="-285750">
              <a:buFont typeface="Wingdings" panose="05000000000000000000" pitchFamily="2" charset="2"/>
              <a:buChar char="Ø"/>
            </a:pPr>
            <a:r>
              <a:rPr lang="en-GB" sz="1600" dirty="0">
                <a:solidFill>
                  <a:srgbClr val="002060"/>
                </a:solidFill>
                <a:latin typeface="+mj-lt"/>
              </a:rPr>
              <a:t>Higher diversity within corporate structure helps innovation and creativity</a:t>
            </a:r>
          </a:p>
          <a:p>
            <a:endParaRPr lang="en-GB" sz="1600" dirty="0">
              <a:solidFill>
                <a:srgbClr val="002060"/>
              </a:solidFill>
              <a:latin typeface="+mj-lt"/>
            </a:endParaRPr>
          </a:p>
          <a:p>
            <a:pPr marL="285750" indent="-285750">
              <a:buFont typeface="Wingdings" panose="05000000000000000000" pitchFamily="2" charset="2"/>
              <a:buChar char="Ø"/>
            </a:pPr>
            <a:r>
              <a:rPr lang="en-GB" sz="1600" dirty="0">
                <a:solidFill>
                  <a:srgbClr val="002060"/>
                </a:solidFill>
                <a:latin typeface="+mj-lt"/>
              </a:rPr>
              <a:t>A trustworthy company attracts loyal customers but also the best quality employees</a:t>
            </a:r>
          </a:p>
          <a:p>
            <a:pPr marL="285750" indent="-285750">
              <a:buFont typeface="Wingdings" panose="05000000000000000000" pitchFamily="2" charset="2"/>
              <a:buChar char="Ø"/>
            </a:pPr>
            <a:endParaRPr lang="en-GB" sz="1600" dirty="0">
              <a:solidFill>
                <a:srgbClr val="002060"/>
              </a:solidFill>
              <a:latin typeface="+mj-lt"/>
            </a:endParaRPr>
          </a:p>
          <a:p>
            <a:pPr marL="285750" indent="-285750">
              <a:buFont typeface="Wingdings" panose="05000000000000000000" pitchFamily="2" charset="2"/>
              <a:buChar char="Ø"/>
            </a:pPr>
            <a:r>
              <a:rPr lang="en-GB" sz="1600" dirty="0">
                <a:solidFill>
                  <a:srgbClr val="002060"/>
                </a:solidFill>
                <a:latin typeface="+mj-lt"/>
              </a:rPr>
              <a:t>The Green Recovery – hundreds of billions are being committed to overcome environmental problems </a:t>
            </a:r>
          </a:p>
          <a:p>
            <a:pPr marL="285750" indent="-285750">
              <a:buFont typeface="Wingdings" panose="05000000000000000000" pitchFamily="2" charset="2"/>
              <a:buChar char="Ø"/>
            </a:pPr>
            <a:endParaRPr lang="en-GB" sz="1600" dirty="0">
              <a:solidFill>
                <a:srgbClr val="002060"/>
              </a:solidFill>
              <a:latin typeface="+mj-lt"/>
            </a:endParaRPr>
          </a:p>
          <a:p>
            <a:pPr marL="285750" indent="-285750">
              <a:buFont typeface="Wingdings" panose="05000000000000000000" pitchFamily="2" charset="2"/>
              <a:buChar char="Ø"/>
            </a:pPr>
            <a:r>
              <a:rPr lang="en-GB" sz="1600" dirty="0">
                <a:solidFill>
                  <a:srgbClr val="002060"/>
                </a:solidFill>
                <a:latin typeface="+mj-lt"/>
              </a:rPr>
              <a:t>Strong returns + doing what is better for the world (“</a:t>
            </a:r>
            <a:r>
              <a:rPr lang="en-GB" dirty="0">
                <a:solidFill>
                  <a:srgbClr val="002060"/>
                </a:solidFill>
                <a:latin typeface="+mj-lt"/>
                <a:ea typeface="Times New Roman" panose="02020603050405020304" pitchFamily="18" charset="0"/>
              </a:rPr>
              <a:t>doing well while doing good”) </a:t>
            </a:r>
            <a:r>
              <a:rPr lang="en-GB" sz="1600" dirty="0">
                <a:solidFill>
                  <a:srgbClr val="002060"/>
                </a:solidFill>
                <a:latin typeface="+mj-lt"/>
              </a:rPr>
              <a:t>–  these are not mutually exclusive goals</a:t>
            </a:r>
          </a:p>
          <a:p>
            <a:pPr marL="285750" indent="-285750">
              <a:buFont typeface="Wingdings" panose="05000000000000000000" pitchFamily="2" charset="2"/>
              <a:buChar char="Ø"/>
            </a:pPr>
            <a:endParaRPr lang="en-GB" sz="1600" dirty="0">
              <a:latin typeface="Arial Nova Light" panose="020B0304020202020204" pitchFamily="34" charset="0"/>
            </a:endParaRPr>
          </a:p>
        </p:txBody>
      </p:sp>
    </p:spTree>
    <p:extLst>
      <p:ext uri="{BB962C8B-B14F-4D97-AF65-F5344CB8AC3E}">
        <p14:creationId xmlns:p14="http://schemas.microsoft.com/office/powerpoint/2010/main" val="1541898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7"/>
            <a:ext cx="8153400" cy="900000"/>
          </a:xfrm>
        </p:spPr>
        <p:txBody>
          <a:bodyPr vert="horz" lIns="91440" tIns="45720" rIns="91440" bIns="0" rtlCol="0" anchor="t">
            <a:normAutofit/>
          </a:bodyPr>
          <a:lstStyle/>
          <a:p>
            <a:pPr marL="9525" algn="ctr">
              <a:spcBef>
                <a:spcPts val="75"/>
              </a:spcBef>
            </a:pPr>
            <a:r>
              <a:rPr lang="en-GB" sz="3200" dirty="0">
                <a:cs typeface="Times" panose="02020603050405020304" pitchFamily="18" charset="0"/>
              </a:rPr>
              <a:t>Can I get a healthy return investing this way?</a:t>
            </a:r>
          </a:p>
        </p:txBody>
      </p:sp>
      <p:pic>
        <p:nvPicPr>
          <p:cNvPr id="3" name="Picture 2">
            <a:extLst>
              <a:ext uri="{FF2B5EF4-FFF2-40B4-BE49-F238E27FC236}">
                <a16:creationId xmlns:a16="http://schemas.microsoft.com/office/drawing/2014/main" id="{5651BF92-BF4E-49AE-A8E4-4FDE4AC5F5E9}"/>
              </a:ext>
            </a:extLst>
          </p:cNvPr>
          <p:cNvPicPr>
            <a:picLocks noChangeAspect="1"/>
          </p:cNvPicPr>
          <p:nvPr/>
        </p:nvPicPr>
        <p:blipFill>
          <a:blip r:embed="rId2"/>
          <a:stretch>
            <a:fillRect/>
          </a:stretch>
        </p:blipFill>
        <p:spPr>
          <a:xfrm>
            <a:off x="1630681" y="1722121"/>
            <a:ext cx="8688867" cy="2943081"/>
          </a:xfrm>
          <a:prstGeom prst="rect">
            <a:avLst/>
          </a:prstGeom>
        </p:spPr>
      </p:pic>
    </p:spTree>
    <p:extLst>
      <p:ext uri="{BB962C8B-B14F-4D97-AF65-F5344CB8AC3E}">
        <p14:creationId xmlns:p14="http://schemas.microsoft.com/office/powerpoint/2010/main" val="1293186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7"/>
            <a:ext cx="8153400" cy="900000"/>
          </a:xfrm>
        </p:spPr>
        <p:txBody>
          <a:bodyPr vert="horz" lIns="91440" tIns="45720" rIns="91440" bIns="0" rtlCol="0" anchor="t">
            <a:normAutofit/>
          </a:bodyPr>
          <a:lstStyle/>
          <a:p>
            <a:pPr algn="ctr"/>
            <a:r>
              <a:rPr lang="en-US" sz="3200" kern="1200" dirty="0">
                <a:ea typeface="+mj-ea"/>
                <a:cs typeface="+mj-cs"/>
              </a:rPr>
              <a:t>How do we invest ethically? </a:t>
            </a:r>
          </a:p>
        </p:txBody>
      </p:sp>
      <p:sp>
        <p:nvSpPr>
          <p:cNvPr id="13" name="TextBox 12">
            <a:extLst>
              <a:ext uri="{FF2B5EF4-FFF2-40B4-BE49-F238E27FC236}">
                <a16:creationId xmlns:a16="http://schemas.microsoft.com/office/drawing/2014/main" id="{E5C36CC8-842C-434F-9BDF-14A2D8E46185}"/>
              </a:ext>
            </a:extLst>
          </p:cNvPr>
          <p:cNvSpPr txBox="1"/>
          <p:nvPr/>
        </p:nvSpPr>
        <p:spPr>
          <a:xfrm>
            <a:off x="2057399" y="948243"/>
            <a:ext cx="2788921" cy="3785652"/>
          </a:xfrm>
          <a:prstGeom prst="rect">
            <a:avLst/>
          </a:prstGeom>
          <a:noFill/>
        </p:spPr>
        <p:txBody>
          <a:bodyPr wrap="square" rtlCol="0">
            <a:spAutoFit/>
          </a:bodyPr>
          <a:lstStyle/>
          <a:p>
            <a:r>
              <a:rPr lang="en-GB" sz="1600" b="1" u="sng" dirty="0">
                <a:solidFill>
                  <a:schemeClr val="accent1">
                    <a:lumMod val="50000"/>
                  </a:schemeClr>
                </a:solidFill>
                <a:latin typeface="+mj-lt"/>
              </a:rPr>
              <a:t>Negative Screening</a:t>
            </a:r>
          </a:p>
          <a:p>
            <a:endParaRPr lang="en-GB" sz="1600" dirty="0">
              <a:solidFill>
                <a:schemeClr val="accent1">
                  <a:lumMod val="50000"/>
                </a:schemeClr>
              </a:solidFill>
              <a:latin typeface="+mj-lt"/>
            </a:endParaRPr>
          </a:p>
          <a:p>
            <a:r>
              <a:rPr lang="en-GB" sz="1600" dirty="0">
                <a:solidFill>
                  <a:schemeClr val="accent1">
                    <a:lumMod val="50000"/>
                  </a:schemeClr>
                </a:solidFill>
                <a:latin typeface="+mj-lt"/>
              </a:rPr>
              <a:t>Excluding companies engaged in certain activities </a:t>
            </a:r>
          </a:p>
          <a:p>
            <a:endParaRPr lang="en-GB" sz="1600" dirty="0">
              <a:solidFill>
                <a:schemeClr val="accent1">
                  <a:lumMod val="50000"/>
                </a:schemeClr>
              </a:solidFill>
              <a:latin typeface="+mj-lt"/>
            </a:endParaRPr>
          </a:p>
          <a:p>
            <a:pPr marL="285750" indent="-285750">
              <a:buFont typeface="Wingdings" panose="05000000000000000000" pitchFamily="2" charset="2"/>
              <a:buChar char="Ø"/>
            </a:pPr>
            <a:r>
              <a:rPr lang="en-GB" sz="1600" dirty="0">
                <a:solidFill>
                  <a:schemeClr val="accent1">
                    <a:lumMod val="50000"/>
                  </a:schemeClr>
                </a:solidFill>
                <a:latin typeface="+mj-lt"/>
              </a:rPr>
              <a:t>Tobacco </a:t>
            </a:r>
          </a:p>
          <a:p>
            <a:pPr marL="285750" indent="-285750">
              <a:buFont typeface="Wingdings" panose="05000000000000000000" pitchFamily="2" charset="2"/>
              <a:buChar char="Ø"/>
            </a:pPr>
            <a:r>
              <a:rPr lang="en-GB" sz="1600" dirty="0">
                <a:solidFill>
                  <a:schemeClr val="accent1">
                    <a:lumMod val="50000"/>
                  </a:schemeClr>
                </a:solidFill>
                <a:latin typeface="+mj-lt"/>
              </a:rPr>
              <a:t>Alcohol </a:t>
            </a:r>
          </a:p>
          <a:p>
            <a:pPr marL="285750" indent="-285750">
              <a:buFont typeface="Wingdings" panose="05000000000000000000" pitchFamily="2" charset="2"/>
              <a:buChar char="Ø"/>
            </a:pPr>
            <a:r>
              <a:rPr lang="en-GB" sz="1600" dirty="0">
                <a:solidFill>
                  <a:schemeClr val="accent1">
                    <a:lumMod val="50000"/>
                  </a:schemeClr>
                </a:solidFill>
                <a:latin typeface="+mj-lt"/>
              </a:rPr>
              <a:t>Pornography </a:t>
            </a:r>
          </a:p>
          <a:p>
            <a:pPr marL="285750" indent="-285750">
              <a:buFont typeface="Wingdings" panose="05000000000000000000" pitchFamily="2" charset="2"/>
              <a:buChar char="Ø"/>
            </a:pPr>
            <a:r>
              <a:rPr lang="en-GB" sz="1600" dirty="0">
                <a:solidFill>
                  <a:schemeClr val="accent1">
                    <a:lumMod val="50000"/>
                  </a:schemeClr>
                </a:solidFill>
                <a:latin typeface="+mj-lt"/>
              </a:rPr>
              <a:t>Gambling </a:t>
            </a:r>
          </a:p>
          <a:p>
            <a:pPr marL="285750" indent="-285750">
              <a:buFont typeface="Wingdings" panose="05000000000000000000" pitchFamily="2" charset="2"/>
              <a:buChar char="Ø"/>
            </a:pPr>
            <a:r>
              <a:rPr lang="en-GB" sz="1600" dirty="0">
                <a:solidFill>
                  <a:schemeClr val="accent1">
                    <a:lumMod val="50000"/>
                  </a:schemeClr>
                </a:solidFill>
                <a:latin typeface="+mj-lt"/>
              </a:rPr>
              <a:t>Armaments   </a:t>
            </a:r>
          </a:p>
          <a:p>
            <a:pPr marL="285750" indent="-285750">
              <a:buFont typeface="Wingdings" panose="05000000000000000000" pitchFamily="2" charset="2"/>
              <a:buChar char="Ø"/>
            </a:pPr>
            <a:r>
              <a:rPr lang="en-GB" sz="1600" dirty="0">
                <a:solidFill>
                  <a:schemeClr val="accent1">
                    <a:lumMod val="50000"/>
                  </a:schemeClr>
                </a:solidFill>
                <a:latin typeface="+mj-lt"/>
              </a:rPr>
              <a:t>Nuclear Power</a:t>
            </a:r>
          </a:p>
          <a:p>
            <a:pPr marL="285750" indent="-285750">
              <a:buFont typeface="Wingdings" panose="05000000000000000000" pitchFamily="2" charset="2"/>
              <a:buChar char="Ø"/>
            </a:pPr>
            <a:r>
              <a:rPr lang="en-GB" sz="1600" dirty="0">
                <a:solidFill>
                  <a:schemeClr val="accent1">
                    <a:lumMod val="50000"/>
                  </a:schemeClr>
                </a:solidFill>
                <a:latin typeface="+mj-lt"/>
              </a:rPr>
              <a:t>Animal Testing</a:t>
            </a:r>
          </a:p>
          <a:p>
            <a:pPr marL="285750" indent="-285750">
              <a:buFont typeface="Wingdings" panose="05000000000000000000" pitchFamily="2" charset="2"/>
              <a:buChar char="Ø"/>
            </a:pPr>
            <a:r>
              <a:rPr lang="en-GB" sz="1600" dirty="0">
                <a:solidFill>
                  <a:schemeClr val="accent1">
                    <a:lumMod val="50000"/>
                  </a:schemeClr>
                </a:solidFill>
                <a:latin typeface="+mj-lt"/>
              </a:rPr>
              <a:t>Fossil Fuels </a:t>
            </a:r>
          </a:p>
          <a:p>
            <a:pPr marL="285750" indent="-285750">
              <a:buFont typeface="Wingdings" panose="05000000000000000000" pitchFamily="2" charset="2"/>
              <a:buChar char="Ø"/>
            </a:pPr>
            <a:r>
              <a:rPr lang="en-GB" sz="1600" dirty="0">
                <a:solidFill>
                  <a:schemeClr val="accent1">
                    <a:lumMod val="50000"/>
                  </a:schemeClr>
                </a:solidFill>
                <a:latin typeface="+mj-lt"/>
              </a:rPr>
              <a:t>Child Labour   </a:t>
            </a:r>
          </a:p>
          <a:p>
            <a:pPr marL="285750" indent="-285750">
              <a:buFont typeface="Wingdings" panose="05000000000000000000" pitchFamily="2" charset="2"/>
              <a:buChar char="Ø"/>
            </a:pPr>
            <a:endParaRPr lang="en-GB" sz="1600" dirty="0">
              <a:latin typeface="Arial Nova Light" panose="020B0304020202020204" pitchFamily="34" charset="0"/>
            </a:endParaRPr>
          </a:p>
        </p:txBody>
      </p:sp>
      <p:sp>
        <p:nvSpPr>
          <p:cNvPr id="4" name="TextBox 3">
            <a:extLst>
              <a:ext uri="{FF2B5EF4-FFF2-40B4-BE49-F238E27FC236}">
                <a16:creationId xmlns:a16="http://schemas.microsoft.com/office/drawing/2014/main" id="{57296C8B-A121-44D1-A057-A9A29FE6C94B}"/>
              </a:ext>
            </a:extLst>
          </p:cNvPr>
          <p:cNvSpPr txBox="1"/>
          <p:nvPr/>
        </p:nvSpPr>
        <p:spPr>
          <a:xfrm>
            <a:off x="2057399" y="4682431"/>
            <a:ext cx="2788921" cy="2062103"/>
          </a:xfrm>
          <a:prstGeom prst="rect">
            <a:avLst/>
          </a:prstGeom>
          <a:noFill/>
        </p:spPr>
        <p:txBody>
          <a:bodyPr wrap="square" rtlCol="0">
            <a:spAutoFit/>
          </a:bodyPr>
          <a:lstStyle/>
          <a:p>
            <a:r>
              <a:rPr lang="en-GB" sz="1600" b="1" u="sng" dirty="0">
                <a:solidFill>
                  <a:schemeClr val="accent1">
                    <a:lumMod val="50000"/>
                  </a:schemeClr>
                </a:solidFill>
                <a:latin typeface="+mj-lt"/>
              </a:rPr>
              <a:t>Positive Screening</a:t>
            </a:r>
          </a:p>
          <a:p>
            <a:endParaRPr lang="en-GB" sz="1600" dirty="0">
              <a:solidFill>
                <a:schemeClr val="accent1">
                  <a:lumMod val="50000"/>
                </a:schemeClr>
              </a:solidFill>
              <a:latin typeface="+mj-lt"/>
            </a:endParaRPr>
          </a:p>
          <a:p>
            <a:r>
              <a:rPr lang="en-GB" sz="1600" dirty="0">
                <a:solidFill>
                  <a:schemeClr val="accent1">
                    <a:lumMod val="50000"/>
                  </a:schemeClr>
                </a:solidFill>
                <a:latin typeface="+mj-lt"/>
              </a:rPr>
              <a:t>Actively looking to invest in ‘good’ companies  </a:t>
            </a:r>
          </a:p>
          <a:p>
            <a:endParaRPr lang="en-GB" sz="1600" dirty="0">
              <a:solidFill>
                <a:schemeClr val="accent1">
                  <a:lumMod val="50000"/>
                </a:schemeClr>
              </a:solidFill>
              <a:latin typeface="+mj-lt"/>
            </a:endParaRPr>
          </a:p>
          <a:p>
            <a:pPr marL="285750" indent="-285750">
              <a:buFont typeface="Wingdings" panose="05000000000000000000" pitchFamily="2" charset="2"/>
              <a:buChar char="Ø"/>
            </a:pPr>
            <a:r>
              <a:rPr lang="en-GB" sz="1600" dirty="0">
                <a:solidFill>
                  <a:schemeClr val="accent1">
                    <a:lumMod val="50000"/>
                  </a:schemeClr>
                </a:solidFill>
                <a:latin typeface="+mj-lt"/>
              </a:rPr>
              <a:t>Renewable energy </a:t>
            </a:r>
          </a:p>
          <a:p>
            <a:pPr marL="285750" indent="-285750">
              <a:buFont typeface="Wingdings" panose="05000000000000000000" pitchFamily="2" charset="2"/>
              <a:buChar char="Ø"/>
            </a:pPr>
            <a:endParaRPr lang="en-GB" sz="1600" dirty="0">
              <a:latin typeface="Arial Nova Light" panose="020B0304020202020204" pitchFamily="34" charset="0"/>
            </a:endParaRPr>
          </a:p>
          <a:p>
            <a:pPr marL="285750" indent="-285750">
              <a:buFont typeface="Wingdings" panose="05000000000000000000" pitchFamily="2" charset="2"/>
              <a:buChar char="Ø"/>
            </a:pPr>
            <a:endParaRPr lang="en-GB" sz="1600" dirty="0">
              <a:latin typeface="Arial Nova Light" panose="020B0304020202020204" pitchFamily="34" charset="0"/>
            </a:endParaRPr>
          </a:p>
        </p:txBody>
      </p:sp>
      <p:sp>
        <p:nvSpPr>
          <p:cNvPr id="5" name="TextBox 4">
            <a:extLst>
              <a:ext uri="{FF2B5EF4-FFF2-40B4-BE49-F238E27FC236}">
                <a16:creationId xmlns:a16="http://schemas.microsoft.com/office/drawing/2014/main" id="{3B7E1571-92DA-4CA8-95C8-ECD67A0DD19F}"/>
              </a:ext>
            </a:extLst>
          </p:cNvPr>
          <p:cNvSpPr txBox="1"/>
          <p:nvPr/>
        </p:nvSpPr>
        <p:spPr>
          <a:xfrm>
            <a:off x="6309358" y="992249"/>
            <a:ext cx="3131822" cy="2062103"/>
          </a:xfrm>
          <a:prstGeom prst="rect">
            <a:avLst/>
          </a:prstGeom>
          <a:noFill/>
        </p:spPr>
        <p:txBody>
          <a:bodyPr wrap="square" rtlCol="0">
            <a:spAutoFit/>
          </a:bodyPr>
          <a:lstStyle/>
          <a:p>
            <a:r>
              <a:rPr lang="en-GB" sz="1600" b="1" u="sng" dirty="0">
                <a:solidFill>
                  <a:schemeClr val="accent1">
                    <a:lumMod val="50000"/>
                  </a:schemeClr>
                </a:solidFill>
                <a:latin typeface="+mj-lt"/>
              </a:rPr>
              <a:t>Best-in-class</a:t>
            </a:r>
          </a:p>
          <a:p>
            <a:endParaRPr lang="en-GB" sz="1600" dirty="0">
              <a:solidFill>
                <a:schemeClr val="accent1">
                  <a:lumMod val="50000"/>
                </a:schemeClr>
              </a:solidFill>
              <a:latin typeface="+mj-lt"/>
            </a:endParaRPr>
          </a:p>
          <a:p>
            <a:r>
              <a:rPr lang="en-GB" sz="1600" dirty="0">
                <a:solidFill>
                  <a:schemeClr val="accent1">
                    <a:lumMod val="50000"/>
                  </a:schemeClr>
                </a:solidFill>
                <a:latin typeface="+mj-lt"/>
              </a:rPr>
              <a:t>Identify companies that are the best in terms of ESG within their respective sectors</a:t>
            </a:r>
          </a:p>
          <a:p>
            <a:r>
              <a:rPr lang="en-GB" sz="1600" dirty="0">
                <a:solidFill>
                  <a:schemeClr val="accent1">
                    <a:lumMod val="50000"/>
                  </a:schemeClr>
                </a:solidFill>
                <a:latin typeface="+mj-lt"/>
              </a:rPr>
              <a:t>- Watch out for ‘greenwashing’</a:t>
            </a:r>
          </a:p>
          <a:p>
            <a:pPr marL="285750" indent="-285750">
              <a:buFont typeface="Wingdings" panose="05000000000000000000" pitchFamily="2" charset="2"/>
              <a:buChar char="Ø"/>
            </a:pPr>
            <a:endParaRPr lang="en-GB" sz="1600" dirty="0">
              <a:solidFill>
                <a:schemeClr val="accent1">
                  <a:lumMod val="50000"/>
                </a:schemeClr>
              </a:solidFill>
              <a:latin typeface="+mj-lt"/>
            </a:endParaRPr>
          </a:p>
          <a:p>
            <a:endParaRPr lang="en-GB" sz="1600" dirty="0">
              <a:latin typeface="Arial Nova Light" panose="020B0304020202020204" pitchFamily="34" charset="0"/>
            </a:endParaRPr>
          </a:p>
        </p:txBody>
      </p:sp>
      <p:sp>
        <p:nvSpPr>
          <p:cNvPr id="6" name="TextBox 5">
            <a:extLst>
              <a:ext uri="{FF2B5EF4-FFF2-40B4-BE49-F238E27FC236}">
                <a16:creationId xmlns:a16="http://schemas.microsoft.com/office/drawing/2014/main" id="{449A4BB6-F7E9-4582-B8C0-3EE9714C8544}"/>
              </a:ext>
            </a:extLst>
          </p:cNvPr>
          <p:cNvSpPr txBox="1"/>
          <p:nvPr/>
        </p:nvSpPr>
        <p:spPr>
          <a:xfrm>
            <a:off x="6309359" y="2920109"/>
            <a:ext cx="2788921" cy="830997"/>
          </a:xfrm>
          <a:prstGeom prst="rect">
            <a:avLst/>
          </a:prstGeom>
          <a:noFill/>
        </p:spPr>
        <p:txBody>
          <a:bodyPr wrap="square" rtlCol="0">
            <a:spAutoFit/>
          </a:bodyPr>
          <a:lstStyle/>
          <a:p>
            <a:r>
              <a:rPr lang="en-GB" sz="1600" b="1" u="sng" dirty="0">
                <a:solidFill>
                  <a:schemeClr val="accent1">
                    <a:lumMod val="50000"/>
                  </a:schemeClr>
                </a:solidFill>
                <a:latin typeface="+mj-lt"/>
              </a:rPr>
              <a:t>Sustainable Funds</a:t>
            </a:r>
            <a:endParaRPr lang="en-GB" sz="1600" dirty="0">
              <a:solidFill>
                <a:schemeClr val="accent1">
                  <a:lumMod val="50000"/>
                </a:schemeClr>
              </a:solidFill>
              <a:latin typeface="+mj-lt"/>
            </a:endParaRPr>
          </a:p>
          <a:p>
            <a:r>
              <a:rPr lang="en-GB" sz="1600" dirty="0">
                <a:solidFill>
                  <a:schemeClr val="accent1">
                    <a:lumMod val="50000"/>
                  </a:schemeClr>
                </a:solidFill>
                <a:latin typeface="+mj-lt"/>
              </a:rPr>
              <a:t>- Wide range of funds to choose from</a:t>
            </a:r>
          </a:p>
        </p:txBody>
      </p:sp>
      <p:sp>
        <p:nvSpPr>
          <p:cNvPr id="7" name="TextBox 6">
            <a:extLst>
              <a:ext uri="{FF2B5EF4-FFF2-40B4-BE49-F238E27FC236}">
                <a16:creationId xmlns:a16="http://schemas.microsoft.com/office/drawing/2014/main" id="{3FBEBCE8-DC65-4E8E-BFDB-1B5D39B4E765}"/>
              </a:ext>
            </a:extLst>
          </p:cNvPr>
          <p:cNvSpPr txBox="1"/>
          <p:nvPr/>
        </p:nvSpPr>
        <p:spPr>
          <a:xfrm>
            <a:off x="6309358" y="4138103"/>
            <a:ext cx="2788921" cy="1323439"/>
          </a:xfrm>
          <a:prstGeom prst="rect">
            <a:avLst/>
          </a:prstGeom>
          <a:noFill/>
        </p:spPr>
        <p:txBody>
          <a:bodyPr wrap="square" rtlCol="0">
            <a:spAutoFit/>
          </a:bodyPr>
          <a:lstStyle/>
          <a:p>
            <a:r>
              <a:rPr lang="en-GB" sz="1600" b="1" u="sng" dirty="0">
                <a:solidFill>
                  <a:schemeClr val="accent1">
                    <a:lumMod val="50000"/>
                  </a:schemeClr>
                </a:solidFill>
                <a:latin typeface="+mj-lt"/>
              </a:rPr>
              <a:t>Sustainable bonds</a:t>
            </a:r>
          </a:p>
          <a:p>
            <a:endParaRPr lang="en-GB" sz="1600" dirty="0">
              <a:solidFill>
                <a:schemeClr val="accent1">
                  <a:lumMod val="50000"/>
                </a:schemeClr>
              </a:solidFill>
              <a:latin typeface="+mj-lt"/>
            </a:endParaRPr>
          </a:p>
          <a:p>
            <a:pPr marL="285750" indent="-285750">
              <a:buFont typeface="Wingdings" panose="05000000000000000000" pitchFamily="2" charset="2"/>
              <a:buChar char="Ø"/>
            </a:pPr>
            <a:r>
              <a:rPr lang="en-GB" sz="1600" dirty="0">
                <a:solidFill>
                  <a:schemeClr val="accent1">
                    <a:lumMod val="50000"/>
                  </a:schemeClr>
                </a:solidFill>
                <a:latin typeface="+mj-lt"/>
              </a:rPr>
              <a:t>Green Bonds</a:t>
            </a:r>
          </a:p>
          <a:p>
            <a:pPr marL="285750" indent="-285750">
              <a:buFont typeface="Wingdings" panose="05000000000000000000" pitchFamily="2" charset="2"/>
              <a:buChar char="Ø"/>
            </a:pPr>
            <a:r>
              <a:rPr lang="en-GB" sz="1600" dirty="0">
                <a:solidFill>
                  <a:schemeClr val="accent1">
                    <a:lumMod val="50000"/>
                  </a:schemeClr>
                </a:solidFill>
                <a:latin typeface="+mj-lt"/>
              </a:rPr>
              <a:t>Social Bonds</a:t>
            </a:r>
          </a:p>
          <a:p>
            <a:pPr marL="285750" indent="-285750">
              <a:buFont typeface="Wingdings" panose="05000000000000000000" pitchFamily="2" charset="2"/>
              <a:buChar char="Ø"/>
            </a:pPr>
            <a:r>
              <a:rPr lang="en-GB" sz="1600" dirty="0">
                <a:solidFill>
                  <a:schemeClr val="accent1">
                    <a:lumMod val="50000"/>
                  </a:schemeClr>
                </a:solidFill>
                <a:latin typeface="+mj-lt"/>
              </a:rPr>
              <a:t>Blue Bonds</a:t>
            </a:r>
          </a:p>
        </p:txBody>
      </p:sp>
    </p:spTree>
    <p:extLst>
      <p:ext uri="{BB962C8B-B14F-4D97-AF65-F5344CB8AC3E}">
        <p14:creationId xmlns:p14="http://schemas.microsoft.com/office/powerpoint/2010/main" val="838747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7"/>
            <a:ext cx="8153400" cy="900000"/>
          </a:xfrm>
        </p:spPr>
        <p:txBody>
          <a:bodyPr vert="horz" lIns="91440" tIns="45720" rIns="91440" bIns="0" rtlCol="0" anchor="t">
            <a:normAutofit/>
          </a:bodyPr>
          <a:lstStyle/>
          <a:p>
            <a:pPr algn="ctr"/>
            <a:r>
              <a:rPr lang="en-US" sz="3200" kern="1200" dirty="0">
                <a:ea typeface="+mj-ea"/>
                <a:cs typeface="+mj-cs"/>
              </a:rPr>
              <a:t>Examples of good corporate behaviour  </a:t>
            </a:r>
          </a:p>
        </p:txBody>
      </p:sp>
      <p:pic>
        <p:nvPicPr>
          <p:cNvPr id="3" name="Picture 2">
            <a:extLst>
              <a:ext uri="{FF2B5EF4-FFF2-40B4-BE49-F238E27FC236}">
                <a16:creationId xmlns:a16="http://schemas.microsoft.com/office/drawing/2014/main" id="{D6C6266A-C6B6-4296-A001-4AD6308BB8D1}"/>
              </a:ext>
            </a:extLst>
          </p:cNvPr>
          <p:cNvPicPr>
            <a:picLocks noChangeAspect="1"/>
          </p:cNvPicPr>
          <p:nvPr/>
        </p:nvPicPr>
        <p:blipFill>
          <a:blip r:embed="rId2"/>
          <a:stretch>
            <a:fillRect/>
          </a:stretch>
        </p:blipFill>
        <p:spPr>
          <a:xfrm>
            <a:off x="1816511" y="1897393"/>
            <a:ext cx="2595662" cy="1590675"/>
          </a:xfrm>
          <a:prstGeom prst="rect">
            <a:avLst/>
          </a:prstGeom>
        </p:spPr>
      </p:pic>
      <p:pic>
        <p:nvPicPr>
          <p:cNvPr id="4" name="Picture 3">
            <a:extLst>
              <a:ext uri="{FF2B5EF4-FFF2-40B4-BE49-F238E27FC236}">
                <a16:creationId xmlns:a16="http://schemas.microsoft.com/office/drawing/2014/main" id="{02B960DA-4896-4978-9C42-B80F1EF3BD8E}"/>
              </a:ext>
            </a:extLst>
          </p:cNvPr>
          <p:cNvPicPr>
            <a:picLocks noChangeAspect="1"/>
          </p:cNvPicPr>
          <p:nvPr/>
        </p:nvPicPr>
        <p:blipFill>
          <a:blip r:embed="rId3"/>
          <a:stretch>
            <a:fillRect/>
          </a:stretch>
        </p:blipFill>
        <p:spPr>
          <a:xfrm>
            <a:off x="6144578" y="2692731"/>
            <a:ext cx="4066223" cy="1626489"/>
          </a:xfrm>
          <a:prstGeom prst="rect">
            <a:avLst/>
          </a:prstGeom>
        </p:spPr>
      </p:pic>
      <p:pic>
        <p:nvPicPr>
          <p:cNvPr id="5" name="Picture 4">
            <a:extLst>
              <a:ext uri="{FF2B5EF4-FFF2-40B4-BE49-F238E27FC236}">
                <a16:creationId xmlns:a16="http://schemas.microsoft.com/office/drawing/2014/main" id="{D64FDC74-B533-450B-BF2F-ECEA3E72DCB4}"/>
              </a:ext>
            </a:extLst>
          </p:cNvPr>
          <p:cNvPicPr>
            <a:picLocks noChangeAspect="1"/>
          </p:cNvPicPr>
          <p:nvPr/>
        </p:nvPicPr>
        <p:blipFill>
          <a:blip r:embed="rId4"/>
          <a:stretch>
            <a:fillRect/>
          </a:stretch>
        </p:blipFill>
        <p:spPr>
          <a:xfrm>
            <a:off x="4612386" y="1600797"/>
            <a:ext cx="2878074" cy="1514776"/>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AE753C8E-AF84-427D-8AF9-15A7D7D6C3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0460" y="1089369"/>
            <a:ext cx="2644140" cy="605508"/>
          </a:xfrm>
          <a:prstGeom prst="rect">
            <a:avLst/>
          </a:prstGeom>
        </p:spPr>
      </p:pic>
      <p:pic>
        <p:nvPicPr>
          <p:cNvPr id="8" name="Picture 7">
            <a:extLst>
              <a:ext uri="{FF2B5EF4-FFF2-40B4-BE49-F238E27FC236}">
                <a16:creationId xmlns:a16="http://schemas.microsoft.com/office/drawing/2014/main" id="{7F261AF1-B493-4A36-82ED-5296B5086FFD}"/>
              </a:ext>
            </a:extLst>
          </p:cNvPr>
          <p:cNvPicPr>
            <a:picLocks noChangeAspect="1"/>
          </p:cNvPicPr>
          <p:nvPr/>
        </p:nvPicPr>
        <p:blipFill>
          <a:blip r:embed="rId6"/>
          <a:stretch>
            <a:fillRect/>
          </a:stretch>
        </p:blipFill>
        <p:spPr>
          <a:xfrm>
            <a:off x="1863091" y="5212081"/>
            <a:ext cx="2608791" cy="697913"/>
          </a:xfrm>
          <a:prstGeom prst="rect">
            <a:avLst/>
          </a:prstGeom>
        </p:spPr>
      </p:pic>
      <p:pic>
        <p:nvPicPr>
          <p:cNvPr id="9" name="Picture 8">
            <a:extLst>
              <a:ext uri="{FF2B5EF4-FFF2-40B4-BE49-F238E27FC236}">
                <a16:creationId xmlns:a16="http://schemas.microsoft.com/office/drawing/2014/main" id="{B58C265F-25A1-4ED1-ABFB-F4A6519D2B53}"/>
              </a:ext>
            </a:extLst>
          </p:cNvPr>
          <p:cNvPicPr>
            <a:picLocks noChangeAspect="1"/>
          </p:cNvPicPr>
          <p:nvPr/>
        </p:nvPicPr>
        <p:blipFill>
          <a:blip r:embed="rId7"/>
          <a:stretch>
            <a:fillRect/>
          </a:stretch>
        </p:blipFill>
        <p:spPr>
          <a:xfrm>
            <a:off x="3148488" y="3897833"/>
            <a:ext cx="3200400" cy="842772"/>
          </a:xfrm>
          <a:prstGeom prst="rect">
            <a:avLst/>
          </a:prstGeom>
        </p:spPr>
      </p:pic>
      <p:pic>
        <p:nvPicPr>
          <p:cNvPr id="10" name="Picture 9">
            <a:extLst>
              <a:ext uri="{FF2B5EF4-FFF2-40B4-BE49-F238E27FC236}">
                <a16:creationId xmlns:a16="http://schemas.microsoft.com/office/drawing/2014/main" id="{8A56FAB7-EE58-4D28-81AF-2270F129345D}"/>
              </a:ext>
            </a:extLst>
          </p:cNvPr>
          <p:cNvPicPr>
            <a:picLocks noChangeAspect="1"/>
          </p:cNvPicPr>
          <p:nvPr/>
        </p:nvPicPr>
        <p:blipFill>
          <a:blip r:embed="rId8"/>
          <a:stretch>
            <a:fillRect/>
          </a:stretch>
        </p:blipFill>
        <p:spPr>
          <a:xfrm>
            <a:off x="7054196" y="4034734"/>
            <a:ext cx="1961034" cy="1961034"/>
          </a:xfrm>
          <a:prstGeom prst="rect">
            <a:avLst/>
          </a:prstGeom>
        </p:spPr>
      </p:pic>
    </p:spTree>
    <p:extLst>
      <p:ext uri="{BB962C8B-B14F-4D97-AF65-F5344CB8AC3E}">
        <p14:creationId xmlns:p14="http://schemas.microsoft.com/office/powerpoint/2010/main" val="1362111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282" y="309143"/>
            <a:ext cx="8839200" cy="900000"/>
          </a:xfrm>
        </p:spPr>
        <p:txBody>
          <a:bodyPr vert="horz" lIns="91440" tIns="45720" rIns="91440" bIns="0" rtlCol="0" anchor="t">
            <a:noAutofit/>
          </a:bodyPr>
          <a:lstStyle/>
          <a:p>
            <a:pPr algn="ctr"/>
            <a:r>
              <a:rPr lang="en-US" sz="3200" dirty="0"/>
              <a:t>Brewin Dolphin’s approach to Responsible Investing</a:t>
            </a:r>
            <a:endParaRPr lang="en-US" sz="3200" kern="1200" dirty="0">
              <a:latin typeface="Times" pitchFamily="18" charset="0"/>
              <a:ea typeface="+mj-ea"/>
              <a:cs typeface="+mj-cs"/>
            </a:endParaRPr>
          </a:p>
        </p:txBody>
      </p:sp>
      <p:pic>
        <p:nvPicPr>
          <p:cNvPr id="13" name="Picture 3">
            <a:extLst>
              <a:ext uri="{FF2B5EF4-FFF2-40B4-BE49-F238E27FC236}">
                <a16:creationId xmlns:a16="http://schemas.microsoft.com/office/drawing/2014/main" id="{6C5BB692-E7C4-4870-97EB-003CA56114F6}"/>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2733" t="2941" r="5588"/>
          <a:stretch>
            <a:fillRect/>
          </a:stretch>
        </p:blipFill>
        <p:spPr bwMode="auto">
          <a:xfrm>
            <a:off x="1996364" y="2044975"/>
            <a:ext cx="6099046" cy="270323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65F7E7E3-2E35-4335-962D-3E255DA1C4E5}"/>
              </a:ext>
            </a:extLst>
          </p:cNvPr>
          <p:cNvSpPr/>
          <p:nvPr/>
        </p:nvSpPr>
        <p:spPr>
          <a:xfrm>
            <a:off x="8509310" y="3429000"/>
            <a:ext cx="1822275" cy="916306"/>
          </a:xfrm>
          <a:prstGeom prst="rect">
            <a:avLst/>
          </a:prstGeom>
          <a:solidFill>
            <a:srgbClr val="4F9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latin typeface="Arial" panose="020B0604020202020204" pitchFamily="34" charset="0"/>
                <a:cs typeface="Arial" panose="020B0604020202020204" pitchFamily="34" charset="0"/>
              </a:rPr>
              <a:t>AA</a:t>
            </a:r>
          </a:p>
        </p:txBody>
      </p:sp>
      <p:sp>
        <p:nvSpPr>
          <p:cNvPr id="16" name="Rectangle 2">
            <a:extLst>
              <a:ext uri="{FF2B5EF4-FFF2-40B4-BE49-F238E27FC236}">
                <a16:creationId xmlns:a16="http://schemas.microsoft.com/office/drawing/2014/main" id="{B0163375-71C4-4AE5-AEB4-0F0034209534}"/>
              </a:ext>
            </a:extLst>
          </p:cNvPr>
          <p:cNvSpPr>
            <a:spLocks noChangeArrowheads="1"/>
          </p:cNvSpPr>
          <p:nvPr/>
        </p:nvSpPr>
        <p:spPr bwMode="auto">
          <a:xfrm>
            <a:off x="8330412" y="2482408"/>
            <a:ext cx="218007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defRPr/>
            </a:pPr>
            <a:r>
              <a:rPr lang="en-GB" altLang="en-US" sz="2000" dirty="0">
                <a:ea typeface="Calibri" panose="020F0502020204030204" pitchFamily="34" charset="0"/>
              </a:rPr>
              <a:t>Brewin Dolphin are rated</a:t>
            </a:r>
            <a:endParaRPr lang="en-GB" altLang="en-US" sz="2000" dirty="0"/>
          </a:p>
        </p:txBody>
      </p:sp>
    </p:spTree>
    <p:extLst>
      <p:ext uri="{BB962C8B-B14F-4D97-AF65-F5344CB8AC3E}">
        <p14:creationId xmlns:p14="http://schemas.microsoft.com/office/powerpoint/2010/main" val="1074546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611</TotalTime>
  <Words>1181</Words>
  <Application>Microsoft Office PowerPoint</Application>
  <PresentationFormat>Widescreen</PresentationFormat>
  <Paragraphs>121</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 Nova Light</vt:lpstr>
      <vt:lpstr>Calibri</vt:lpstr>
      <vt:lpstr>Calibri Light</vt:lpstr>
      <vt:lpstr>Helvetica</vt:lpstr>
      <vt:lpstr>Times</vt:lpstr>
      <vt:lpstr>Wingdings</vt:lpstr>
      <vt:lpstr>Office Theme</vt:lpstr>
      <vt:lpstr>PowerPoint Presentation</vt:lpstr>
      <vt:lpstr>Introduction to Socially Responsible Investment</vt:lpstr>
      <vt:lpstr>The History of Ethical Investing</vt:lpstr>
      <vt:lpstr>What is ESG Investing?</vt:lpstr>
      <vt:lpstr>The Investment Case for ESG</vt:lpstr>
      <vt:lpstr>Can I get a healthy return investing this way?</vt:lpstr>
      <vt:lpstr>How do we invest ethically? </vt:lpstr>
      <vt:lpstr>Examples of good corporate behaviour  </vt:lpstr>
      <vt:lpstr>Brewin Dolphin’s approach to Responsible Investing</vt:lpstr>
      <vt:lpstr>Brewin Dolphin’s approach to Responsible Investing</vt:lpstr>
      <vt:lpstr>ESG Integration for Fund Research </vt:lpstr>
      <vt:lpstr>ESG Integration for Fund Research </vt:lpstr>
      <vt:lpstr>Direct Equities and Sustainalytics </vt:lpstr>
      <vt:lpstr>Sample Portfolio: A Global Approach</vt:lpstr>
      <vt:lpstr>Conclusions</vt:lpstr>
      <vt:lpstr>Disclaimer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Barton</dc:creator>
  <cp:lastModifiedBy>Suzanne Hall-Gibbins</cp:lastModifiedBy>
  <cp:revision>2</cp:revision>
  <dcterms:created xsi:type="dcterms:W3CDTF">2021-07-28T21:00:03Z</dcterms:created>
  <dcterms:modified xsi:type="dcterms:W3CDTF">2021-07-30T12:16:21Z</dcterms:modified>
</cp:coreProperties>
</file>