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1" r:id="rId1"/>
  </p:sldMasterIdLst>
  <p:notesMasterIdLst>
    <p:notesMasterId r:id="rId26"/>
  </p:notesMasterIdLst>
  <p:handoutMasterIdLst>
    <p:handoutMasterId r:id="rId27"/>
  </p:handoutMasterIdLst>
  <p:sldIdLst>
    <p:sldId id="448" r:id="rId2"/>
    <p:sldId id="1051" r:id="rId3"/>
    <p:sldId id="445" r:id="rId4"/>
    <p:sldId id="1052" r:id="rId5"/>
    <p:sldId id="1088" r:id="rId6"/>
    <p:sldId id="1053" r:id="rId7"/>
    <p:sldId id="1089" r:id="rId8"/>
    <p:sldId id="1062" r:id="rId9"/>
    <p:sldId id="1074" r:id="rId10"/>
    <p:sldId id="1057" r:id="rId11"/>
    <p:sldId id="1058" r:id="rId12"/>
    <p:sldId id="1059" r:id="rId13"/>
    <p:sldId id="1075" r:id="rId14"/>
    <p:sldId id="1076" r:id="rId15"/>
    <p:sldId id="1060" r:id="rId16"/>
    <p:sldId id="1061" r:id="rId17"/>
    <p:sldId id="1063" r:id="rId18"/>
    <p:sldId id="1065" r:id="rId19"/>
    <p:sldId id="1066" r:id="rId20"/>
    <p:sldId id="1067" r:id="rId21"/>
    <p:sldId id="1069" r:id="rId22"/>
    <p:sldId id="262" r:id="rId23"/>
    <p:sldId id="1080" r:id="rId24"/>
    <p:sldId id="1070" r:id="rId25"/>
  </p:sldIdLst>
  <p:sldSz cx="9144000" cy="6858000" type="screen4x3"/>
  <p:notesSz cx="6881813" cy="100155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2C8"/>
    <a:srgbClr val="000099"/>
    <a:srgbClr val="86B9F2"/>
    <a:srgbClr val="C7DFF9"/>
    <a:srgbClr val="C4DBE3"/>
    <a:srgbClr val="660033"/>
    <a:srgbClr val="0000FF"/>
    <a:srgbClr val="FF0FED"/>
    <a:srgbClr val="E85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5542" autoAdjust="0"/>
  </p:normalViewPr>
  <p:slideViewPr>
    <p:cSldViewPr>
      <p:cViewPr varScale="1">
        <p:scale>
          <a:sx n="73" d="100"/>
          <a:sy n="73" d="100"/>
        </p:scale>
        <p:origin x="1742" y="67"/>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AFCC9-18B3-40BA-B2D5-651F89F3993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F2BACD9-72A6-40D9-94B9-1651F3051C2D}">
      <dgm:prSet phldrT="[Text]"/>
      <dgm:spPr/>
      <dgm:t>
        <a:bodyPr/>
        <a:lstStyle/>
        <a:p>
          <a:r>
            <a:rPr lang="en-GB" dirty="0"/>
            <a:t>Define Remote Working</a:t>
          </a:r>
        </a:p>
      </dgm:t>
    </dgm:pt>
    <dgm:pt modelId="{BA1667D3-8506-4AE6-A999-4CE62AF90544}" type="parTrans" cxnId="{9F861228-6B8B-4A67-A201-1EBE8A322C85}">
      <dgm:prSet/>
      <dgm:spPr/>
      <dgm:t>
        <a:bodyPr/>
        <a:lstStyle/>
        <a:p>
          <a:endParaRPr lang="en-GB"/>
        </a:p>
      </dgm:t>
    </dgm:pt>
    <dgm:pt modelId="{63C0D363-9FA0-40E1-8E66-659AB3B346BC}" type="sibTrans" cxnId="{9F861228-6B8B-4A67-A201-1EBE8A322C85}">
      <dgm:prSet/>
      <dgm:spPr/>
      <dgm:t>
        <a:bodyPr/>
        <a:lstStyle/>
        <a:p>
          <a:endParaRPr lang="en-GB"/>
        </a:p>
      </dgm:t>
    </dgm:pt>
    <dgm:pt modelId="{AAB9E9C4-2ED2-4DAB-BE95-F5320883BBA4}">
      <dgm:prSet phldrT="[Text]"/>
      <dgm:spPr/>
      <dgm:t>
        <a:bodyPr/>
        <a:lstStyle/>
        <a:p>
          <a:r>
            <a:rPr lang="en-GB" dirty="0"/>
            <a:t>Different Types of Remote Working</a:t>
          </a:r>
        </a:p>
      </dgm:t>
    </dgm:pt>
    <dgm:pt modelId="{A25172F1-9EA7-4DDC-A753-2262997BCCD4}" type="parTrans" cxnId="{233F3CC3-815C-45AF-8DFC-4A806CA6B492}">
      <dgm:prSet/>
      <dgm:spPr/>
      <dgm:t>
        <a:bodyPr/>
        <a:lstStyle/>
        <a:p>
          <a:endParaRPr lang="en-GB"/>
        </a:p>
      </dgm:t>
    </dgm:pt>
    <dgm:pt modelId="{91C19684-46DE-4361-AF95-A6C71181723E}" type="sibTrans" cxnId="{233F3CC3-815C-45AF-8DFC-4A806CA6B492}">
      <dgm:prSet/>
      <dgm:spPr/>
      <dgm:t>
        <a:bodyPr/>
        <a:lstStyle/>
        <a:p>
          <a:endParaRPr lang="en-GB"/>
        </a:p>
      </dgm:t>
    </dgm:pt>
    <dgm:pt modelId="{566E1001-2E2C-41FC-ADCD-FE92C61DC0FD}">
      <dgm:prSet phldrT="[Text]"/>
      <dgm:spPr/>
      <dgm:t>
        <a:bodyPr/>
        <a:lstStyle/>
        <a:p>
          <a:r>
            <a:rPr lang="en-GB" dirty="0"/>
            <a:t>Contractual Requirements </a:t>
          </a:r>
        </a:p>
      </dgm:t>
    </dgm:pt>
    <dgm:pt modelId="{505E9465-47B4-48B6-BB65-3CC1790279A2}" type="parTrans" cxnId="{2E2A541A-851C-44EB-A60A-7130E1401A45}">
      <dgm:prSet/>
      <dgm:spPr/>
      <dgm:t>
        <a:bodyPr/>
        <a:lstStyle/>
        <a:p>
          <a:endParaRPr lang="en-GB"/>
        </a:p>
      </dgm:t>
    </dgm:pt>
    <dgm:pt modelId="{D09C098D-88F7-44BB-B13E-A42F6CF29847}" type="sibTrans" cxnId="{2E2A541A-851C-44EB-A60A-7130E1401A45}">
      <dgm:prSet/>
      <dgm:spPr/>
      <dgm:t>
        <a:bodyPr/>
        <a:lstStyle/>
        <a:p>
          <a:endParaRPr lang="en-GB"/>
        </a:p>
      </dgm:t>
    </dgm:pt>
    <dgm:pt modelId="{0CF5EF64-6C11-4563-8783-5D0D4BBD481B}">
      <dgm:prSet phldrT="[Text]"/>
      <dgm:spPr/>
      <dgm:t>
        <a:bodyPr/>
        <a:lstStyle/>
        <a:p>
          <a:r>
            <a:rPr lang="en-GB" dirty="0"/>
            <a:t>Advantages of Remote Working</a:t>
          </a:r>
        </a:p>
      </dgm:t>
    </dgm:pt>
    <dgm:pt modelId="{3DE8A661-429A-4695-86FC-96601322087D}" type="parTrans" cxnId="{638CB8CB-C6A4-4A7A-972B-A9729565E424}">
      <dgm:prSet/>
      <dgm:spPr/>
      <dgm:t>
        <a:bodyPr/>
        <a:lstStyle/>
        <a:p>
          <a:endParaRPr lang="en-GB"/>
        </a:p>
      </dgm:t>
    </dgm:pt>
    <dgm:pt modelId="{7BE5E7F1-86B6-4129-BE0C-8AD6A65B5FE6}" type="sibTrans" cxnId="{638CB8CB-C6A4-4A7A-972B-A9729565E424}">
      <dgm:prSet/>
      <dgm:spPr/>
      <dgm:t>
        <a:bodyPr/>
        <a:lstStyle/>
        <a:p>
          <a:endParaRPr lang="en-GB"/>
        </a:p>
      </dgm:t>
    </dgm:pt>
    <dgm:pt modelId="{15760A0E-540F-4712-BFE6-B5ACAE48B98B}">
      <dgm:prSet phldrT="[Text]"/>
      <dgm:spPr/>
      <dgm:t>
        <a:bodyPr/>
        <a:lstStyle/>
        <a:p>
          <a:r>
            <a:rPr lang="en-GB" dirty="0"/>
            <a:t>Disadvantages of Remote Workers</a:t>
          </a:r>
        </a:p>
      </dgm:t>
    </dgm:pt>
    <dgm:pt modelId="{66EA3888-C42C-4805-8874-C65E0677C652}" type="parTrans" cxnId="{C1985DA1-4905-4FD3-8BE7-1EAE25B27153}">
      <dgm:prSet/>
      <dgm:spPr/>
      <dgm:t>
        <a:bodyPr/>
        <a:lstStyle/>
        <a:p>
          <a:endParaRPr lang="en-GB"/>
        </a:p>
      </dgm:t>
    </dgm:pt>
    <dgm:pt modelId="{220D7F2A-87DA-4286-B091-253EE306ED3E}" type="sibTrans" cxnId="{C1985DA1-4905-4FD3-8BE7-1EAE25B27153}">
      <dgm:prSet/>
      <dgm:spPr/>
      <dgm:t>
        <a:bodyPr/>
        <a:lstStyle/>
        <a:p>
          <a:endParaRPr lang="en-GB"/>
        </a:p>
      </dgm:t>
    </dgm:pt>
    <dgm:pt modelId="{BE00C8BA-02AA-4E6D-B1E8-A53EB3EE65AF}">
      <dgm:prSet/>
      <dgm:spPr/>
      <dgm:t>
        <a:bodyPr/>
        <a:lstStyle/>
        <a:p>
          <a:r>
            <a:rPr lang="en-GB" dirty="0"/>
            <a:t>Health and Safety and GDPR</a:t>
          </a:r>
        </a:p>
      </dgm:t>
    </dgm:pt>
    <dgm:pt modelId="{D7934DA5-9E9B-4DFB-B901-6746E0E2E0E6}" type="parTrans" cxnId="{46C7D025-7217-4DF2-B838-74C2AD5C1AA2}">
      <dgm:prSet/>
      <dgm:spPr/>
      <dgm:t>
        <a:bodyPr/>
        <a:lstStyle/>
        <a:p>
          <a:endParaRPr lang="en-GB"/>
        </a:p>
      </dgm:t>
    </dgm:pt>
    <dgm:pt modelId="{41065D34-DB41-485F-BD31-6CCB4B956438}" type="sibTrans" cxnId="{46C7D025-7217-4DF2-B838-74C2AD5C1AA2}">
      <dgm:prSet/>
      <dgm:spPr/>
      <dgm:t>
        <a:bodyPr/>
        <a:lstStyle/>
        <a:p>
          <a:endParaRPr lang="en-GB"/>
        </a:p>
      </dgm:t>
    </dgm:pt>
    <dgm:pt modelId="{0A6DE36C-0765-4727-A858-B1C069888827}">
      <dgm:prSet/>
      <dgm:spPr/>
      <dgm:t>
        <a:bodyPr/>
        <a:lstStyle/>
        <a:p>
          <a:r>
            <a:rPr lang="en-GB" dirty="0"/>
            <a:t>Difficulties in Managing Remotely</a:t>
          </a:r>
        </a:p>
      </dgm:t>
    </dgm:pt>
    <dgm:pt modelId="{8AD04BA4-3757-4528-AB64-8DD97603074D}" type="parTrans" cxnId="{682A1D23-7588-4195-A56A-09B498D630AF}">
      <dgm:prSet/>
      <dgm:spPr/>
      <dgm:t>
        <a:bodyPr/>
        <a:lstStyle/>
        <a:p>
          <a:endParaRPr lang="en-GB"/>
        </a:p>
      </dgm:t>
    </dgm:pt>
    <dgm:pt modelId="{28F53694-9765-40B7-8AA5-C483395105AE}" type="sibTrans" cxnId="{682A1D23-7588-4195-A56A-09B498D630AF}">
      <dgm:prSet/>
      <dgm:spPr/>
      <dgm:t>
        <a:bodyPr/>
        <a:lstStyle/>
        <a:p>
          <a:endParaRPr lang="en-GB"/>
        </a:p>
      </dgm:t>
    </dgm:pt>
    <dgm:pt modelId="{D2B6A9B4-2A3B-4A40-8D5F-932086017C01}" type="pres">
      <dgm:prSet presAssocID="{AA2AFCC9-18B3-40BA-B2D5-651F89F3993B}" presName="diagram" presStyleCnt="0">
        <dgm:presLayoutVars>
          <dgm:dir/>
          <dgm:resizeHandles val="exact"/>
        </dgm:presLayoutVars>
      </dgm:prSet>
      <dgm:spPr/>
    </dgm:pt>
    <dgm:pt modelId="{2B0B207B-F4D1-4EE3-A08B-00E61433D14A}" type="pres">
      <dgm:prSet presAssocID="{3F2BACD9-72A6-40D9-94B9-1651F3051C2D}" presName="node" presStyleLbl="node1" presStyleIdx="0" presStyleCnt="7">
        <dgm:presLayoutVars>
          <dgm:bulletEnabled val="1"/>
        </dgm:presLayoutVars>
      </dgm:prSet>
      <dgm:spPr/>
    </dgm:pt>
    <dgm:pt modelId="{4AE3C6AA-6780-41A7-9D7D-5D60C85610B5}" type="pres">
      <dgm:prSet presAssocID="{63C0D363-9FA0-40E1-8E66-659AB3B346BC}" presName="sibTrans" presStyleCnt="0"/>
      <dgm:spPr/>
    </dgm:pt>
    <dgm:pt modelId="{0D334A1E-22B6-4C8C-A6D3-67D39795AC46}" type="pres">
      <dgm:prSet presAssocID="{AAB9E9C4-2ED2-4DAB-BE95-F5320883BBA4}" presName="node" presStyleLbl="node1" presStyleIdx="1" presStyleCnt="7">
        <dgm:presLayoutVars>
          <dgm:bulletEnabled val="1"/>
        </dgm:presLayoutVars>
      </dgm:prSet>
      <dgm:spPr/>
    </dgm:pt>
    <dgm:pt modelId="{AA6B7677-3E07-49F1-A1A5-C5DB84DD72A8}" type="pres">
      <dgm:prSet presAssocID="{91C19684-46DE-4361-AF95-A6C71181723E}" presName="sibTrans" presStyleCnt="0"/>
      <dgm:spPr/>
    </dgm:pt>
    <dgm:pt modelId="{F28B4630-4688-4ADA-9063-B42BAFF83FC8}" type="pres">
      <dgm:prSet presAssocID="{566E1001-2E2C-41FC-ADCD-FE92C61DC0FD}" presName="node" presStyleLbl="node1" presStyleIdx="2" presStyleCnt="7">
        <dgm:presLayoutVars>
          <dgm:bulletEnabled val="1"/>
        </dgm:presLayoutVars>
      </dgm:prSet>
      <dgm:spPr/>
    </dgm:pt>
    <dgm:pt modelId="{B29ABEAA-4C61-4A04-88A3-A09CFEFC3401}" type="pres">
      <dgm:prSet presAssocID="{D09C098D-88F7-44BB-B13E-A42F6CF29847}" presName="sibTrans" presStyleCnt="0"/>
      <dgm:spPr/>
    </dgm:pt>
    <dgm:pt modelId="{9C5985DA-F415-46F4-8EF8-F3B1B0903C4E}" type="pres">
      <dgm:prSet presAssocID="{0CF5EF64-6C11-4563-8783-5D0D4BBD481B}" presName="node" presStyleLbl="node1" presStyleIdx="3" presStyleCnt="7">
        <dgm:presLayoutVars>
          <dgm:bulletEnabled val="1"/>
        </dgm:presLayoutVars>
      </dgm:prSet>
      <dgm:spPr/>
    </dgm:pt>
    <dgm:pt modelId="{751B491F-32F3-4FA4-B96E-2E448E6E06A1}" type="pres">
      <dgm:prSet presAssocID="{7BE5E7F1-86B6-4129-BE0C-8AD6A65B5FE6}" presName="sibTrans" presStyleCnt="0"/>
      <dgm:spPr/>
    </dgm:pt>
    <dgm:pt modelId="{B3036E7B-07C8-460D-87BF-6EE6D0BA4A73}" type="pres">
      <dgm:prSet presAssocID="{15760A0E-540F-4712-BFE6-B5ACAE48B98B}" presName="node" presStyleLbl="node1" presStyleIdx="4" presStyleCnt="7">
        <dgm:presLayoutVars>
          <dgm:bulletEnabled val="1"/>
        </dgm:presLayoutVars>
      </dgm:prSet>
      <dgm:spPr/>
    </dgm:pt>
    <dgm:pt modelId="{BCAA1501-97B6-405A-9A28-1FD74B85E636}" type="pres">
      <dgm:prSet presAssocID="{220D7F2A-87DA-4286-B091-253EE306ED3E}" presName="sibTrans" presStyleCnt="0"/>
      <dgm:spPr/>
    </dgm:pt>
    <dgm:pt modelId="{790B28AF-33BC-435E-92FE-CB0663D10935}" type="pres">
      <dgm:prSet presAssocID="{BE00C8BA-02AA-4E6D-B1E8-A53EB3EE65AF}" presName="node" presStyleLbl="node1" presStyleIdx="5" presStyleCnt="7">
        <dgm:presLayoutVars>
          <dgm:bulletEnabled val="1"/>
        </dgm:presLayoutVars>
      </dgm:prSet>
      <dgm:spPr/>
    </dgm:pt>
    <dgm:pt modelId="{CE81FAE9-FDF8-4663-928A-007B9CF784D7}" type="pres">
      <dgm:prSet presAssocID="{41065D34-DB41-485F-BD31-6CCB4B956438}" presName="sibTrans" presStyleCnt="0"/>
      <dgm:spPr/>
    </dgm:pt>
    <dgm:pt modelId="{891D780D-FD87-431B-B7CD-A5ED81183940}" type="pres">
      <dgm:prSet presAssocID="{0A6DE36C-0765-4727-A858-B1C069888827}" presName="node" presStyleLbl="node1" presStyleIdx="6" presStyleCnt="7">
        <dgm:presLayoutVars>
          <dgm:bulletEnabled val="1"/>
        </dgm:presLayoutVars>
      </dgm:prSet>
      <dgm:spPr/>
    </dgm:pt>
  </dgm:ptLst>
  <dgm:cxnLst>
    <dgm:cxn modelId="{2E2A541A-851C-44EB-A60A-7130E1401A45}" srcId="{AA2AFCC9-18B3-40BA-B2D5-651F89F3993B}" destId="{566E1001-2E2C-41FC-ADCD-FE92C61DC0FD}" srcOrd="2" destOrd="0" parTransId="{505E9465-47B4-48B6-BB65-3CC1790279A2}" sibTransId="{D09C098D-88F7-44BB-B13E-A42F6CF29847}"/>
    <dgm:cxn modelId="{682A1D23-7588-4195-A56A-09B498D630AF}" srcId="{AA2AFCC9-18B3-40BA-B2D5-651F89F3993B}" destId="{0A6DE36C-0765-4727-A858-B1C069888827}" srcOrd="6" destOrd="0" parTransId="{8AD04BA4-3757-4528-AB64-8DD97603074D}" sibTransId="{28F53694-9765-40B7-8AA5-C483395105AE}"/>
    <dgm:cxn modelId="{46C7D025-7217-4DF2-B838-74C2AD5C1AA2}" srcId="{AA2AFCC9-18B3-40BA-B2D5-651F89F3993B}" destId="{BE00C8BA-02AA-4E6D-B1E8-A53EB3EE65AF}" srcOrd="5" destOrd="0" parTransId="{D7934DA5-9E9B-4DFB-B901-6746E0E2E0E6}" sibTransId="{41065D34-DB41-485F-BD31-6CCB4B956438}"/>
    <dgm:cxn modelId="{9F861228-6B8B-4A67-A201-1EBE8A322C85}" srcId="{AA2AFCC9-18B3-40BA-B2D5-651F89F3993B}" destId="{3F2BACD9-72A6-40D9-94B9-1651F3051C2D}" srcOrd="0" destOrd="0" parTransId="{BA1667D3-8506-4AE6-A999-4CE62AF90544}" sibTransId="{63C0D363-9FA0-40E1-8E66-659AB3B346BC}"/>
    <dgm:cxn modelId="{F5565B2A-16CC-407E-BBAF-CF2F2FB93296}" type="presOf" srcId="{AAB9E9C4-2ED2-4DAB-BE95-F5320883BBA4}" destId="{0D334A1E-22B6-4C8C-A6D3-67D39795AC46}" srcOrd="0" destOrd="0" presId="urn:microsoft.com/office/officeart/2005/8/layout/default"/>
    <dgm:cxn modelId="{3BFAE963-AF9E-4D16-9AEA-517DC5E01359}" type="presOf" srcId="{566E1001-2E2C-41FC-ADCD-FE92C61DC0FD}" destId="{F28B4630-4688-4ADA-9063-B42BAFF83FC8}" srcOrd="0" destOrd="0" presId="urn:microsoft.com/office/officeart/2005/8/layout/default"/>
    <dgm:cxn modelId="{C00D15A1-0BFD-46E6-BEC7-2A242C4C6CB4}" type="presOf" srcId="{3F2BACD9-72A6-40D9-94B9-1651F3051C2D}" destId="{2B0B207B-F4D1-4EE3-A08B-00E61433D14A}" srcOrd="0" destOrd="0" presId="urn:microsoft.com/office/officeart/2005/8/layout/default"/>
    <dgm:cxn modelId="{C1985DA1-4905-4FD3-8BE7-1EAE25B27153}" srcId="{AA2AFCC9-18B3-40BA-B2D5-651F89F3993B}" destId="{15760A0E-540F-4712-BFE6-B5ACAE48B98B}" srcOrd="4" destOrd="0" parTransId="{66EA3888-C42C-4805-8874-C65E0677C652}" sibTransId="{220D7F2A-87DA-4286-B091-253EE306ED3E}"/>
    <dgm:cxn modelId="{9FAD51AE-FAA5-4F3B-B648-CF4925BF3EE9}" type="presOf" srcId="{0A6DE36C-0765-4727-A858-B1C069888827}" destId="{891D780D-FD87-431B-B7CD-A5ED81183940}" srcOrd="0" destOrd="0" presId="urn:microsoft.com/office/officeart/2005/8/layout/default"/>
    <dgm:cxn modelId="{15BF87BC-5925-4314-8FFB-939DB49CA243}" type="presOf" srcId="{15760A0E-540F-4712-BFE6-B5ACAE48B98B}" destId="{B3036E7B-07C8-460D-87BF-6EE6D0BA4A73}" srcOrd="0" destOrd="0" presId="urn:microsoft.com/office/officeart/2005/8/layout/default"/>
    <dgm:cxn modelId="{233F3CC3-815C-45AF-8DFC-4A806CA6B492}" srcId="{AA2AFCC9-18B3-40BA-B2D5-651F89F3993B}" destId="{AAB9E9C4-2ED2-4DAB-BE95-F5320883BBA4}" srcOrd="1" destOrd="0" parTransId="{A25172F1-9EA7-4DDC-A753-2262997BCCD4}" sibTransId="{91C19684-46DE-4361-AF95-A6C71181723E}"/>
    <dgm:cxn modelId="{1C32C0C6-D7D6-4A1C-BF94-B3BCFE48E44B}" type="presOf" srcId="{AA2AFCC9-18B3-40BA-B2D5-651F89F3993B}" destId="{D2B6A9B4-2A3B-4A40-8D5F-932086017C01}" srcOrd="0" destOrd="0" presId="urn:microsoft.com/office/officeart/2005/8/layout/default"/>
    <dgm:cxn modelId="{638CB8CB-C6A4-4A7A-972B-A9729565E424}" srcId="{AA2AFCC9-18B3-40BA-B2D5-651F89F3993B}" destId="{0CF5EF64-6C11-4563-8783-5D0D4BBD481B}" srcOrd="3" destOrd="0" parTransId="{3DE8A661-429A-4695-86FC-96601322087D}" sibTransId="{7BE5E7F1-86B6-4129-BE0C-8AD6A65B5FE6}"/>
    <dgm:cxn modelId="{DF8765E1-680F-4906-8AEC-AEF193253DAC}" type="presOf" srcId="{BE00C8BA-02AA-4E6D-B1E8-A53EB3EE65AF}" destId="{790B28AF-33BC-435E-92FE-CB0663D10935}" srcOrd="0" destOrd="0" presId="urn:microsoft.com/office/officeart/2005/8/layout/default"/>
    <dgm:cxn modelId="{966EDBF6-B37D-4B2D-B7FB-263DB709AC8C}" type="presOf" srcId="{0CF5EF64-6C11-4563-8783-5D0D4BBD481B}" destId="{9C5985DA-F415-46F4-8EF8-F3B1B0903C4E}" srcOrd="0" destOrd="0" presId="urn:microsoft.com/office/officeart/2005/8/layout/default"/>
    <dgm:cxn modelId="{6B16DA03-4B05-4564-99C5-4336013A941F}" type="presParOf" srcId="{D2B6A9B4-2A3B-4A40-8D5F-932086017C01}" destId="{2B0B207B-F4D1-4EE3-A08B-00E61433D14A}" srcOrd="0" destOrd="0" presId="urn:microsoft.com/office/officeart/2005/8/layout/default"/>
    <dgm:cxn modelId="{B75CEF2A-7C84-434C-AD15-625D092CA583}" type="presParOf" srcId="{D2B6A9B4-2A3B-4A40-8D5F-932086017C01}" destId="{4AE3C6AA-6780-41A7-9D7D-5D60C85610B5}" srcOrd="1" destOrd="0" presId="urn:microsoft.com/office/officeart/2005/8/layout/default"/>
    <dgm:cxn modelId="{428A1EFF-A997-4A28-9091-A75483649176}" type="presParOf" srcId="{D2B6A9B4-2A3B-4A40-8D5F-932086017C01}" destId="{0D334A1E-22B6-4C8C-A6D3-67D39795AC46}" srcOrd="2" destOrd="0" presId="urn:microsoft.com/office/officeart/2005/8/layout/default"/>
    <dgm:cxn modelId="{AF49CE35-E9B8-42A6-AEBC-D9164AFE7175}" type="presParOf" srcId="{D2B6A9B4-2A3B-4A40-8D5F-932086017C01}" destId="{AA6B7677-3E07-49F1-A1A5-C5DB84DD72A8}" srcOrd="3" destOrd="0" presId="urn:microsoft.com/office/officeart/2005/8/layout/default"/>
    <dgm:cxn modelId="{378106F1-8BCE-4D7F-9658-45E71F791A65}" type="presParOf" srcId="{D2B6A9B4-2A3B-4A40-8D5F-932086017C01}" destId="{F28B4630-4688-4ADA-9063-B42BAFF83FC8}" srcOrd="4" destOrd="0" presId="urn:microsoft.com/office/officeart/2005/8/layout/default"/>
    <dgm:cxn modelId="{7D376A75-47B9-470D-B3E8-985547120A4F}" type="presParOf" srcId="{D2B6A9B4-2A3B-4A40-8D5F-932086017C01}" destId="{B29ABEAA-4C61-4A04-88A3-A09CFEFC3401}" srcOrd="5" destOrd="0" presId="urn:microsoft.com/office/officeart/2005/8/layout/default"/>
    <dgm:cxn modelId="{AD6B9F19-7108-4755-9D70-AD83EE735C4C}" type="presParOf" srcId="{D2B6A9B4-2A3B-4A40-8D5F-932086017C01}" destId="{9C5985DA-F415-46F4-8EF8-F3B1B0903C4E}" srcOrd="6" destOrd="0" presId="urn:microsoft.com/office/officeart/2005/8/layout/default"/>
    <dgm:cxn modelId="{D1DFCFA7-596A-40BC-8AB8-A70F4AB5DD80}" type="presParOf" srcId="{D2B6A9B4-2A3B-4A40-8D5F-932086017C01}" destId="{751B491F-32F3-4FA4-B96E-2E448E6E06A1}" srcOrd="7" destOrd="0" presId="urn:microsoft.com/office/officeart/2005/8/layout/default"/>
    <dgm:cxn modelId="{9B67D2DD-3950-455C-8453-FAD26F50DFEF}" type="presParOf" srcId="{D2B6A9B4-2A3B-4A40-8D5F-932086017C01}" destId="{B3036E7B-07C8-460D-87BF-6EE6D0BA4A73}" srcOrd="8" destOrd="0" presId="urn:microsoft.com/office/officeart/2005/8/layout/default"/>
    <dgm:cxn modelId="{69FD213A-CE69-49B7-AB26-8B3B02CB3E2B}" type="presParOf" srcId="{D2B6A9B4-2A3B-4A40-8D5F-932086017C01}" destId="{BCAA1501-97B6-405A-9A28-1FD74B85E636}" srcOrd="9" destOrd="0" presId="urn:microsoft.com/office/officeart/2005/8/layout/default"/>
    <dgm:cxn modelId="{01BCF3C0-AC19-4670-B663-630D0912C888}" type="presParOf" srcId="{D2B6A9B4-2A3B-4A40-8D5F-932086017C01}" destId="{790B28AF-33BC-435E-92FE-CB0663D10935}" srcOrd="10" destOrd="0" presId="urn:microsoft.com/office/officeart/2005/8/layout/default"/>
    <dgm:cxn modelId="{CF6D343A-66D7-4285-A1AA-0164D112F948}" type="presParOf" srcId="{D2B6A9B4-2A3B-4A40-8D5F-932086017C01}" destId="{CE81FAE9-FDF8-4663-928A-007B9CF784D7}" srcOrd="11" destOrd="0" presId="urn:microsoft.com/office/officeart/2005/8/layout/default"/>
    <dgm:cxn modelId="{486D22F8-114C-4906-B657-AF86B9275CF7}" type="presParOf" srcId="{D2B6A9B4-2A3B-4A40-8D5F-932086017C01}" destId="{891D780D-FD87-431B-B7CD-A5ED81183940}"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AA011-C585-4042-A6FA-64E03D58E43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AB1283A-397D-4127-A0CB-AECA83BF6223}">
      <dgm:prSet phldrT="[Text]"/>
      <dgm:spPr/>
      <dgm:t>
        <a:bodyPr/>
        <a:lstStyle/>
        <a:p>
          <a:r>
            <a:rPr lang="en-GB" dirty="0"/>
            <a:t>Agree ways of working</a:t>
          </a:r>
        </a:p>
      </dgm:t>
    </dgm:pt>
    <dgm:pt modelId="{27649BF3-BDD3-492D-8B92-AD86DCBDC96A}" type="parTrans" cxnId="{362B18BC-91E0-483B-8F3F-BDA5E02208B3}">
      <dgm:prSet/>
      <dgm:spPr/>
      <dgm:t>
        <a:bodyPr/>
        <a:lstStyle/>
        <a:p>
          <a:endParaRPr lang="en-GB"/>
        </a:p>
      </dgm:t>
    </dgm:pt>
    <dgm:pt modelId="{60C47030-B48F-461D-878C-F9AD59E5E145}" type="sibTrans" cxnId="{362B18BC-91E0-483B-8F3F-BDA5E02208B3}">
      <dgm:prSet/>
      <dgm:spPr/>
      <dgm:t>
        <a:bodyPr/>
        <a:lstStyle/>
        <a:p>
          <a:endParaRPr lang="en-GB"/>
        </a:p>
      </dgm:t>
    </dgm:pt>
    <dgm:pt modelId="{9E228942-5968-4E80-ABA7-087AE31891FA}">
      <dgm:prSet phldrT="[Text]"/>
      <dgm:spPr/>
      <dgm:t>
        <a:bodyPr/>
        <a:lstStyle/>
        <a:p>
          <a:r>
            <a:rPr lang="en-GB" dirty="0"/>
            <a:t>Review Short Term Goals </a:t>
          </a:r>
        </a:p>
      </dgm:t>
    </dgm:pt>
    <dgm:pt modelId="{20A94FA6-596B-4273-83A2-97A8E1F419B2}" type="parTrans" cxnId="{0F296493-C4FB-435B-AC98-AC334097C0C2}">
      <dgm:prSet/>
      <dgm:spPr/>
      <dgm:t>
        <a:bodyPr/>
        <a:lstStyle/>
        <a:p>
          <a:endParaRPr lang="en-GB"/>
        </a:p>
      </dgm:t>
    </dgm:pt>
    <dgm:pt modelId="{7927448C-EB4B-48D9-A628-9F303404F161}" type="sibTrans" cxnId="{0F296493-C4FB-435B-AC98-AC334097C0C2}">
      <dgm:prSet/>
      <dgm:spPr/>
      <dgm:t>
        <a:bodyPr/>
        <a:lstStyle/>
        <a:p>
          <a:endParaRPr lang="en-GB"/>
        </a:p>
      </dgm:t>
    </dgm:pt>
    <dgm:pt modelId="{78B79082-5698-4619-88C5-81DE04469F12}">
      <dgm:prSet phldrT="[Text]"/>
      <dgm:spPr/>
      <dgm:t>
        <a:bodyPr/>
        <a:lstStyle/>
        <a:p>
          <a:r>
            <a:rPr lang="en-GB" dirty="0"/>
            <a:t>Continue Training and Development</a:t>
          </a:r>
        </a:p>
      </dgm:t>
    </dgm:pt>
    <dgm:pt modelId="{15426E3F-3950-4F8A-9A45-1D536C1E94A6}" type="parTrans" cxnId="{2243451C-8B7B-4CAE-BEA8-7C6DA193AC88}">
      <dgm:prSet/>
      <dgm:spPr/>
      <dgm:t>
        <a:bodyPr/>
        <a:lstStyle/>
        <a:p>
          <a:endParaRPr lang="en-GB"/>
        </a:p>
      </dgm:t>
    </dgm:pt>
    <dgm:pt modelId="{37798B4C-8295-425E-8F33-63F2F162BA4A}" type="sibTrans" cxnId="{2243451C-8B7B-4CAE-BEA8-7C6DA193AC88}">
      <dgm:prSet/>
      <dgm:spPr/>
      <dgm:t>
        <a:bodyPr/>
        <a:lstStyle/>
        <a:p>
          <a:endParaRPr lang="en-GB"/>
        </a:p>
      </dgm:t>
    </dgm:pt>
    <dgm:pt modelId="{6FCE21F1-2C0C-44CA-9A8B-B2CBD0B00309}">
      <dgm:prSet phldrT="[Text]"/>
      <dgm:spPr/>
      <dgm:t>
        <a:bodyPr/>
        <a:lstStyle/>
        <a:p>
          <a:r>
            <a:rPr lang="en-GB" dirty="0"/>
            <a:t>Keep your calendar visible</a:t>
          </a:r>
        </a:p>
      </dgm:t>
    </dgm:pt>
    <dgm:pt modelId="{099A1C4F-BFC0-4DDF-8EE4-160574418151}" type="parTrans" cxnId="{C9B28DC1-FB6E-4133-942C-8F14CAF83664}">
      <dgm:prSet/>
      <dgm:spPr/>
      <dgm:t>
        <a:bodyPr/>
        <a:lstStyle/>
        <a:p>
          <a:endParaRPr lang="en-GB"/>
        </a:p>
      </dgm:t>
    </dgm:pt>
    <dgm:pt modelId="{E7F64D0E-E817-40B0-B572-60BE64F00F18}" type="sibTrans" cxnId="{C9B28DC1-FB6E-4133-942C-8F14CAF83664}">
      <dgm:prSet/>
      <dgm:spPr/>
      <dgm:t>
        <a:bodyPr/>
        <a:lstStyle/>
        <a:p>
          <a:endParaRPr lang="en-GB"/>
        </a:p>
      </dgm:t>
    </dgm:pt>
    <dgm:pt modelId="{13DEDABF-80C6-4FB4-AB06-078301666DD7}">
      <dgm:prSet phldrT="[Text]"/>
      <dgm:spPr/>
      <dgm:t>
        <a:bodyPr/>
        <a:lstStyle/>
        <a:p>
          <a:r>
            <a:rPr lang="en-GB" dirty="0"/>
            <a:t>Be aware of Overworking</a:t>
          </a:r>
        </a:p>
      </dgm:t>
    </dgm:pt>
    <dgm:pt modelId="{EDCCD357-AEAA-49BF-BAF3-9D5F20D546F6}" type="parTrans" cxnId="{B35018BB-26E4-4B90-BE11-A6AB2242BB85}">
      <dgm:prSet/>
      <dgm:spPr/>
      <dgm:t>
        <a:bodyPr/>
        <a:lstStyle/>
        <a:p>
          <a:endParaRPr lang="en-GB"/>
        </a:p>
      </dgm:t>
    </dgm:pt>
    <dgm:pt modelId="{FB07D0D1-F3C4-48A6-8130-1C4DF339F13D}" type="sibTrans" cxnId="{B35018BB-26E4-4B90-BE11-A6AB2242BB85}">
      <dgm:prSet/>
      <dgm:spPr/>
      <dgm:t>
        <a:bodyPr/>
        <a:lstStyle/>
        <a:p>
          <a:endParaRPr lang="en-GB"/>
        </a:p>
      </dgm:t>
    </dgm:pt>
    <dgm:pt modelId="{49B6A97D-E7E7-4F2A-858E-8493054A08D0}">
      <dgm:prSet phldrT="[Text]"/>
      <dgm:spPr/>
      <dgm:t>
        <a:bodyPr/>
        <a:lstStyle/>
        <a:p>
          <a:r>
            <a:rPr lang="en-GB" dirty="0"/>
            <a:t>Frequent Welfare Checks</a:t>
          </a:r>
        </a:p>
      </dgm:t>
    </dgm:pt>
    <dgm:pt modelId="{4F43E0A7-96C2-415A-A991-A24D68DCB351}" type="parTrans" cxnId="{24129EDC-6F28-4466-9E0C-5CAFB8DB3281}">
      <dgm:prSet/>
      <dgm:spPr/>
      <dgm:t>
        <a:bodyPr/>
        <a:lstStyle/>
        <a:p>
          <a:endParaRPr lang="en-GB"/>
        </a:p>
      </dgm:t>
    </dgm:pt>
    <dgm:pt modelId="{E1DE2A79-7F66-4E81-95A2-988B086AFCF7}" type="sibTrans" cxnId="{24129EDC-6F28-4466-9E0C-5CAFB8DB3281}">
      <dgm:prSet/>
      <dgm:spPr/>
      <dgm:t>
        <a:bodyPr/>
        <a:lstStyle/>
        <a:p>
          <a:endParaRPr lang="en-GB"/>
        </a:p>
      </dgm:t>
    </dgm:pt>
    <dgm:pt modelId="{51DD46F8-2431-4FEC-956E-9420C043C827}">
      <dgm:prSet phldrT="[Text]"/>
      <dgm:spPr/>
      <dgm:t>
        <a:bodyPr/>
        <a:lstStyle/>
        <a:p>
          <a:r>
            <a:rPr lang="en-GB" dirty="0"/>
            <a:t>Be flexible </a:t>
          </a:r>
        </a:p>
      </dgm:t>
    </dgm:pt>
    <dgm:pt modelId="{84A7890A-0BA3-4D8E-8F02-384BECCE9DEB}" type="parTrans" cxnId="{30A5AC27-3410-4B31-AA46-CB2BE4C44866}">
      <dgm:prSet/>
      <dgm:spPr/>
      <dgm:t>
        <a:bodyPr/>
        <a:lstStyle/>
        <a:p>
          <a:endParaRPr lang="en-GB"/>
        </a:p>
      </dgm:t>
    </dgm:pt>
    <dgm:pt modelId="{EA61745B-76E0-46F9-9087-485D3EAB4930}" type="sibTrans" cxnId="{30A5AC27-3410-4B31-AA46-CB2BE4C44866}">
      <dgm:prSet/>
      <dgm:spPr/>
      <dgm:t>
        <a:bodyPr/>
        <a:lstStyle/>
        <a:p>
          <a:endParaRPr lang="en-GB"/>
        </a:p>
      </dgm:t>
    </dgm:pt>
    <dgm:pt modelId="{CF2884C6-2ACB-4347-AEF7-089703C02E49}">
      <dgm:prSet phldrT="[Text]"/>
      <dgm:spPr/>
      <dgm:t>
        <a:bodyPr/>
        <a:lstStyle/>
        <a:p>
          <a:r>
            <a:rPr lang="en-GB" dirty="0"/>
            <a:t>Be Consistent</a:t>
          </a:r>
        </a:p>
      </dgm:t>
    </dgm:pt>
    <dgm:pt modelId="{BD2EB7B8-89E8-4FE3-A564-296F10CED513}" type="parTrans" cxnId="{4AC4D6FF-97AF-43FC-84E1-B5BB34027880}">
      <dgm:prSet/>
      <dgm:spPr/>
      <dgm:t>
        <a:bodyPr/>
        <a:lstStyle/>
        <a:p>
          <a:endParaRPr lang="en-GB"/>
        </a:p>
      </dgm:t>
    </dgm:pt>
    <dgm:pt modelId="{129C37C8-80AA-4961-A1C8-ECA468C9430C}" type="sibTrans" cxnId="{4AC4D6FF-97AF-43FC-84E1-B5BB34027880}">
      <dgm:prSet/>
      <dgm:spPr/>
      <dgm:t>
        <a:bodyPr/>
        <a:lstStyle/>
        <a:p>
          <a:endParaRPr lang="en-GB"/>
        </a:p>
      </dgm:t>
    </dgm:pt>
    <dgm:pt modelId="{3B96DE6C-4FF6-4241-8C07-2F312520910D}" type="pres">
      <dgm:prSet presAssocID="{D08AA011-C585-4042-A6FA-64E03D58E43E}" presName="diagram" presStyleCnt="0">
        <dgm:presLayoutVars>
          <dgm:dir/>
          <dgm:resizeHandles val="exact"/>
        </dgm:presLayoutVars>
      </dgm:prSet>
      <dgm:spPr/>
    </dgm:pt>
    <dgm:pt modelId="{AA20ACF3-526D-4A2A-A23D-16BC69F4EB43}" type="pres">
      <dgm:prSet presAssocID="{0AB1283A-397D-4127-A0CB-AECA83BF6223}" presName="node" presStyleLbl="node1" presStyleIdx="0" presStyleCnt="8">
        <dgm:presLayoutVars>
          <dgm:bulletEnabled val="1"/>
        </dgm:presLayoutVars>
      </dgm:prSet>
      <dgm:spPr/>
    </dgm:pt>
    <dgm:pt modelId="{9AE1083C-27FD-4B82-B64A-311A74524A12}" type="pres">
      <dgm:prSet presAssocID="{60C47030-B48F-461D-878C-F9AD59E5E145}" presName="sibTrans" presStyleCnt="0"/>
      <dgm:spPr/>
    </dgm:pt>
    <dgm:pt modelId="{1AE78958-195F-497F-9819-796C3FA050F5}" type="pres">
      <dgm:prSet presAssocID="{9E228942-5968-4E80-ABA7-087AE31891FA}" presName="node" presStyleLbl="node1" presStyleIdx="1" presStyleCnt="8">
        <dgm:presLayoutVars>
          <dgm:bulletEnabled val="1"/>
        </dgm:presLayoutVars>
      </dgm:prSet>
      <dgm:spPr/>
    </dgm:pt>
    <dgm:pt modelId="{3C6E4812-3C4B-4918-B3AF-7B2D30256135}" type="pres">
      <dgm:prSet presAssocID="{7927448C-EB4B-48D9-A628-9F303404F161}" presName="sibTrans" presStyleCnt="0"/>
      <dgm:spPr/>
    </dgm:pt>
    <dgm:pt modelId="{8968E515-05E9-4F00-944E-C645E7005453}" type="pres">
      <dgm:prSet presAssocID="{78B79082-5698-4619-88C5-81DE04469F12}" presName="node" presStyleLbl="node1" presStyleIdx="2" presStyleCnt="8">
        <dgm:presLayoutVars>
          <dgm:bulletEnabled val="1"/>
        </dgm:presLayoutVars>
      </dgm:prSet>
      <dgm:spPr/>
    </dgm:pt>
    <dgm:pt modelId="{8D5449B2-FCA3-4C03-80CD-EB75F87790EA}" type="pres">
      <dgm:prSet presAssocID="{37798B4C-8295-425E-8F33-63F2F162BA4A}" presName="sibTrans" presStyleCnt="0"/>
      <dgm:spPr/>
    </dgm:pt>
    <dgm:pt modelId="{0A3953EF-65E7-44B5-8202-F5B72D414169}" type="pres">
      <dgm:prSet presAssocID="{6FCE21F1-2C0C-44CA-9A8B-B2CBD0B00309}" presName="node" presStyleLbl="node1" presStyleIdx="3" presStyleCnt="8">
        <dgm:presLayoutVars>
          <dgm:bulletEnabled val="1"/>
        </dgm:presLayoutVars>
      </dgm:prSet>
      <dgm:spPr/>
    </dgm:pt>
    <dgm:pt modelId="{C59B1E83-6CB2-4E4A-BDC9-1D64832511C7}" type="pres">
      <dgm:prSet presAssocID="{E7F64D0E-E817-40B0-B572-60BE64F00F18}" presName="sibTrans" presStyleCnt="0"/>
      <dgm:spPr/>
    </dgm:pt>
    <dgm:pt modelId="{7ED9962C-B8FA-4A66-B036-78692C8BFE3E}" type="pres">
      <dgm:prSet presAssocID="{13DEDABF-80C6-4FB4-AB06-078301666DD7}" presName="node" presStyleLbl="node1" presStyleIdx="4" presStyleCnt="8">
        <dgm:presLayoutVars>
          <dgm:bulletEnabled val="1"/>
        </dgm:presLayoutVars>
      </dgm:prSet>
      <dgm:spPr/>
    </dgm:pt>
    <dgm:pt modelId="{5BAB3F15-FBC5-44D2-8857-744CC3D1AD0C}" type="pres">
      <dgm:prSet presAssocID="{FB07D0D1-F3C4-48A6-8130-1C4DF339F13D}" presName="sibTrans" presStyleCnt="0"/>
      <dgm:spPr/>
    </dgm:pt>
    <dgm:pt modelId="{7CB6B0B2-FED8-4855-8003-0CD54181077B}" type="pres">
      <dgm:prSet presAssocID="{51DD46F8-2431-4FEC-956E-9420C043C827}" presName="node" presStyleLbl="node1" presStyleIdx="5" presStyleCnt="8">
        <dgm:presLayoutVars>
          <dgm:bulletEnabled val="1"/>
        </dgm:presLayoutVars>
      </dgm:prSet>
      <dgm:spPr/>
    </dgm:pt>
    <dgm:pt modelId="{96833DE9-3F68-4C4E-BC93-26B09C04C1E1}" type="pres">
      <dgm:prSet presAssocID="{EA61745B-76E0-46F9-9087-485D3EAB4930}" presName="sibTrans" presStyleCnt="0"/>
      <dgm:spPr/>
    </dgm:pt>
    <dgm:pt modelId="{CC37A5A4-EF47-4EE6-873B-CB924F679CEE}" type="pres">
      <dgm:prSet presAssocID="{CF2884C6-2ACB-4347-AEF7-089703C02E49}" presName="node" presStyleLbl="node1" presStyleIdx="6" presStyleCnt="8">
        <dgm:presLayoutVars>
          <dgm:bulletEnabled val="1"/>
        </dgm:presLayoutVars>
      </dgm:prSet>
      <dgm:spPr/>
    </dgm:pt>
    <dgm:pt modelId="{44138EC6-4B54-4C8F-B896-A4D50A1A4F4A}" type="pres">
      <dgm:prSet presAssocID="{129C37C8-80AA-4961-A1C8-ECA468C9430C}" presName="sibTrans" presStyleCnt="0"/>
      <dgm:spPr/>
    </dgm:pt>
    <dgm:pt modelId="{FAAA4F58-EFA6-41EA-B1E9-4D16F8F5DF8B}" type="pres">
      <dgm:prSet presAssocID="{49B6A97D-E7E7-4F2A-858E-8493054A08D0}" presName="node" presStyleLbl="node1" presStyleIdx="7" presStyleCnt="8">
        <dgm:presLayoutVars>
          <dgm:bulletEnabled val="1"/>
        </dgm:presLayoutVars>
      </dgm:prSet>
      <dgm:spPr/>
    </dgm:pt>
  </dgm:ptLst>
  <dgm:cxnLst>
    <dgm:cxn modelId="{2243451C-8B7B-4CAE-BEA8-7C6DA193AC88}" srcId="{D08AA011-C585-4042-A6FA-64E03D58E43E}" destId="{78B79082-5698-4619-88C5-81DE04469F12}" srcOrd="2" destOrd="0" parTransId="{15426E3F-3950-4F8A-9A45-1D536C1E94A6}" sibTransId="{37798B4C-8295-425E-8F33-63F2F162BA4A}"/>
    <dgm:cxn modelId="{3B9EF91C-06EF-4B9E-8739-960C393DB3D7}" type="presOf" srcId="{13DEDABF-80C6-4FB4-AB06-078301666DD7}" destId="{7ED9962C-B8FA-4A66-B036-78692C8BFE3E}" srcOrd="0" destOrd="0" presId="urn:microsoft.com/office/officeart/2005/8/layout/default"/>
    <dgm:cxn modelId="{F62F521F-ED1D-42E2-82B6-76D3A8D7CD40}" type="presOf" srcId="{6FCE21F1-2C0C-44CA-9A8B-B2CBD0B00309}" destId="{0A3953EF-65E7-44B5-8202-F5B72D414169}" srcOrd="0" destOrd="0" presId="urn:microsoft.com/office/officeart/2005/8/layout/default"/>
    <dgm:cxn modelId="{30A5AC27-3410-4B31-AA46-CB2BE4C44866}" srcId="{D08AA011-C585-4042-A6FA-64E03D58E43E}" destId="{51DD46F8-2431-4FEC-956E-9420C043C827}" srcOrd="5" destOrd="0" parTransId="{84A7890A-0BA3-4D8E-8F02-384BECCE9DEB}" sibTransId="{EA61745B-76E0-46F9-9087-485D3EAB4930}"/>
    <dgm:cxn modelId="{D366F63B-03F5-4A21-882E-7684F30351AF}" type="presOf" srcId="{9E228942-5968-4E80-ABA7-087AE31891FA}" destId="{1AE78958-195F-497F-9819-796C3FA050F5}" srcOrd="0" destOrd="0" presId="urn:microsoft.com/office/officeart/2005/8/layout/default"/>
    <dgm:cxn modelId="{987F5A4F-6CB3-40AE-8B67-051CE14165FF}" type="presOf" srcId="{D08AA011-C585-4042-A6FA-64E03D58E43E}" destId="{3B96DE6C-4FF6-4241-8C07-2F312520910D}" srcOrd="0" destOrd="0" presId="urn:microsoft.com/office/officeart/2005/8/layout/default"/>
    <dgm:cxn modelId="{4A76C855-2694-4A45-8AFB-10E5518722DD}" type="presOf" srcId="{0AB1283A-397D-4127-A0CB-AECA83BF6223}" destId="{AA20ACF3-526D-4A2A-A23D-16BC69F4EB43}" srcOrd="0" destOrd="0" presId="urn:microsoft.com/office/officeart/2005/8/layout/default"/>
    <dgm:cxn modelId="{0F296493-C4FB-435B-AC98-AC334097C0C2}" srcId="{D08AA011-C585-4042-A6FA-64E03D58E43E}" destId="{9E228942-5968-4E80-ABA7-087AE31891FA}" srcOrd="1" destOrd="0" parTransId="{20A94FA6-596B-4273-83A2-97A8E1F419B2}" sibTransId="{7927448C-EB4B-48D9-A628-9F303404F161}"/>
    <dgm:cxn modelId="{51A05297-09D1-4854-A326-2FB8DF224452}" type="presOf" srcId="{49B6A97D-E7E7-4F2A-858E-8493054A08D0}" destId="{FAAA4F58-EFA6-41EA-B1E9-4D16F8F5DF8B}" srcOrd="0" destOrd="0" presId="urn:microsoft.com/office/officeart/2005/8/layout/default"/>
    <dgm:cxn modelId="{01B8F6B2-7AEE-408C-B7F5-282D48DB18BA}" type="presOf" srcId="{CF2884C6-2ACB-4347-AEF7-089703C02E49}" destId="{CC37A5A4-EF47-4EE6-873B-CB924F679CEE}" srcOrd="0" destOrd="0" presId="urn:microsoft.com/office/officeart/2005/8/layout/default"/>
    <dgm:cxn modelId="{B35018BB-26E4-4B90-BE11-A6AB2242BB85}" srcId="{D08AA011-C585-4042-A6FA-64E03D58E43E}" destId="{13DEDABF-80C6-4FB4-AB06-078301666DD7}" srcOrd="4" destOrd="0" parTransId="{EDCCD357-AEAA-49BF-BAF3-9D5F20D546F6}" sibTransId="{FB07D0D1-F3C4-48A6-8130-1C4DF339F13D}"/>
    <dgm:cxn modelId="{362B18BC-91E0-483B-8F3F-BDA5E02208B3}" srcId="{D08AA011-C585-4042-A6FA-64E03D58E43E}" destId="{0AB1283A-397D-4127-A0CB-AECA83BF6223}" srcOrd="0" destOrd="0" parTransId="{27649BF3-BDD3-492D-8B92-AD86DCBDC96A}" sibTransId="{60C47030-B48F-461D-878C-F9AD59E5E145}"/>
    <dgm:cxn modelId="{C9B28DC1-FB6E-4133-942C-8F14CAF83664}" srcId="{D08AA011-C585-4042-A6FA-64E03D58E43E}" destId="{6FCE21F1-2C0C-44CA-9A8B-B2CBD0B00309}" srcOrd="3" destOrd="0" parTransId="{099A1C4F-BFC0-4DDF-8EE4-160574418151}" sibTransId="{E7F64D0E-E817-40B0-B572-60BE64F00F18}"/>
    <dgm:cxn modelId="{4B9740D3-4329-4536-A807-8E7951996D37}" type="presOf" srcId="{51DD46F8-2431-4FEC-956E-9420C043C827}" destId="{7CB6B0B2-FED8-4855-8003-0CD54181077B}" srcOrd="0" destOrd="0" presId="urn:microsoft.com/office/officeart/2005/8/layout/default"/>
    <dgm:cxn modelId="{24129EDC-6F28-4466-9E0C-5CAFB8DB3281}" srcId="{D08AA011-C585-4042-A6FA-64E03D58E43E}" destId="{49B6A97D-E7E7-4F2A-858E-8493054A08D0}" srcOrd="7" destOrd="0" parTransId="{4F43E0A7-96C2-415A-A991-A24D68DCB351}" sibTransId="{E1DE2A79-7F66-4E81-95A2-988B086AFCF7}"/>
    <dgm:cxn modelId="{D5AC6DE5-F34E-420D-A5F7-09D4430CD6B1}" type="presOf" srcId="{78B79082-5698-4619-88C5-81DE04469F12}" destId="{8968E515-05E9-4F00-944E-C645E7005453}" srcOrd="0" destOrd="0" presId="urn:microsoft.com/office/officeart/2005/8/layout/default"/>
    <dgm:cxn modelId="{4AC4D6FF-97AF-43FC-84E1-B5BB34027880}" srcId="{D08AA011-C585-4042-A6FA-64E03D58E43E}" destId="{CF2884C6-2ACB-4347-AEF7-089703C02E49}" srcOrd="6" destOrd="0" parTransId="{BD2EB7B8-89E8-4FE3-A564-296F10CED513}" sibTransId="{129C37C8-80AA-4961-A1C8-ECA468C9430C}"/>
    <dgm:cxn modelId="{71003479-CC9B-48D9-B5B9-053B44C2C208}" type="presParOf" srcId="{3B96DE6C-4FF6-4241-8C07-2F312520910D}" destId="{AA20ACF3-526D-4A2A-A23D-16BC69F4EB43}" srcOrd="0" destOrd="0" presId="urn:microsoft.com/office/officeart/2005/8/layout/default"/>
    <dgm:cxn modelId="{E77A212E-75E9-44ED-8A8A-F2921AEE8DEB}" type="presParOf" srcId="{3B96DE6C-4FF6-4241-8C07-2F312520910D}" destId="{9AE1083C-27FD-4B82-B64A-311A74524A12}" srcOrd="1" destOrd="0" presId="urn:microsoft.com/office/officeart/2005/8/layout/default"/>
    <dgm:cxn modelId="{B8D1DB75-1DA3-4245-917D-DBB2A11848D8}" type="presParOf" srcId="{3B96DE6C-4FF6-4241-8C07-2F312520910D}" destId="{1AE78958-195F-497F-9819-796C3FA050F5}" srcOrd="2" destOrd="0" presId="urn:microsoft.com/office/officeart/2005/8/layout/default"/>
    <dgm:cxn modelId="{F96E28B9-BB17-4DF4-B4F4-F0BE2595EF2B}" type="presParOf" srcId="{3B96DE6C-4FF6-4241-8C07-2F312520910D}" destId="{3C6E4812-3C4B-4918-B3AF-7B2D30256135}" srcOrd="3" destOrd="0" presId="urn:microsoft.com/office/officeart/2005/8/layout/default"/>
    <dgm:cxn modelId="{5EF476E4-1DAB-4619-9A75-9FAC628DCA1F}" type="presParOf" srcId="{3B96DE6C-4FF6-4241-8C07-2F312520910D}" destId="{8968E515-05E9-4F00-944E-C645E7005453}" srcOrd="4" destOrd="0" presId="urn:microsoft.com/office/officeart/2005/8/layout/default"/>
    <dgm:cxn modelId="{52366D99-2164-49F9-90B5-B17265DE8A99}" type="presParOf" srcId="{3B96DE6C-4FF6-4241-8C07-2F312520910D}" destId="{8D5449B2-FCA3-4C03-80CD-EB75F87790EA}" srcOrd="5" destOrd="0" presId="urn:microsoft.com/office/officeart/2005/8/layout/default"/>
    <dgm:cxn modelId="{2BE58935-9732-4EFB-B338-BBB628812DCD}" type="presParOf" srcId="{3B96DE6C-4FF6-4241-8C07-2F312520910D}" destId="{0A3953EF-65E7-44B5-8202-F5B72D414169}" srcOrd="6" destOrd="0" presId="urn:microsoft.com/office/officeart/2005/8/layout/default"/>
    <dgm:cxn modelId="{9A20CAE6-C9EE-45F5-9E73-95C08BD78B71}" type="presParOf" srcId="{3B96DE6C-4FF6-4241-8C07-2F312520910D}" destId="{C59B1E83-6CB2-4E4A-BDC9-1D64832511C7}" srcOrd="7" destOrd="0" presId="urn:microsoft.com/office/officeart/2005/8/layout/default"/>
    <dgm:cxn modelId="{2A6A72B3-C7E2-41B7-AC1F-6BCB249099B7}" type="presParOf" srcId="{3B96DE6C-4FF6-4241-8C07-2F312520910D}" destId="{7ED9962C-B8FA-4A66-B036-78692C8BFE3E}" srcOrd="8" destOrd="0" presId="urn:microsoft.com/office/officeart/2005/8/layout/default"/>
    <dgm:cxn modelId="{DC28030A-B8F2-454D-A355-9E120A60F780}" type="presParOf" srcId="{3B96DE6C-4FF6-4241-8C07-2F312520910D}" destId="{5BAB3F15-FBC5-44D2-8857-744CC3D1AD0C}" srcOrd="9" destOrd="0" presId="urn:microsoft.com/office/officeart/2005/8/layout/default"/>
    <dgm:cxn modelId="{C2344F88-803D-4824-A49D-86DD38150E70}" type="presParOf" srcId="{3B96DE6C-4FF6-4241-8C07-2F312520910D}" destId="{7CB6B0B2-FED8-4855-8003-0CD54181077B}" srcOrd="10" destOrd="0" presId="urn:microsoft.com/office/officeart/2005/8/layout/default"/>
    <dgm:cxn modelId="{052A03AE-3607-4C62-945F-B093F4A5686F}" type="presParOf" srcId="{3B96DE6C-4FF6-4241-8C07-2F312520910D}" destId="{96833DE9-3F68-4C4E-BC93-26B09C04C1E1}" srcOrd="11" destOrd="0" presId="urn:microsoft.com/office/officeart/2005/8/layout/default"/>
    <dgm:cxn modelId="{FCE89430-2429-4066-82BA-914A78150305}" type="presParOf" srcId="{3B96DE6C-4FF6-4241-8C07-2F312520910D}" destId="{CC37A5A4-EF47-4EE6-873B-CB924F679CEE}" srcOrd="12" destOrd="0" presId="urn:microsoft.com/office/officeart/2005/8/layout/default"/>
    <dgm:cxn modelId="{9CC3319E-1BCA-45D4-99D6-162AFB828860}" type="presParOf" srcId="{3B96DE6C-4FF6-4241-8C07-2F312520910D}" destId="{44138EC6-4B54-4C8F-B896-A4D50A1A4F4A}" srcOrd="13" destOrd="0" presId="urn:microsoft.com/office/officeart/2005/8/layout/default"/>
    <dgm:cxn modelId="{409DF2D3-E7BE-40FF-B8E4-BD54E5176BE9}" type="presParOf" srcId="{3B96DE6C-4FF6-4241-8C07-2F312520910D}" destId="{FAAA4F58-EFA6-41EA-B1E9-4D16F8F5DF8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B207B-F4D1-4EE3-A08B-00E61433D14A}">
      <dsp:nvSpPr>
        <dsp:cNvPr id="0" name=""/>
        <dsp:cNvSpPr/>
      </dsp:nvSpPr>
      <dsp:spPr>
        <a:xfrm>
          <a:off x="424622" y="2133"/>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Define Remote Working</a:t>
          </a:r>
        </a:p>
      </dsp:txBody>
      <dsp:txXfrm>
        <a:off x="424622" y="2133"/>
        <a:ext cx="2029866" cy="1217919"/>
      </dsp:txXfrm>
    </dsp:sp>
    <dsp:sp modelId="{0D334A1E-22B6-4C8C-A6D3-67D39795AC46}">
      <dsp:nvSpPr>
        <dsp:cNvPr id="0" name=""/>
        <dsp:cNvSpPr/>
      </dsp:nvSpPr>
      <dsp:spPr>
        <a:xfrm>
          <a:off x="2657474" y="2133"/>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Different Types of Remote Working</a:t>
          </a:r>
        </a:p>
      </dsp:txBody>
      <dsp:txXfrm>
        <a:off x="2657474" y="2133"/>
        <a:ext cx="2029866" cy="1217919"/>
      </dsp:txXfrm>
    </dsp:sp>
    <dsp:sp modelId="{F28B4630-4688-4ADA-9063-B42BAFF83FC8}">
      <dsp:nvSpPr>
        <dsp:cNvPr id="0" name=""/>
        <dsp:cNvSpPr/>
      </dsp:nvSpPr>
      <dsp:spPr>
        <a:xfrm>
          <a:off x="4890327" y="2133"/>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Contractual Requirements </a:t>
          </a:r>
        </a:p>
      </dsp:txBody>
      <dsp:txXfrm>
        <a:off x="4890327" y="2133"/>
        <a:ext cx="2029866" cy="1217919"/>
      </dsp:txXfrm>
    </dsp:sp>
    <dsp:sp modelId="{9C5985DA-F415-46F4-8EF8-F3B1B0903C4E}">
      <dsp:nvSpPr>
        <dsp:cNvPr id="0" name=""/>
        <dsp:cNvSpPr/>
      </dsp:nvSpPr>
      <dsp:spPr>
        <a:xfrm>
          <a:off x="424622" y="1423040"/>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Advantages of Remote Working</a:t>
          </a:r>
        </a:p>
      </dsp:txBody>
      <dsp:txXfrm>
        <a:off x="424622" y="1423040"/>
        <a:ext cx="2029866" cy="1217919"/>
      </dsp:txXfrm>
    </dsp:sp>
    <dsp:sp modelId="{B3036E7B-07C8-460D-87BF-6EE6D0BA4A73}">
      <dsp:nvSpPr>
        <dsp:cNvPr id="0" name=""/>
        <dsp:cNvSpPr/>
      </dsp:nvSpPr>
      <dsp:spPr>
        <a:xfrm>
          <a:off x="2657474" y="1423040"/>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Disadvantages of Remote Workers</a:t>
          </a:r>
        </a:p>
      </dsp:txBody>
      <dsp:txXfrm>
        <a:off x="2657474" y="1423040"/>
        <a:ext cx="2029866" cy="1217919"/>
      </dsp:txXfrm>
    </dsp:sp>
    <dsp:sp modelId="{790B28AF-33BC-435E-92FE-CB0663D10935}">
      <dsp:nvSpPr>
        <dsp:cNvPr id="0" name=""/>
        <dsp:cNvSpPr/>
      </dsp:nvSpPr>
      <dsp:spPr>
        <a:xfrm>
          <a:off x="4890327" y="1423040"/>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Health and Safety and GDPR</a:t>
          </a:r>
        </a:p>
      </dsp:txBody>
      <dsp:txXfrm>
        <a:off x="4890327" y="1423040"/>
        <a:ext cx="2029866" cy="1217919"/>
      </dsp:txXfrm>
    </dsp:sp>
    <dsp:sp modelId="{891D780D-FD87-431B-B7CD-A5ED81183940}">
      <dsp:nvSpPr>
        <dsp:cNvPr id="0" name=""/>
        <dsp:cNvSpPr/>
      </dsp:nvSpPr>
      <dsp:spPr>
        <a:xfrm>
          <a:off x="2657474" y="2843946"/>
          <a:ext cx="2029866" cy="12179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Difficulties in Managing Remotely</a:t>
          </a:r>
        </a:p>
      </dsp:txBody>
      <dsp:txXfrm>
        <a:off x="2657474" y="2843946"/>
        <a:ext cx="2029866" cy="1217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0ACF3-526D-4A2A-A23D-16BC69F4EB43}">
      <dsp:nvSpPr>
        <dsp:cNvPr id="0" name=""/>
        <dsp:cNvSpPr/>
      </dsp:nvSpPr>
      <dsp:spPr>
        <a:xfrm>
          <a:off x="936545" y="263"/>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Agree ways of working</a:t>
          </a:r>
        </a:p>
      </dsp:txBody>
      <dsp:txXfrm>
        <a:off x="936545" y="263"/>
        <a:ext cx="1879252" cy="1127551"/>
      </dsp:txXfrm>
    </dsp:sp>
    <dsp:sp modelId="{1AE78958-195F-497F-9819-796C3FA050F5}">
      <dsp:nvSpPr>
        <dsp:cNvPr id="0" name=""/>
        <dsp:cNvSpPr/>
      </dsp:nvSpPr>
      <dsp:spPr>
        <a:xfrm>
          <a:off x="3003723" y="263"/>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Review Short Term Goals </a:t>
          </a:r>
        </a:p>
      </dsp:txBody>
      <dsp:txXfrm>
        <a:off x="3003723" y="263"/>
        <a:ext cx="1879252" cy="1127551"/>
      </dsp:txXfrm>
    </dsp:sp>
    <dsp:sp modelId="{8968E515-05E9-4F00-944E-C645E7005453}">
      <dsp:nvSpPr>
        <dsp:cNvPr id="0" name=""/>
        <dsp:cNvSpPr/>
      </dsp:nvSpPr>
      <dsp:spPr>
        <a:xfrm>
          <a:off x="5070901" y="263"/>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Continue Training and Development</a:t>
          </a:r>
        </a:p>
      </dsp:txBody>
      <dsp:txXfrm>
        <a:off x="5070901" y="263"/>
        <a:ext cx="1879252" cy="1127551"/>
      </dsp:txXfrm>
    </dsp:sp>
    <dsp:sp modelId="{0A3953EF-65E7-44B5-8202-F5B72D414169}">
      <dsp:nvSpPr>
        <dsp:cNvPr id="0" name=""/>
        <dsp:cNvSpPr/>
      </dsp:nvSpPr>
      <dsp:spPr>
        <a:xfrm>
          <a:off x="936545" y="1315740"/>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Keep your calendar visible</a:t>
          </a:r>
        </a:p>
      </dsp:txBody>
      <dsp:txXfrm>
        <a:off x="936545" y="1315740"/>
        <a:ext cx="1879252" cy="1127551"/>
      </dsp:txXfrm>
    </dsp:sp>
    <dsp:sp modelId="{7ED9962C-B8FA-4A66-B036-78692C8BFE3E}">
      <dsp:nvSpPr>
        <dsp:cNvPr id="0" name=""/>
        <dsp:cNvSpPr/>
      </dsp:nvSpPr>
      <dsp:spPr>
        <a:xfrm>
          <a:off x="3003723" y="1315740"/>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Be aware of Overworking</a:t>
          </a:r>
        </a:p>
      </dsp:txBody>
      <dsp:txXfrm>
        <a:off x="3003723" y="1315740"/>
        <a:ext cx="1879252" cy="1127551"/>
      </dsp:txXfrm>
    </dsp:sp>
    <dsp:sp modelId="{7CB6B0B2-FED8-4855-8003-0CD54181077B}">
      <dsp:nvSpPr>
        <dsp:cNvPr id="0" name=""/>
        <dsp:cNvSpPr/>
      </dsp:nvSpPr>
      <dsp:spPr>
        <a:xfrm>
          <a:off x="5070901" y="1315740"/>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Be flexible </a:t>
          </a:r>
        </a:p>
      </dsp:txBody>
      <dsp:txXfrm>
        <a:off x="5070901" y="1315740"/>
        <a:ext cx="1879252" cy="1127551"/>
      </dsp:txXfrm>
    </dsp:sp>
    <dsp:sp modelId="{CC37A5A4-EF47-4EE6-873B-CB924F679CEE}">
      <dsp:nvSpPr>
        <dsp:cNvPr id="0" name=""/>
        <dsp:cNvSpPr/>
      </dsp:nvSpPr>
      <dsp:spPr>
        <a:xfrm>
          <a:off x="1970134" y="2631217"/>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Be Consistent</a:t>
          </a:r>
        </a:p>
      </dsp:txBody>
      <dsp:txXfrm>
        <a:off x="1970134" y="2631217"/>
        <a:ext cx="1879252" cy="1127551"/>
      </dsp:txXfrm>
    </dsp:sp>
    <dsp:sp modelId="{FAAA4F58-EFA6-41EA-B1E9-4D16F8F5DF8B}">
      <dsp:nvSpPr>
        <dsp:cNvPr id="0" name=""/>
        <dsp:cNvSpPr/>
      </dsp:nvSpPr>
      <dsp:spPr>
        <a:xfrm>
          <a:off x="4037312" y="2631217"/>
          <a:ext cx="1879252" cy="11275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Frequent Welfare Checks</a:t>
          </a:r>
        </a:p>
      </dsp:txBody>
      <dsp:txXfrm>
        <a:off x="4037312" y="2631217"/>
        <a:ext cx="1879252" cy="11275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0063"/>
          </a:xfrm>
          <a:prstGeom prst="rect">
            <a:avLst/>
          </a:prstGeom>
        </p:spPr>
        <p:txBody>
          <a:bodyPr vert="horz" lIns="96551" tIns="48276" rIns="96551" bIns="48276" rtlCol="0"/>
          <a:lstStyle>
            <a:lvl1pPr algn="l">
              <a:defRPr sz="1300">
                <a:latin typeface="Arial" pitchFamily="34" charset="0"/>
                <a:ea typeface="+mn-ea"/>
                <a:cs typeface="+mn-cs"/>
              </a:defRPr>
            </a:lvl1pPr>
          </a:lstStyle>
          <a:p>
            <a:pPr>
              <a:defRPr/>
            </a:pPr>
            <a:endParaRPr lang="en-GB"/>
          </a:p>
        </p:txBody>
      </p:sp>
      <p:sp>
        <p:nvSpPr>
          <p:cNvPr id="3" name="Date Placeholder 2"/>
          <p:cNvSpPr>
            <a:spLocks noGrp="1"/>
          </p:cNvSpPr>
          <p:nvPr>
            <p:ph type="dt" sz="quarter" idx="1"/>
          </p:nvPr>
        </p:nvSpPr>
        <p:spPr>
          <a:xfrm>
            <a:off x="3897313" y="0"/>
            <a:ext cx="2982912" cy="500063"/>
          </a:xfrm>
          <a:prstGeom prst="rect">
            <a:avLst/>
          </a:prstGeom>
        </p:spPr>
        <p:txBody>
          <a:bodyPr vert="horz" wrap="square" lIns="96551" tIns="48276" rIns="96551" bIns="48276" numCol="1" anchor="t" anchorCtr="0" compatLnSpc="1">
            <a:prstTxWarp prst="textNoShape">
              <a:avLst/>
            </a:prstTxWarp>
          </a:bodyPr>
          <a:lstStyle>
            <a:lvl1pPr algn="r">
              <a:defRPr sz="1300"/>
            </a:lvl1pPr>
          </a:lstStyle>
          <a:p>
            <a:fld id="{A3CC2D4E-234D-4001-967B-C6CAE21945A1}" type="datetimeFigureOut">
              <a:rPr lang="en-GB"/>
              <a:pPr/>
              <a:t>28/06/2021</a:t>
            </a:fld>
            <a:endParaRPr lang="en-GB"/>
          </a:p>
        </p:txBody>
      </p:sp>
      <p:sp>
        <p:nvSpPr>
          <p:cNvPr id="4" name="Footer Placeholder 3"/>
          <p:cNvSpPr>
            <a:spLocks noGrp="1"/>
          </p:cNvSpPr>
          <p:nvPr>
            <p:ph type="ftr" sz="quarter" idx="2"/>
          </p:nvPr>
        </p:nvSpPr>
        <p:spPr>
          <a:xfrm>
            <a:off x="0" y="9512300"/>
            <a:ext cx="2982913" cy="501650"/>
          </a:xfrm>
          <a:prstGeom prst="rect">
            <a:avLst/>
          </a:prstGeom>
        </p:spPr>
        <p:txBody>
          <a:bodyPr vert="horz" lIns="96551" tIns="48276" rIns="96551" bIns="48276" rtlCol="0" anchor="b"/>
          <a:lstStyle>
            <a:lvl1pPr algn="l">
              <a:defRPr sz="1300">
                <a:latin typeface="Arial" pitchFamily="34" charset="0"/>
                <a:ea typeface="+mn-ea"/>
                <a:cs typeface="+mn-cs"/>
              </a:defRPr>
            </a:lvl1pPr>
          </a:lstStyle>
          <a:p>
            <a:pPr>
              <a:defRPr/>
            </a:pPr>
            <a:endParaRPr lang="en-GB"/>
          </a:p>
        </p:txBody>
      </p:sp>
      <p:sp>
        <p:nvSpPr>
          <p:cNvPr id="5" name="Slide Number Placeholder 4"/>
          <p:cNvSpPr>
            <a:spLocks noGrp="1"/>
          </p:cNvSpPr>
          <p:nvPr>
            <p:ph type="sldNum" sz="quarter" idx="3"/>
          </p:nvPr>
        </p:nvSpPr>
        <p:spPr>
          <a:xfrm>
            <a:off x="3897313" y="9512300"/>
            <a:ext cx="2982912" cy="501650"/>
          </a:xfrm>
          <a:prstGeom prst="rect">
            <a:avLst/>
          </a:prstGeom>
        </p:spPr>
        <p:txBody>
          <a:bodyPr vert="horz" wrap="square" lIns="96551" tIns="48276" rIns="96551" bIns="48276" numCol="1" anchor="b" anchorCtr="0" compatLnSpc="1">
            <a:prstTxWarp prst="textNoShape">
              <a:avLst/>
            </a:prstTxWarp>
          </a:bodyPr>
          <a:lstStyle>
            <a:lvl1pPr algn="r">
              <a:defRPr sz="1300"/>
            </a:lvl1pPr>
          </a:lstStyle>
          <a:p>
            <a:fld id="{84EF6DB4-B077-44CD-9AB6-42DC178F1BF5}" type="slidenum">
              <a:rPr lang="en-GB"/>
              <a:pPr/>
              <a:t>‹#›</a:t>
            </a:fld>
            <a:endParaRPr lang="en-GB"/>
          </a:p>
        </p:txBody>
      </p:sp>
    </p:spTree>
    <p:extLst>
      <p:ext uri="{BB962C8B-B14F-4D97-AF65-F5344CB8AC3E}">
        <p14:creationId xmlns:p14="http://schemas.microsoft.com/office/powerpoint/2010/main" val="21899510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2913" cy="500063"/>
          </a:xfrm>
          <a:prstGeom prst="rect">
            <a:avLst/>
          </a:prstGeom>
          <a:noFill/>
          <a:ln w="9525">
            <a:noFill/>
            <a:miter lim="800000"/>
            <a:headEnd/>
            <a:tailEnd/>
          </a:ln>
          <a:effectLst/>
        </p:spPr>
        <p:txBody>
          <a:bodyPr vert="horz" wrap="square" lIns="96551" tIns="48276" rIns="96551" bIns="48276" numCol="1" anchor="t" anchorCtr="0" compatLnSpc="1">
            <a:prstTxWarp prst="textNoShape">
              <a:avLst/>
            </a:prstTxWarp>
          </a:bodyPr>
          <a:lstStyle>
            <a:lvl1pPr>
              <a:defRPr sz="1300">
                <a:latin typeface="Arial" pitchFamily="34" charset="0"/>
                <a:ea typeface="+mn-ea"/>
                <a:cs typeface="+mn-cs"/>
              </a:defRPr>
            </a:lvl1pPr>
          </a:lstStyle>
          <a:p>
            <a:pPr>
              <a:defRPr/>
            </a:pPr>
            <a:endParaRPr lang="en-GB"/>
          </a:p>
        </p:txBody>
      </p:sp>
      <p:sp>
        <p:nvSpPr>
          <p:cNvPr id="16387" name="Rectangle 3"/>
          <p:cNvSpPr>
            <a:spLocks noGrp="1" noChangeArrowheads="1"/>
          </p:cNvSpPr>
          <p:nvPr>
            <p:ph type="dt" idx="1"/>
          </p:nvPr>
        </p:nvSpPr>
        <p:spPr bwMode="auto">
          <a:xfrm>
            <a:off x="3900488" y="0"/>
            <a:ext cx="2981325" cy="500063"/>
          </a:xfrm>
          <a:prstGeom prst="rect">
            <a:avLst/>
          </a:prstGeom>
          <a:noFill/>
          <a:ln w="9525">
            <a:noFill/>
            <a:miter lim="800000"/>
            <a:headEnd/>
            <a:tailEnd/>
          </a:ln>
          <a:effectLst/>
        </p:spPr>
        <p:txBody>
          <a:bodyPr vert="horz" wrap="square" lIns="96551" tIns="48276" rIns="96551" bIns="48276" numCol="1" anchor="t" anchorCtr="0" compatLnSpc="1">
            <a:prstTxWarp prst="textNoShape">
              <a:avLst/>
            </a:prstTxWarp>
          </a:bodyPr>
          <a:lstStyle>
            <a:lvl1pPr algn="r">
              <a:defRPr sz="1300">
                <a:latin typeface="Arial" pitchFamily="34" charset="0"/>
                <a:ea typeface="+mn-ea"/>
                <a:cs typeface="+mn-cs"/>
              </a:defRPr>
            </a:lvl1pPr>
          </a:lstStyle>
          <a:p>
            <a:pPr>
              <a:defRPr/>
            </a:pPr>
            <a:endParaRPr lang="en-GB"/>
          </a:p>
        </p:txBody>
      </p:sp>
      <p:sp>
        <p:nvSpPr>
          <p:cNvPr id="125956" name="Rectangle 4"/>
          <p:cNvSpPr>
            <a:spLocks noGrp="1" noRot="1" noChangeAspect="1" noChangeArrowheads="1" noTextEdit="1"/>
          </p:cNvSpPr>
          <p:nvPr>
            <p:ph type="sldImg" idx="2"/>
          </p:nvPr>
        </p:nvSpPr>
        <p:spPr bwMode="auto">
          <a:xfrm>
            <a:off x="938213" y="750888"/>
            <a:ext cx="5006975" cy="3756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6389" name="Rectangle 5"/>
          <p:cNvSpPr>
            <a:spLocks noGrp="1" noChangeArrowheads="1"/>
          </p:cNvSpPr>
          <p:nvPr>
            <p:ph type="body" sz="quarter" idx="3"/>
          </p:nvPr>
        </p:nvSpPr>
        <p:spPr bwMode="auto">
          <a:xfrm>
            <a:off x="917575" y="4757738"/>
            <a:ext cx="5046663" cy="4506912"/>
          </a:xfrm>
          <a:prstGeom prst="rect">
            <a:avLst/>
          </a:prstGeom>
          <a:noFill/>
          <a:ln w="9525">
            <a:noFill/>
            <a:miter lim="800000"/>
            <a:headEnd/>
            <a:tailEnd/>
          </a:ln>
          <a:effectLst/>
        </p:spPr>
        <p:txBody>
          <a:bodyPr vert="horz" wrap="square" lIns="96551" tIns="48276" rIns="96551" bIns="4827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390" name="Rectangle 6"/>
          <p:cNvSpPr>
            <a:spLocks noGrp="1" noChangeArrowheads="1"/>
          </p:cNvSpPr>
          <p:nvPr>
            <p:ph type="ftr" sz="quarter" idx="4"/>
          </p:nvPr>
        </p:nvSpPr>
        <p:spPr bwMode="auto">
          <a:xfrm>
            <a:off x="0" y="9515475"/>
            <a:ext cx="2982913" cy="500063"/>
          </a:xfrm>
          <a:prstGeom prst="rect">
            <a:avLst/>
          </a:prstGeom>
          <a:noFill/>
          <a:ln w="9525">
            <a:noFill/>
            <a:miter lim="800000"/>
            <a:headEnd/>
            <a:tailEnd/>
          </a:ln>
          <a:effectLst/>
        </p:spPr>
        <p:txBody>
          <a:bodyPr vert="horz" wrap="square" lIns="96551" tIns="48276" rIns="96551" bIns="48276" numCol="1" anchor="b" anchorCtr="0" compatLnSpc="1">
            <a:prstTxWarp prst="textNoShape">
              <a:avLst/>
            </a:prstTxWarp>
          </a:bodyPr>
          <a:lstStyle>
            <a:lvl1pPr>
              <a:defRPr sz="1300">
                <a:latin typeface="Arial" pitchFamily="34" charset="0"/>
                <a:ea typeface="+mn-ea"/>
                <a:cs typeface="+mn-cs"/>
              </a:defRPr>
            </a:lvl1pPr>
          </a:lstStyle>
          <a:p>
            <a:pPr>
              <a:defRPr/>
            </a:pPr>
            <a:endParaRPr lang="en-GB"/>
          </a:p>
        </p:txBody>
      </p:sp>
      <p:sp>
        <p:nvSpPr>
          <p:cNvPr id="16391" name="Rectangle 7"/>
          <p:cNvSpPr>
            <a:spLocks noGrp="1" noChangeArrowheads="1"/>
          </p:cNvSpPr>
          <p:nvPr>
            <p:ph type="sldNum" sz="quarter" idx="5"/>
          </p:nvPr>
        </p:nvSpPr>
        <p:spPr bwMode="auto">
          <a:xfrm>
            <a:off x="3900488" y="9515475"/>
            <a:ext cx="2981325" cy="500063"/>
          </a:xfrm>
          <a:prstGeom prst="rect">
            <a:avLst/>
          </a:prstGeom>
          <a:noFill/>
          <a:ln w="9525">
            <a:noFill/>
            <a:miter lim="800000"/>
            <a:headEnd/>
            <a:tailEnd/>
          </a:ln>
          <a:effectLst/>
        </p:spPr>
        <p:txBody>
          <a:bodyPr vert="horz" wrap="square" lIns="96551" tIns="48276" rIns="96551" bIns="48276" numCol="1" anchor="b" anchorCtr="0" compatLnSpc="1">
            <a:prstTxWarp prst="textNoShape">
              <a:avLst/>
            </a:prstTxWarp>
          </a:bodyPr>
          <a:lstStyle>
            <a:lvl1pPr algn="r">
              <a:defRPr sz="1300"/>
            </a:lvl1pPr>
          </a:lstStyle>
          <a:p>
            <a:fld id="{99360109-02AF-4D84-930D-64EE705F3955}" type="slidenum">
              <a:rPr lang="en-GB"/>
              <a:pPr/>
              <a:t>‹#›</a:t>
            </a:fld>
            <a:endParaRPr lang="en-GB"/>
          </a:p>
        </p:txBody>
      </p:sp>
    </p:spTree>
    <p:extLst>
      <p:ext uri="{BB962C8B-B14F-4D97-AF65-F5344CB8AC3E}">
        <p14:creationId xmlns:p14="http://schemas.microsoft.com/office/powerpoint/2010/main" val="11577400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hse.gov.uk/legislation/hswa.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hse.gov.uk/managing/index.ht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ebarchive.nationalarchives.gov.uk/20160105160709/http:/www.ons.gov.uk/ons/dcp171776_365592.pdf"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rospa.com/home-safety/advice/general/facts-and-figures/" TargetMode="External"/><Relationship Id="rId4" Type="http://schemas.openxmlformats.org/officeDocument/2006/relationships/hyperlink" Target="https://www.highspeedtraining.co.uk/health-and-safety/health-and-safety-training-homeworkers.aspx"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gov.uk/expenses-and-benefits-homeworking" TargetMode="External"/><Relationship Id="rId13" Type="http://schemas.openxmlformats.org/officeDocument/2006/relationships/hyperlink" Target="https://www.acas.org.uk/page-download/487" TargetMode="External"/><Relationship Id="rId3" Type="http://schemas.openxmlformats.org/officeDocument/2006/relationships/hyperlink" Target="https://www.acas.org.uk/reasonable-adjustments" TargetMode="External"/><Relationship Id="rId7" Type="http://schemas.openxmlformats.org/officeDocument/2006/relationships/hyperlink" Target="https://www.acas.org.uk/coronavirus" TargetMode="External"/><Relationship Id="rId12" Type="http://schemas.openxmlformats.org/officeDocument/2006/relationships/hyperlink" Target="https://www.acas.org.uk/page-print/487"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cas.org.uk/the-maximum-hours-an-employee-can-work" TargetMode="External"/><Relationship Id="rId11" Type="http://schemas.openxmlformats.org/officeDocument/2006/relationships/hyperlink" Target="https://archive.acas.org.uk/media/3905/Homeworking---a-guide-for-employers-and-employees/pdf/Homeworking-a-guide-for-employers-and-employees.pdf" TargetMode="External"/><Relationship Id="rId5" Type="http://schemas.openxmlformats.org/officeDocument/2006/relationships/hyperlink" Target="https://www.mentalhealth.org.uk/publications/looking-after-your-mental-health-during-coronavirus-outbreak/while-working" TargetMode="External"/><Relationship Id="rId10" Type="http://schemas.openxmlformats.org/officeDocument/2006/relationships/hyperlink" Target="https://www.acas.org.uk/working-safely-coronavirus/returning-to-the-workplace" TargetMode="External"/><Relationship Id="rId4" Type="http://schemas.openxmlformats.org/officeDocument/2006/relationships/hyperlink" Target="https://www.acas.org.uk/coronavirus-mental-health" TargetMode="External"/><Relationship Id="rId9" Type="http://schemas.openxmlformats.org/officeDocument/2006/relationships/hyperlink" Target="https://obs.acas.org.uk/EventsList.aspx?SubRegionId=-1&amp;SearchTopicId=71&amp;SubRegion=--%20All%20Regions%20--&amp;SearchTopic=Managing%20homeworker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938213" y="750888"/>
            <a:ext cx="5008562" cy="3756025"/>
          </a:xfrm>
          <a:ln/>
        </p:spPr>
      </p:sp>
      <p:sp>
        <p:nvSpPr>
          <p:cNvPr id="126979" name="Rectangle 3"/>
          <p:cNvSpPr>
            <a:spLocks noGrp="1" noChangeArrowheads="1"/>
          </p:cNvSpPr>
          <p:nvPr>
            <p:ph type="body" idx="1"/>
          </p:nvPr>
        </p:nvSpPr>
        <p:spPr>
          <a:xfrm>
            <a:off x="688975" y="4757738"/>
            <a:ext cx="5505450" cy="4506912"/>
          </a:xfrm>
        </p:spPr>
        <p:txBody>
          <a:bodyPr/>
          <a:lstStyle/>
          <a:p>
            <a:pPr>
              <a:spcBef>
                <a:spcPct val="0"/>
              </a:spcBef>
              <a:defRPr/>
            </a:pPr>
            <a:r>
              <a:rPr lang="en-US" dirty="0">
                <a:latin typeface="Arial" charset="0"/>
                <a:cs typeface="+mn-cs"/>
              </a:rPr>
              <a:t>In making your own introduction, you might consider the following:</a:t>
            </a:r>
          </a:p>
          <a:p>
            <a:pPr>
              <a:spcBef>
                <a:spcPct val="0"/>
              </a:spcBef>
              <a:defRPr/>
            </a:pPr>
            <a:endParaRPr lang="en-US" dirty="0">
              <a:latin typeface="Arial" charset="0"/>
              <a:cs typeface="+mn-cs"/>
            </a:endParaRPr>
          </a:p>
          <a:p>
            <a:pPr marL="171450" indent="-171450">
              <a:spcBef>
                <a:spcPct val="0"/>
              </a:spcBef>
              <a:buFont typeface="Arial"/>
              <a:buChar char="•"/>
              <a:defRPr/>
            </a:pPr>
            <a:r>
              <a:rPr lang="en-US" dirty="0">
                <a:latin typeface="Arial" charset="0"/>
                <a:cs typeface="+mn-cs"/>
              </a:rPr>
              <a:t>Your background as a manager and how this gives you credibility to deliver this Workshop</a:t>
            </a:r>
          </a:p>
          <a:p>
            <a:pPr marL="171450" indent="-171450">
              <a:spcBef>
                <a:spcPct val="0"/>
              </a:spcBef>
              <a:buFont typeface="Arial"/>
              <a:buChar char="•"/>
              <a:defRPr/>
            </a:pPr>
            <a:r>
              <a:rPr lang="en-US" dirty="0">
                <a:latin typeface="Arial" charset="0"/>
                <a:cs typeface="+mn-cs"/>
              </a:rPr>
              <a:t>Your experience of working in high performing teams</a:t>
            </a:r>
          </a:p>
          <a:p>
            <a:pPr marL="171450" indent="-171450">
              <a:spcBef>
                <a:spcPct val="0"/>
              </a:spcBef>
              <a:buFont typeface="Arial"/>
              <a:buChar char="•"/>
              <a:defRPr/>
            </a:pPr>
            <a:r>
              <a:rPr lang="en-US" dirty="0">
                <a:latin typeface="Arial" charset="0"/>
                <a:cs typeface="+mn-cs"/>
              </a:rPr>
              <a:t>What you hope to achieve during the Workshop</a:t>
            </a:r>
          </a:p>
        </p:txBody>
      </p:sp>
    </p:spTree>
    <p:extLst>
      <p:ext uri="{BB962C8B-B14F-4D97-AF65-F5344CB8AC3E}">
        <p14:creationId xmlns:p14="http://schemas.microsoft.com/office/powerpoint/2010/main" val="262173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262626"/>
                </a:solidFill>
                <a:effectLst/>
                <a:latin typeface="Open Sans" panose="020B0606030504020204" pitchFamily="34" charset="0"/>
              </a:rPr>
              <a:t>Health and Safety at Work etc. Act 1974</a:t>
            </a:r>
          </a:p>
          <a:p>
            <a:pPr algn="l" fontAlgn="base"/>
            <a:r>
              <a:rPr lang="en-GB" b="0" i="0" dirty="0">
                <a:solidFill>
                  <a:srgbClr val="141516"/>
                </a:solidFill>
                <a:effectLst/>
                <a:latin typeface="Open Sans" panose="020B0606030504020204" pitchFamily="34" charset="0"/>
              </a:rPr>
              <a:t>The </a:t>
            </a:r>
            <a:r>
              <a:rPr lang="en-GB" b="0" i="0" u="none" strike="noStrike" dirty="0">
                <a:solidFill>
                  <a:srgbClr val="1A1A1A"/>
                </a:solidFill>
                <a:effectLst/>
                <a:latin typeface="inherit"/>
                <a:hlinkClick r:id="rId3"/>
              </a:rPr>
              <a:t>Health and Safety at Work etc. Act 1974</a:t>
            </a:r>
            <a:r>
              <a:rPr lang="en-GB" b="0" i="0" dirty="0">
                <a:solidFill>
                  <a:srgbClr val="141516"/>
                </a:solidFill>
                <a:effectLst/>
                <a:latin typeface="Open Sans" panose="020B0606030504020204" pitchFamily="34" charset="0"/>
              </a:rPr>
              <a:t> places the general duty on the employer to ensure the health, safety and welfare at work of all employees including home workers. It also places duties on employees to take reasonable care of their own safety and that of others. They must cooperate with their employer to help them meet their legal obligations.</a:t>
            </a:r>
          </a:p>
          <a:p>
            <a:pPr algn="l" fontAlgn="base"/>
            <a:r>
              <a:rPr lang="en-GB" b="1" i="0" dirty="0">
                <a:solidFill>
                  <a:srgbClr val="262626"/>
                </a:solidFill>
                <a:effectLst/>
                <a:latin typeface="Open Sans" panose="020B0606030504020204" pitchFamily="34" charset="0"/>
              </a:rPr>
              <a:t>The Management of Health and Safety at Work Regulations 1999</a:t>
            </a:r>
          </a:p>
          <a:p>
            <a:pPr algn="l" fontAlgn="base"/>
            <a:r>
              <a:rPr lang="en-GB" b="0" i="0" dirty="0">
                <a:solidFill>
                  <a:srgbClr val="141516"/>
                </a:solidFill>
                <a:effectLst/>
                <a:latin typeface="Open Sans" panose="020B0606030504020204" pitchFamily="34" charset="0"/>
              </a:rPr>
              <a:t>The </a:t>
            </a:r>
            <a:r>
              <a:rPr lang="en-GB" b="0" i="0" u="none" strike="noStrike" dirty="0">
                <a:solidFill>
                  <a:srgbClr val="BF7F0D"/>
                </a:solidFill>
                <a:effectLst/>
                <a:latin typeface="inherit"/>
                <a:hlinkClick r:id="rId4"/>
              </a:rPr>
              <a:t>Management of Health and Safety at Work Regulations 1999</a:t>
            </a:r>
            <a:r>
              <a:rPr lang="en-GB" b="0" i="0" dirty="0">
                <a:solidFill>
                  <a:srgbClr val="141516"/>
                </a:solidFill>
                <a:effectLst/>
                <a:latin typeface="Open Sans" panose="020B0606030504020204" pitchFamily="34" charset="0"/>
              </a:rPr>
              <a:t> places a duty on employers to assess and manage risks to their employees and others arising from work activities.</a:t>
            </a:r>
          </a:p>
          <a:p>
            <a:pPr algn="l" fontAlgn="base"/>
            <a:r>
              <a:rPr lang="en-GB" b="1" i="0" dirty="0">
                <a:solidFill>
                  <a:srgbClr val="262626"/>
                </a:solidFill>
                <a:effectLst/>
                <a:latin typeface="Open Sans" panose="020B0606030504020204" pitchFamily="34" charset="0"/>
              </a:rPr>
              <a:t>The Health and Safety (Display Screen Equipment) Regulations (DSE) 1992</a:t>
            </a:r>
          </a:p>
          <a:p>
            <a:pPr algn="l" fontAlgn="base"/>
            <a:r>
              <a:rPr lang="en-GB" b="0" i="0" dirty="0">
                <a:solidFill>
                  <a:srgbClr val="141516"/>
                </a:solidFill>
                <a:effectLst/>
                <a:latin typeface="Open Sans" panose="020B0606030504020204" pitchFamily="34" charset="0"/>
              </a:rPr>
              <a:t>The Health and Safety (Display Screen Equipment) Regulations (DSE) 1992 gives guidance to employers on how they can protect employees from any risks associated with using display screen equipment like computers and laptops.</a:t>
            </a:r>
          </a:p>
          <a:p>
            <a:endParaRPr lang="en-GB" dirty="0"/>
          </a:p>
        </p:txBody>
      </p:sp>
    </p:spTree>
    <p:extLst>
      <p:ext uri="{BB962C8B-B14F-4D97-AF65-F5344CB8AC3E}">
        <p14:creationId xmlns:p14="http://schemas.microsoft.com/office/powerpoint/2010/main" val="2642370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303030"/>
                </a:solidFill>
                <a:effectLst/>
                <a:latin typeface="Acumin Pro"/>
              </a:rPr>
              <a:t>If you work from home, whether it’s from an office room, a desk in the corner or a spot at the dining room table, then it’s likely that you’re a lone worker. This means that you carry out your work activities in isolation from other people and without direct supervision.</a:t>
            </a:r>
          </a:p>
          <a:p>
            <a:pPr algn="l"/>
            <a:r>
              <a:rPr lang="en-GB" b="0" i="0" dirty="0">
                <a:solidFill>
                  <a:srgbClr val="303030"/>
                </a:solidFill>
                <a:effectLst/>
                <a:latin typeface="Acumin Pro"/>
              </a:rPr>
              <a:t>According to the most recent statistics, a whopping </a:t>
            </a:r>
            <a:r>
              <a:rPr lang="en-GB" b="1" i="0" u="none" strike="noStrike" dirty="0">
                <a:solidFill>
                  <a:srgbClr val="D14900"/>
                </a:solidFill>
                <a:effectLst/>
                <a:latin typeface="Acumin Pro"/>
                <a:hlinkClick r:id="rId3"/>
              </a:rPr>
              <a:t>13.9%</a:t>
            </a:r>
            <a:r>
              <a:rPr lang="en-GB" b="0" i="0" dirty="0">
                <a:solidFill>
                  <a:srgbClr val="303030"/>
                </a:solidFill>
                <a:effectLst/>
                <a:latin typeface="Acumin Pro"/>
              </a:rPr>
              <a:t> of people work in the UK actually work from home. That’s 4.2 million people who work remotely and without other colleagues nearby.</a:t>
            </a:r>
          </a:p>
          <a:p>
            <a:pPr algn="l"/>
            <a:r>
              <a:rPr lang="en-GB" b="1" i="0" dirty="0">
                <a:solidFill>
                  <a:srgbClr val="303030"/>
                </a:solidFill>
                <a:effectLst/>
                <a:latin typeface="Acumin Pro"/>
              </a:rPr>
              <a:t>Due to the situation with COVID-19, people across the world are having to adjust to remote working. For some, this is an occasional part of their routine when they need flexibility around their usual schedule. However, many are having to make this adjustment without prior planning.</a:t>
            </a:r>
            <a:endParaRPr lang="en-GB" b="0" i="0" dirty="0">
              <a:solidFill>
                <a:srgbClr val="303030"/>
              </a:solidFill>
              <a:effectLst/>
              <a:latin typeface="Acumin Pro"/>
            </a:endParaRPr>
          </a:p>
          <a:p>
            <a:pPr algn="l"/>
            <a:r>
              <a:rPr lang="en-GB" b="0" i="0" dirty="0">
                <a:solidFill>
                  <a:srgbClr val="303030"/>
                </a:solidFill>
                <a:effectLst/>
                <a:latin typeface="Acumin Pro"/>
              </a:rPr>
              <a:t>This article is designed to help you assess the risks of working from home, so you can identify the support and equipment you might need.</a:t>
            </a:r>
          </a:p>
          <a:p>
            <a:pPr algn="l"/>
            <a:r>
              <a:rPr lang="en-GB" b="0" i="0" dirty="0">
                <a:solidFill>
                  <a:srgbClr val="000000"/>
                </a:solidFill>
                <a:effectLst/>
                <a:latin typeface="Acumin Pro"/>
              </a:rPr>
              <a:t> </a:t>
            </a:r>
            <a:r>
              <a:rPr lang="en-GB" b="1" i="0" dirty="0">
                <a:solidFill>
                  <a:srgbClr val="D14900"/>
                </a:solidFill>
                <a:effectLst/>
                <a:latin typeface="Acumin Pro"/>
              </a:rPr>
              <a:t>Health &amp; Safety Training For Home Workers</a:t>
            </a:r>
          </a:p>
          <a:p>
            <a:pPr algn="l"/>
            <a:r>
              <a:rPr lang="en-GB" b="0" i="0" dirty="0">
                <a:solidFill>
                  <a:srgbClr val="303030"/>
                </a:solidFill>
                <a:effectLst/>
                <a:latin typeface="Acumin Pro"/>
              </a:rPr>
              <a:t>Our </a:t>
            </a:r>
            <a:r>
              <a:rPr lang="en-GB" b="1" i="0" u="none" strike="noStrike" dirty="0">
                <a:solidFill>
                  <a:srgbClr val="D14900"/>
                </a:solidFill>
                <a:effectLst/>
                <a:latin typeface="Acumin Pro"/>
                <a:hlinkClick r:id="rId4"/>
              </a:rPr>
              <a:t>Health &amp; Safety Training for Home Workers</a:t>
            </a:r>
            <a:r>
              <a:rPr lang="en-GB" b="0" i="0" dirty="0">
                <a:solidFill>
                  <a:srgbClr val="303030"/>
                </a:solidFill>
                <a:effectLst/>
                <a:latin typeface="Acumin Pro"/>
              </a:rPr>
              <a:t> is CPD accredited and takes approximately 2-3 hours to complete. You can take the course any time and on any device. Start your training today and download your certificate immediately on completion.</a:t>
            </a:r>
          </a:p>
          <a:p>
            <a:pPr algn="l"/>
            <a:r>
              <a:rPr lang="en-GB" b="1" i="0" dirty="0">
                <a:solidFill>
                  <a:srgbClr val="111111"/>
                </a:solidFill>
                <a:effectLst/>
                <a:latin typeface="Acumin Pro"/>
              </a:rPr>
              <a:t>Working from Home Health &amp; Safety</a:t>
            </a:r>
          </a:p>
          <a:p>
            <a:pPr algn="l"/>
            <a:r>
              <a:rPr lang="en-GB" b="0" i="0" dirty="0">
                <a:solidFill>
                  <a:srgbClr val="303030"/>
                </a:solidFill>
                <a:effectLst/>
                <a:latin typeface="Acumin Pro"/>
              </a:rPr>
              <a:t>On the surface, working from home doesn’t seem to present many risks to health and safety. You’re familiar with the environment, you know how the equipment works and you know your way around the premises. But that doesn’t mean you’re free from risk. In fact, </a:t>
            </a:r>
            <a:r>
              <a:rPr lang="en-GB" b="1" i="0" u="none" strike="noStrike" dirty="0">
                <a:solidFill>
                  <a:srgbClr val="D14900"/>
                </a:solidFill>
                <a:effectLst/>
                <a:latin typeface="Acumin Pro"/>
                <a:hlinkClick r:id="rId5"/>
              </a:rPr>
              <a:t>more accidents</a:t>
            </a:r>
            <a:r>
              <a:rPr lang="en-GB" b="0" i="0" dirty="0">
                <a:solidFill>
                  <a:srgbClr val="303030"/>
                </a:solidFill>
                <a:effectLst/>
                <a:latin typeface="Acumin Pro"/>
              </a:rPr>
              <a:t> happen in the home than anywhere else.</a:t>
            </a:r>
          </a:p>
          <a:p>
            <a:pPr algn="l"/>
            <a:r>
              <a:rPr lang="en-GB" b="0" i="0" dirty="0">
                <a:solidFill>
                  <a:srgbClr val="303030"/>
                </a:solidFill>
                <a:effectLst/>
                <a:latin typeface="Acumin Pro"/>
              </a:rPr>
              <a:t>But why is that the case? Perhaps it’s because home is where we forgo traditional health and safety measures as we’re convinced that we’re ‘safe in our own houses’ and so get complacent with daily hazards. That plug that sparks each time you plug it in? You’ll fix it later. That smoke detector battery that’s run out of juice? You’ll replace it at the weekend. That desk chair which gives you backache? You’ll buy a new one on payday.</a:t>
            </a:r>
          </a:p>
          <a:p>
            <a:pPr algn="l"/>
            <a:r>
              <a:rPr lang="en-GB" b="0" i="0" dirty="0">
                <a:solidFill>
                  <a:srgbClr val="303030"/>
                </a:solidFill>
                <a:effectLst/>
                <a:latin typeface="Acumin Pro"/>
              </a:rPr>
              <a:t>However, just because you’re working in a familiar environment it doesn’t mean that the health and safety risks shouldn’t be addressed. </a:t>
            </a:r>
            <a:r>
              <a:rPr lang="en-GB" b="0" i="0" dirty="0" err="1">
                <a:solidFill>
                  <a:srgbClr val="303030"/>
                </a:solidFill>
                <a:effectLst/>
                <a:latin typeface="Acumin Pro"/>
              </a:rPr>
              <a:t>Hig</a:t>
            </a:r>
            <a:r>
              <a:rPr lang="en-GB" b="0" i="0" dirty="0">
                <a:solidFill>
                  <a:srgbClr val="303030"/>
                </a:solidFill>
                <a:effectLst/>
                <a:latin typeface="Acumin Pro"/>
              </a:rPr>
              <a:t> Speed Training</a:t>
            </a:r>
          </a:p>
          <a:p>
            <a:endParaRPr lang="en-GB" dirty="0"/>
          </a:p>
          <a:p>
            <a:r>
              <a:rPr lang="en-GB" dirty="0"/>
              <a:t>ACAS Checklist</a:t>
            </a:r>
          </a:p>
        </p:txBody>
      </p:sp>
    </p:spTree>
    <p:extLst>
      <p:ext uri="{BB962C8B-B14F-4D97-AF65-F5344CB8AC3E}">
        <p14:creationId xmlns:p14="http://schemas.microsoft.com/office/powerpoint/2010/main" val="167182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1" i="0" dirty="0">
                <a:solidFill>
                  <a:srgbClr val="00838D"/>
                </a:solidFill>
                <a:effectLst/>
                <a:latin typeface="Century Gothic Bold" panose="020B0702020202020204" pitchFamily="34" charset="0"/>
              </a:rPr>
              <a:t>Health and safety</a:t>
            </a:r>
          </a:p>
          <a:p>
            <a:pPr algn="l" fontAlgn="base"/>
            <a:r>
              <a:rPr lang="en-GB" b="0" i="0" dirty="0">
                <a:solidFill>
                  <a:srgbClr val="000000"/>
                </a:solidFill>
                <a:effectLst/>
                <a:latin typeface="Open Sans" panose="020B0606030504020204" pitchFamily="34" charset="0"/>
              </a:rPr>
              <a:t>By law, employers are responsible for the health and safety of all employees, including those working from home.</a:t>
            </a:r>
          </a:p>
          <a:p>
            <a:pPr algn="l" fontAlgn="base"/>
            <a:r>
              <a:rPr lang="en-GB" b="1" i="0" dirty="0">
                <a:solidFill>
                  <a:srgbClr val="00838D"/>
                </a:solidFill>
                <a:effectLst/>
                <a:latin typeface="Century Gothic Bold" panose="020B0702020202020204" pitchFamily="34" charset="0"/>
              </a:rPr>
              <a:t>Employer responsibilities</a:t>
            </a:r>
          </a:p>
          <a:p>
            <a:pPr algn="l" fontAlgn="base"/>
            <a:r>
              <a:rPr lang="en-GB" b="0" i="0" dirty="0">
                <a:solidFill>
                  <a:srgbClr val="000000"/>
                </a:solidFill>
                <a:effectLst/>
                <a:latin typeface="Open Sans" panose="020B0606030504020204" pitchFamily="34" charset="0"/>
              </a:rPr>
              <a:t>During the coronavirus pandemic, it's very unlikely that employers can carry out usual health and safety risk assessments at an employee's home.</a:t>
            </a:r>
          </a:p>
          <a:p>
            <a:pPr algn="l" fontAlgn="base"/>
            <a:r>
              <a:rPr lang="en-GB" b="0" i="0" dirty="0">
                <a:solidFill>
                  <a:srgbClr val="000000"/>
                </a:solidFill>
                <a:effectLst/>
                <a:latin typeface="Open Sans" panose="020B0606030504020204" pitchFamily="34" charset="0"/>
              </a:rPr>
              <a:t>However, an employer should still check that:</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each employee feels the work they're being asked to do at home can be done safely</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employees have the right equipment to work safely</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managers keep in regular contact with their employees, including making sure they do not feel isolated</a:t>
            </a:r>
          </a:p>
          <a:p>
            <a:pPr algn="l" fontAlgn="base">
              <a:buFont typeface="Arial" panose="020B0604020202020204" pitchFamily="34" charset="0"/>
              <a:buChar char="•"/>
            </a:pPr>
            <a:r>
              <a:rPr lang="en-GB" b="0" i="0" u="sng" dirty="0">
                <a:solidFill>
                  <a:srgbClr val="007C85"/>
                </a:solidFill>
                <a:effectLst/>
                <a:latin typeface="Open Sans" panose="020B0606030504020204" pitchFamily="34" charset="0"/>
                <a:hlinkClick r:id="rId3" tooltip="Reasonable adjustments"/>
              </a:rPr>
              <a:t>reasonable adjustments</a:t>
            </a:r>
            <a:r>
              <a:rPr lang="en-GB" b="0" i="0" dirty="0">
                <a:solidFill>
                  <a:srgbClr val="000000"/>
                </a:solidFill>
                <a:effectLst/>
                <a:latin typeface="Open Sans" panose="020B0606030504020204" pitchFamily="34" charset="0"/>
              </a:rPr>
              <a:t> are made for an employee who has a disability</a:t>
            </a:r>
          </a:p>
          <a:p>
            <a:pPr algn="l" fontAlgn="base"/>
            <a:r>
              <a:rPr lang="en-GB" b="0" i="0" dirty="0">
                <a:solidFill>
                  <a:srgbClr val="000000"/>
                </a:solidFill>
                <a:effectLst/>
                <a:latin typeface="Open Sans" panose="020B0606030504020204" pitchFamily="34" charset="0"/>
              </a:rPr>
              <a:t>If changes are needed, employers are responsible for making sure they happen.</a:t>
            </a:r>
          </a:p>
          <a:p>
            <a:pPr algn="l" fontAlgn="base"/>
            <a:r>
              <a:rPr lang="en-GB" b="1" i="0" dirty="0">
                <a:solidFill>
                  <a:srgbClr val="00838D"/>
                </a:solidFill>
                <a:effectLst/>
                <a:latin typeface="Century Gothic Bold" panose="020B0702020202020204" pitchFamily="34" charset="0"/>
              </a:rPr>
              <a:t>Employee responsibilities</a:t>
            </a:r>
          </a:p>
          <a:p>
            <a:pPr algn="l" fontAlgn="base"/>
            <a:r>
              <a:rPr lang="en-GB" b="0" i="0" dirty="0">
                <a:solidFill>
                  <a:srgbClr val="000000"/>
                </a:solidFill>
                <a:effectLst/>
                <a:latin typeface="Open Sans" panose="020B0606030504020204" pitchFamily="34" charset="0"/>
              </a:rPr>
              <a:t>Employees also have a responsibility to take reasonable care of their own health and safety.</a:t>
            </a:r>
          </a:p>
          <a:p>
            <a:pPr algn="l" fontAlgn="base"/>
            <a:r>
              <a:rPr lang="en-GB" b="0" i="0" dirty="0">
                <a:solidFill>
                  <a:srgbClr val="000000"/>
                </a:solidFill>
                <a:effectLst/>
                <a:latin typeface="Open Sans" panose="020B0606030504020204" pitchFamily="34" charset="0"/>
              </a:rPr>
              <a:t>Anyone working from home should keep in regular contact with their manager. They should also tell their manager about:</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any health and safety risks</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any homeworking arrangements that need to change</a:t>
            </a:r>
          </a:p>
          <a:p>
            <a:pPr algn="l" fontAlgn="base"/>
            <a:r>
              <a:rPr lang="en-GB" b="1" i="0" dirty="0">
                <a:solidFill>
                  <a:srgbClr val="00838D"/>
                </a:solidFill>
                <a:effectLst/>
                <a:latin typeface="Century Gothic Bold" panose="020B0702020202020204" pitchFamily="34" charset="0"/>
              </a:rPr>
              <a:t>Looking after mental and physical health</a:t>
            </a:r>
          </a:p>
          <a:p>
            <a:pPr algn="l" fontAlgn="base"/>
            <a:r>
              <a:rPr lang="en-GB" b="0" i="0" dirty="0">
                <a:solidFill>
                  <a:srgbClr val="000000"/>
                </a:solidFill>
                <a:effectLst/>
                <a:latin typeface="Open Sans" panose="020B0606030504020204" pitchFamily="34" charset="0"/>
              </a:rPr>
              <a:t>It's likely that employers and employees are experiencing a high level of stress and anxiety at the moment. Find out more about </a:t>
            </a:r>
            <a:r>
              <a:rPr lang="en-GB" b="0" i="0" u="sng" dirty="0">
                <a:solidFill>
                  <a:srgbClr val="007C85"/>
                </a:solidFill>
                <a:effectLst/>
                <a:latin typeface="Open Sans" panose="020B0606030504020204" pitchFamily="34" charset="0"/>
                <a:hlinkClick r:id="rId4" tooltip="Coronavirus and mental health at work"/>
              </a:rPr>
              <a:t>supporting mental health in the workplace</a:t>
            </a:r>
            <a:r>
              <a:rPr lang="en-GB" b="0" i="0" dirty="0">
                <a:solidFill>
                  <a:srgbClr val="000000"/>
                </a:solidFill>
                <a:effectLst/>
                <a:latin typeface="Open Sans" panose="020B0606030504020204" pitchFamily="34" charset="0"/>
              </a:rPr>
              <a:t>.</a:t>
            </a:r>
          </a:p>
          <a:p>
            <a:pPr algn="l" fontAlgn="base"/>
            <a:r>
              <a:rPr lang="en-GB" b="0" i="0" dirty="0">
                <a:solidFill>
                  <a:srgbClr val="000000"/>
                </a:solidFill>
                <a:effectLst/>
                <a:latin typeface="Open Sans" panose="020B0606030504020204" pitchFamily="34" charset="0"/>
              </a:rPr>
              <a:t>It's important for employees to take regular breaks, for example to avoid sitting at a computer for too long.</a:t>
            </a:r>
          </a:p>
          <a:p>
            <a:pPr algn="l" fontAlgn="base"/>
            <a:r>
              <a:rPr lang="en-GB" b="0" i="0" dirty="0">
                <a:solidFill>
                  <a:srgbClr val="000000"/>
                </a:solidFill>
                <a:effectLst/>
                <a:latin typeface="Open Sans" panose="020B0606030504020204" pitchFamily="34" charset="0"/>
              </a:rPr>
              <a:t>They should also try to do other things to stay mentally and physically active outside of their working hours. This might include things like cooking, exercise, watching favourite TV programmes or other hobbies. It's a good idea for employers to remind staff about this.</a:t>
            </a:r>
          </a:p>
          <a:p>
            <a:pPr algn="l" fontAlgn="base"/>
            <a:r>
              <a:rPr lang="en-GB" b="0" i="0" dirty="0">
                <a:solidFill>
                  <a:srgbClr val="000000"/>
                </a:solidFill>
                <a:effectLst/>
                <a:latin typeface="Open Sans" panose="020B0606030504020204" pitchFamily="34" charset="0"/>
              </a:rPr>
              <a:t>Find out more about </a:t>
            </a:r>
            <a:r>
              <a:rPr lang="en-GB" b="0" i="0" u="sng" dirty="0">
                <a:solidFill>
                  <a:srgbClr val="007C85"/>
                </a:solidFill>
                <a:effectLst/>
                <a:latin typeface="Open Sans" panose="020B0606030504020204" pitchFamily="34" charset="0"/>
                <a:hlinkClick r:id="rId5"/>
              </a:rPr>
              <a:t>looking after your mental health from the Mental Health Foundation</a:t>
            </a:r>
            <a:r>
              <a:rPr lang="en-GB" b="0" i="0" dirty="0">
                <a:solidFill>
                  <a:srgbClr val="000000"/>
                </a:solidFill>
                <a:effectLst/>
                <a:latin typeface="Open Sans" panose="020B0606030504020204" pitchFamily="34" charset="0"/>
              </a:rPr>
              <a:t>.</a:t>
            </a:r>
          </a:p>
          <a:p>
            <a:pPr algn="l" fontAlgn="base"/>
            <a:r>
              <a:rPr lang="en-GB" b="1" i="0" dirty="0">
                <a:solidFill>
                  <a:srgbClr val="00838D"/>
                </a:solidFill>
                <a:effectLst/>
                <a:latin typeface="Century Gothic Bold" panose="020B0702020202020204" pitchFamily="34" charset="0"/>
              </a:rPr>
              <a:t>Equipment and technology</a:t>
            </a:r>
          </a:p>
          <a:p>
            <a:pPr algn="l" fontAlgn="base"/>
            <a:r>
              <a:rPr lang="en-GB" b="0" i="0" dirty="0">
                <a:solidFill>
                  <a:srgbClr val="000000"/>
                </a:solidFill>
                <a:effectLst/>
                <a:latin typeface="Open Sans" panose="020B0606030504020204" pitchFamily="34" charset="0"/>
              </a:rPr>
              <a:t>Employers are responsible for the equipment and technology they give employees so they can work from home.</a:t>
            </a:r>
          </a:p>
          <a:p>
            <a:pPr algn="l" fontAlgn="base"/>
            <a:r>
              <a:rPr lang="en-GB" b="0" i="0" dirty="0">
                <a:solidFill>
                  <a:srgbClr val="000000"/>
                </a:solidFill>
                <a:effectLst/>
                <a:latin typeface="Open Sans" panose="020B0606030504020204" pitchFamily="34" charset="0"/>
              </a:rPr>
              <a:t>The employer should:</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discuss equipment and technology with the employee</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agree what's needed</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support the employee to set up any new equipment or technology</a:t>
            </a:r>
          </a:p>
          <a:p>
            <a:pPr algn="l" fontAlgn="base"/>
            <a:r>
              <a:rPr lang="en-GB" b="0" i="0" dirty="0">
                <a:solidFill>
                  <a:srgbClr val="000000"/>
                </a:solidFill>
                <a:effectLst/>
                <a:latin typeface="Open Sans" panose="020B0606030504020204" pitchFamily="34" charset="0"/>
              </a:rPr>
              <a:t>If an employee also has some work tasks that can be done safely away from their home, they should make sure they have access to the right equipment for those duties.</a:t>
            </a:r>
          </a:p>
          <a:p>
            <a:pPr algn="l" fontAlgn="base"/>
            <a:r>
              <a:rPr lang="en-GB" b="0" i="0" dirty="0">
                <a:solidFill>
                  <a:srgbClr val="000000"/>
                </a:solidFill>
                <a:effectLst/>
                <a:latin typeface="Open Sans" panose="020B0606030504020204" pitchFamily="34" charset="0"/>
              </a:rPr>
              <a:t>For example, this might include having your work laptop with you.</a:t>
            </a:r>
          </a:p>
          <a:p>
            <a:pPr algn="l" fontAlgn="base"/>
            <a:r>
              <a:rPr lang="en-GB" b="1" i="0" dirty="0">
                <a:solidFill>
                  <a:srgbClr val="00838D"/>
                </a:solidFill>
                <a:effectLst/>
                <a:latin typeface="Century Gothic Bold" panose="020B0702020202020204" pitchFamily="34" charset="0"/>
              </a:rPr>
              <a:t>Checking how systems are working</a:t>
            </a:r>
          </a:p>
          <a:p>
            <a:pPr algn="l" fontAlgn="base"/>
            <a:r>
              <a:rPr lang="en-GB" b="0" i="0" dirty="0">
                <a:solidFill>
                  <a:srgbClr val="000000"/>
                </a:solidFill>
                <a:effectLst/>
                <a:latin typeface="Open Sans" panose="020B0606030504020204" pitchFamily="34" charset="0"/>
              </a:rPr>
              <a:t>Employers should regularly assess how their systems and temporary arrangements are working and make any improvements.</a:t>
            </a:r>
          </a:p>
          <a:p>
            <a:pPr algn="l" fontAlgn="base"/>
            <a:r>
              <a:rPr lang="en-GB" b="0" i="0" dirty="0">
                <a:solidFill>
                  <a:srgbClr val="000000"/>
                </a:solidFill>
                <a:effectLst/>
                <a:latin typeface="Open Sans" panose="020B0606030504020204" pitchFamily="34" charset="0"/>
              </a:rPr>
              <a:t>This might include looking at:</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if IT systems can handle the number of staff working from home</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the level of IT support for homeworkers</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extra equipment that could be posted or collected, for example headsets or stationery</a:t>
            </a:r>
          </a:p>
          <a:p>
            <a:pPr algn="l" fontAlgn="base"/>
            <a:r>
              <a:rPr lang="en-GB" b="1" i="0" dirty="0">
                <a:solidFill>
                  <a:srgbClr val="00838D"/>
                </a:solidFill>
                <a:effectLst/>
                <a:latin typeface="Century Gothic Bold" panose="020B0702020202020204" pitchFamily="34" charset="0"/>
              </a:rPr>
              <a:t>Setting clear expectations</a:t>
            </a:r>
          </a:p>
          <a:p>
            <a:pPr algn="l" fontAlgn="base"/>
            <a:r>
              <a:rPr lang="en-GB" b="0" i="0" dirty="0">
                <a:solidFill>
                  <a:srgbClr val="000000"/>
                </a:solidFill>
                <a:effectLst/>
                <a:latin typeface="Open Sans" panose="020B0606030504020204" pitchFamily="34" charset="0"/>
              </a:rPr>
              <a:t>Changing to homeworking may be a challenge for many managers and employees, particularly if they're used to working together face-to-face.</a:t>
            </a:r>
          </a:p>
          <a:p>
            <a:pPr algn="l" fontAlgn="base"/>
            <a:r>
              <a:rPr lang="en-GB" b="0" i="0" dirty="0">
                <a:solidFill>
                  <a:srgbClr val="000000"/>
                </a:solidFill>
                <a:effectLst/>
                <a:latin typeface="Open Sans" panose="020B0606030504020204" pitchFamily="34" charset="0"/>
              </a:rPr>
              <a:t>It's important to build up a healthy relationship of trust and confidence.</a:t>
            </a:r>
          </a:p>
          <a:p>
            <a:pPr algn="l" fontAlgn="base"/>
            <a:r>
              <a:rPr lang="en-GB" b="0" i="0" dirty="0">
                <a:solidFill>
                  <a:srgbClr val="000000"/>
                </a:solidFill>
                <a:effectLst/>
                <a:latin typeface="Open Sans" panose="020B0606030504020204" pitchFamily="34" charset="0"/>
              </a:rPr>
              <a:t>Employers and managers should make sure that everyone working from home knows what's expected of them.</a:t>
            </a:r>
          </a:p>
          <a:p>
            <a:pPr algn="l" fontAlgn="base"/>
            <a:r>
              <a:rPr lang="en-GB" b="0" i="0" dirty="0">
                <a:solidFill>
                  <a:srgbClr val="000000"/>
                </a:solidFill>
                <a:effectLst/>
                <a:latin typeface="Open Sans" panose="020B0606030504020204" pitchFamily="34" charset="0"/>
              </a:rPr>
              <a:t>This includes agreeing:</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when employees will be available to work</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how they will keep in touch</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how work-life balance will be managed, for example taking regular breaks and switching off from work at the end of the day</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rules around storing information and data protection</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how performance will be managed and measured - taking into account people's circumstances where necessary</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who employees should contact if they have any problems or their circumstances change</a:t>
            </a:r>
          </a:p>
          <a:p>
            <a:pPr algn="l" fontAlgn="base"/>
            <a:r>
              <a:rPr lang="en-GB" b="0" i="0" dirty="0">
                <a:solidFill>
                  <a:srgbClr val="000000"/>
                </a:solidFill>
                <a:effectLst/>
                <a:latin typeface="Open Sans" panose="020B0606030504020204" pitchFamily="34" charset="0"/>
              </a:rPr>
              <a:t>It's important to recognise that some employees may find it hard to motivate and organise themselves when working from home.</a:t>
            </a:r>
          </a:p>
          <a:p>
            <a:pPr algn="l" fontAlgn="base"/>
            <a:r>
              <a:rPr lang="en-GB" b="0" i="0" dirty="0">
                <a:solidFill>
                  <a:srgbClr val="000000"/>
                </a:solidFill>
                <a:effectLst/>
                <a:latin typeface="Open Sans" panose="020B0606030504020204" pitchFamily="34" charset="0"/>
              </a:rPr>
              <a:t>If this happens, the manager and employee should talk about practical steps that might help.</a:t>
            </a:r>
          </a:p>
          <a:p>
            <a:pPr algn="l" fontAlgn="base"/>
            <a:r>
              <a:rPr lang="en-GB" b="1" i="0" dirty="0">
                <a:solidFill>
                  <a:srgbClr val="00838D"/>
                </a:solidFill>
                <a:effectLst/>
                <a:latin typeface="Century Gothic Bold" panose="020B0702020202020204" pitchFamily="34" charset="0"/>
              </a:rPr>
              <a:t>Keeping in touch</a:t>
            </a:r>
          </a:p>
          <a:p>
            <a:pPr algn="l" fontAlgn="base"/>
            <a:r>
              <a:rPr lang="en-GB" b="0" i="0" dirty="0">
                <a:solidFill>
                  <a:srgbClr val="000000"/>
                </a:solidFill>
                <a:effectLst/>
                <a:latin typeface="Open Sans" panose="020B0606030504020204" pitchFamily="34" charset="0"/>
              </a:rPr>
              <a:t>Employers and employees should keep in touch regularly. This should include regular communication between:</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individual employees and their managers</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employees who need to work together</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team members</a:t>
            </a:r>
          </a:p>
          <a:p>
            <a:pPr algn="l" fontAlgn="base"/>
            <a:r>
              <a:rPr lang="en-GB" b="0" i="0" dirty="0">
                <a:solidFill>
                  <a:srgbClr val="000000"/>
                </a:solidFill>
                <a:effectLst/>
                <a:latin typeface="Open Sans" panose="020B0606030504020204" pitchFamily="34" charset="0"/>
              </a:rPr>
              <a:t>This might involve new ways of working, for example using video or conference calling technology.</a:t>
            </a:r>
          </a:p>
          <a:p>
            <a:pPr algn="l" fontAlgn="base"/>
            <a:r>
              <a:rPr lang="en-GB" b="1" i="0" dirty="0">
                <a:solidFill>
                  <a:srgbClr val="00838D"/>
                </a:solidFill>
                <a:effectLst/>
                <a:latin typeface="Century Gothic Bold" panose="020B0702020202020204" pitchFamily="34" charset="0"/>
              </a:rPr>
              <a:t>Pay and terms and conditions of employment</a:t>
            </a:r>
          </a:p>
          <a:p>
            <a:pPr algn="l" fontAlgn="base"/>
            <a:r>
              <a:rPr lang="en-GB" b="0" i="0" dirty="0">
                <a:solidFill>
                  <a:srgbClr val="000000"/>
                </a:solidFill>
                <a:effectLst/>
                <a:latin typeface="Open Sans" panose="020B0606030504020204" pitchFamily="34" charset="0"/>
              </a:rPr>
              <a:t>Employees who are working from home must get the same pay, if they are working their usual hours.</a:t>
            </a:r>
          </a:p>
          <a:p>
            <a:pPr algn="l" fontAlgn="base"/>
            <a:r>
              <a:rPr lang="en-GB" b="0" i="0" dirty="0">
                <a:solidFill>
                  <a:srgbClr val="000000"/>
                </a:solidFill>
                <a:effectLst/>
                <a:latin typeface="Open Sans" panose="020B0606030504020204" pitchFamily="34" charset="0"/>
              </a:rPr>
              <a:t>Their usual terms and conditions still apply, apart from having to work from home on a temporary basis.</a:t>
            </a:r>
          </a:p>
          <a:p>
            <a:pPr algn="l" fontAlgn="base"/>
            <a:r>
              <a:rPr lang="en-GB" b="0" i="0" dirty="0">
                <a:solidFill>
                  <a:srgbClr val="000000"/>
                </a:solidFill>
                <a:effectLst/>
                <a:latin typeface="Open Sans" panose="020B0606030504020204" pitchFamily="34" charset="0"/>
              </a:rPr>
              <a:t>Employers need to make sure staff working from home follow </a:t>
            </a:r>
            <a:r>
              <a:rPr lang="en-GB" b="0" i="0" u="sng" dirty="0">
                <a:solidFill>
                  <a:srgbClr val="007C85"/>
                </a:solidFill>
                <a:effectLst/>
                <a:latin typeface="Open Sans" panose="020B0606030504020204" pitchFamily="34" charset="0"/>
                <a:hlinkClick r:id="rId6"/>
              </a:rPr>
              <a:t>the law on working hours</a:t>
            </a:r>
            <a:r>
              <a:rPr lang="en-GB" b="0" i="0" dirty="0">
                <a:solidFill>
                  <a:srgbClr val="000000"/>
                </a:solidFill>
                <a:effectLst/>
                <a:latin typeface="Open Sans" panose="020B0606030504020204" pitchFamily="34" charset="0"/>
              </a:rPr>
              <a:t>.</a:t>
            </a:r>
          </a:p>
          <a:p>
            <a:pPr algn="l" fontAlgn="base"/>
            <a:r>
              <a:rPr lang="en-GB" b="1" i="0" dirty="0">
                <a:solidFill>
                  <a:srgbClr val="00838D"/>
                </a:solidFill>
                <a:effectLst/>
                <a:latin typeface="Century Gothic Bold" panose="020B0702020202020204" pitchFamily="34" charset="0"/>
              </a:rPr>
              <a:t>Working from home and childcare</a:t>
            </a:r>
          </a:p>
          <a:p>
            <a:pPr algn="l" fontAlgn="base"/>
            <a:r>
              <a:rPr lang="en-GB" b="0" i="0" dirty="0">
                <a:solidFill>
                  <a:srgbClr val="000000"/>
                </a:solidFill>
                <a:effectLst/>
                <a:latin typeface="Open Sans" panose="020B0606030504020204" pitchFamily="34" charset="0"/>
              </a:rPr>
              <a:t>Employees who are looking after children should talk to their employer. The employer should be sensitive and flexible towards the employee's situation.</a:t>
            </a:r>
          </a:p>
          <a:p>
            <a:pPr algn="l" fontAlgn="base"/>
            <a:r>
              <a:rPr lang="en-GB" b="0" i="0" dirty="0">
                <a:solidFill>
                  <a:srgbClr val="000000"/>
                </a:solidFill>
                <a:effectLst/>
                <a:latin typeface="Open Sans" panose="020B0606030504020204" pitchFamily="34" charset="0"/>
              </a:rPr>
              <a:t>Employers and employees may be able to agree a more flexible homeworking arrangement.</a:t>
            </a:r>
          </a:p>
          <a:p>
            <a:pPr algn="l" fontAlgn="base"/>
            <a:r>
              <a:rPr lang="en-GB" b="0" i="0" dirty="0">
                <a:solidFill>
                  <a:srgbClr val="000000"/>
                </a:solidFill>
                <a:effectLst/>
                <a:latin typeface="Open Sans" panose="020B0606030504020204" pitchFamily="34" charset="0"/>
              </a:rPr>
              <a:t>Examples of this could include:</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working different hours</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agreeing that the employee may not be able to work a full day or a full week</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reducing work targets</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being flexible about deadlines where possible</a:t>
            </a:r>
          </a:p>
          <a:p>
            <a:pPr algn="l" fontAlgn="base"/>
            <a:r>
              <a:rPr lang="en-GB" b="0" i="0" dirty="0">
                <a:solidFill>
                  <a:srgbClr val="000000"/>
                </a:solidFill>
                <a:effectLst/>
                <a:latin typeface="Open Sans" panose="020B0606030504020204" pitchFamily="34" charset="0"/>
              </a:rPr>
              <a:t>The same approach may be needed if an employer is caring for someone else, for example an older relative or someone who's ill.</a:t>
            </a:r>
          </a:p>
          <a:p>
            <a:pPr algn="l" fontAlgn="base"/>
            <a:r>
              <a:rPr lang="en-GB" b="0" i="0" dirty="0">
                <a:solidFill>
                  <a:srgbClr val="000000"/>
                </a:solidFill>
                <a:effectLst/>
                <a:latin typeface="Open Sans" panose="020B0606030504020204" pitchFamily="34" charset="0"/>
              </a:rPr>
              <a:t>An employee's circumstances may change so they're no longer able to work from home. </a:t>
            </a:r>
            <a:r>
              <a:rPr lang="en-GB" b="0" i="0" u="sng" dirty="0">
                <a:solidFill>
                  <a:srgbClr val="007C85"/>
                </a:solidFill>
                <a:effectLst/>
                <a:latin typeface="Open Sans" panose="020B0606030504020204" pitchFamily="34" charset="0"/>
                <a:hlinkClick r:id="rId7" tooltip="Coronavirus (COVID-19): advice for employers and employees"/>
              </a:rPr>
              <a:t>Find out more coronavirus advice for employers and employees</a:t>
            </a:r>
            <a:r>
              <a:rPr lang="en-GB" b="0" i="0" dirty="0">
                <a:solidFill>
                  <a:srgbClr val="000000"/>
                </a:solidFill>
                <a:effectLst/>
                <a:latin typeface="Open Sans" panose="020B0606030504020204" pitchFamily="34" charset="0"/>
              </a:rPr>
              <a:t>.</a:t>
            </a:r>
          </a:p>
          <a:p>
            <a:pPr algn="l" fontAlgn="base"/>
            <a:r>
              <a:rPr lang="en-GB" b="1" i="0" dirty="0">
                <a:solidFill>
                  <a:srgbClr val="00838D"/>
                </a:solidFill>
                <a:effectLst/>
                <a:latin typeface="Century Gothic Bold" panose="020B0702020202020204" pitchFamily="34" charset="0"/>
              </a:rPr>
              <a:t>Expenses</a:t>
            </a:r>
          </a:p>
          <a:p>
            <a:pPr algn="l" fontAlgn="base"/>
            <a:r>
              <a:rPr lang="en-GB" b="0" i="0" dirty="0">
                <a:solidFill>
                  <a:srgbClr val="000000"/>
                </a:solidFill>
                <a:effectLst/>
                <a:latin typeface="Open Sans" panose="020B0606030504020204" pitchFamily="34" charset="0"/>
              </a:rPr>
              <a:t>Employees may want to talk to their employer if they run up costs through having to work from home. Employers may have their own policy on this.</a:t>
            </a:r>
          </a:p>
          <a:p>
            <a:pPr algn="l" fontAlgn="base"/>
            <a:r>
              <a:rPr lang="en-GB" b="0" i="0" u="sng" dirty="0">
                <a:solidFill>
                  <a:srgbClr val="007C85"/>
                </a:solidFill>
                <a:effectLst/>
                <a:latin typeface="Open Sans" panose="020B0606030504020204" pitchFamily="34" charset="0"/>
                <a:hlinkClick r:id="rId8"/>
              </a:rPr>
              <a:t>Find out more about homeworking expenses on GOV.UK</a:t>
            </a:r>
            <a:r>
              <a:rPr lang="en-GB" b="0" i="0" dirty="0">
                <a:solidFill>
                  <a:srgbClr val="000000"/>
                </a:solidFill>
                <a:effectLst/>
                <a:latin typeface="Open Sans" panose="020B0606030504020204" pitchFamily="34" charset="0"/>
              </a:rPr>
              <a:t>.</a:t>
            </a:r>
          </a:p>
          <a:p>
            <a:pPr algn="l" fontAlgn="base"/>
            <a:r>
              <a:rPr lang="en-GB" b="1" i="0" dirty="0">
                <a:solidFill>
                  <a:srgbClr val="00838D"/>
                </a:solidFill>
                <a:effectLst/>
                <a:latin typeface="Century Gothic Bold" panose="020B0702020202020204" pitchFamily="34" charset="0"/>
              </a:rPr>
              <a:t>Insurance, mortgage or rent agreements</a:t>
            </a:r>
          </a:p>
          <a:p>
            <a:pPr algn="l" fontAlgn="base"/>
            <a:r>
              <a:rPr lang="en-GB" b="0" i="0" dirty="0">
                <a:solidFill>
                  <a:srgbClr val="000000"/>
                </a:solidFill>
                <a:effectLst/>
                <a:latin typeface="Open Sans" panose="020B0606030504020204" pitchFamily="34" charset="0"/>
              </a:rPr>
              <a:t>Employers should check the details of their insurance to make sure they're covered for an employee working from home if they're using business equipment. It also needs to cover them against a claim by a third party.</a:t>
            </a:r>
          </a:p>
          <a:p>
            <a:pPr algn="l" fontAlgn="base"/>
            <a:r>
              <a:rPr lang="en-GB" b="0" i="0" dirty="0">
                <a:solidFill>
                  <a:srgbClr val="000000"/>
                </a:solidFill>
                <a:effectLst/>
                <a:latin typeface="Open Sans" panose="020B0606030504020204" pitchFamily="34" charset="0"/>
              </a:rPr>
              <a:t>Employees should check there are no issues with them working from home, with their:</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home insurer</a:t>
            </a:r>
          </a:p>
          <a:p>
            <a:pPr algn="l" fontAlgn="base">
              <a:buFont typeface="Arial" panose="020B0604020202020204" pitchFamily="34" charset="0"/>
              <a:buChar char="•"/>
            </a:pPr>
            <a:r>
              <a:rPr lang="en-GB" b="0" i="0" dirty="0">
                <a:solidFill>
                  <a:srgbClr val="000000"/>
                </a:solidFill>
                <a:effectLst/>
                <a:latin typeface="Open Sans" panose="020B0606030504020204" pitchFamily="34" charset="0"/>
              </a:rPr>
              <a:t>mortgage provider or landlord</a:t>
            </a:r>
          </a:p>
          <a:p>
            <a:pPr algn="l" fontAlgn="base"/>
            <a:r>
              <a:rPr lang="en-GB" b="0" i="0" dirty="0">
                <a:solidFill>
                  <a:srgbClr val="000000"/>
                </a:solidFill>
                <a:effectLst/>
                <a:latin typeface="Open Sans" panose="020B0606030504020204" pitchFamily="34" charset="0"/>
              </a:rPr>
              <a:t>It's a good idea for employers to remind their staff to check this.</a:t>
            </a:r>
          </a:p>
          <a:p>
            <a:pPr algn="l" fontAlgn="base"/>
            <a:r>
              <a:rPr lang="en-GB" b="1" i="0" dirty="0">
                <a:solidFill>
                  <a:srgbClr val="00838D"/>
                </a:solidFill>
                <a:effectLst/>
                <a:latin typeface="Century Gothic Bold" panose="020B0702020202020204" pitchFamily="34" charset="0"/>
              </a:rPr>
              <a:t>Training for managers</a:t>
            </a:r>
          </a:p>
          <a:p>
            <a:pPr algn="l" fontAlgn="base"/>
            <a:r>
              <a:rPr lang="en-GB" b="0" i="0" dirty="0" err="1">
                <a:solidFill>
                  <a:srgbClr val="000000"/>
                </a:solidFill>
                <a:effectLst/>
                <a:latin typeface="Open Sans" panose="020B0606030504020204" pitchFamily="34" charset="0"/>
              </a:rPr>
              <a:t>Acas</a:t>
            </a:r>
            <a:r>
              <a:rPr lang="en-GB" b="0" i="0" dirty="0">
                <a:solidFill>
                  <a:srgbClr val="000000"/>
                </a:solidFill>
                <a:effectLst/>
                <a:latin typeface="Open Sans" panose="020B0606030504020204" pitchFamily="34" charset="0"/>
              </a:rPr>
              <a:t> provides training on managing people who work remotely. Our courses are currently delivered remotely.</a:t>
            </a:r>
          </a:p>
          <a:p>
            <a:pPr algn="l" fontAlgn="base"/>
            <a:r>
              <a:rPr lang="en-GB" b="0" i="0" u="sng" dirty="0">
                <a:solidFill>
                  <a:srgbClr val="007C85"/>
                </a:solidFill>
                <a:effectLst/>
                <a:latin typeface="Open Sans" panose="020B0606030504020204" pitchFamily="34" charset="0"/>
                <a:hlinkClick r:id="rId9"/>
              </a:rPr>
              <a:t>Book training on how to manage homeworkers</a:t>
            </a:r>
            <a:r>
              <a:rPr lang="en-GB" b="0" i="0" dirty="0">
                <a:solidFill>
                  <a:srgbClr val="000000"/>
                </a:solidFill>
                <a:effectLst/>
                <a:latin typeface="Open Sans" panose="020B0606030504020204" pitchFamily="34" charset="0"/>
              </a:rPr>
              <a:t>.</a:t>
            </a:r>
          </a:p>
          <a:p>
            <a:pPr algn="l" fontAlgn="base"/>
            <a:r>
              <a:rPr lang="en-GB" b="1" i="0" dirty="0">
                <a:solidFill>
                  <a:srgbClr val="00838D"/>
                </a:solidFill>
                <a:effectLst/>
                <a:latin typeface="Century Gothic Bold" panose="020B0702020202020204" pitchFamily="34" charset="0"/>
              </a:rPr>
              <a:t>More advice</a:t>
            </a:r>
          </a:p>
          <a:p>
            <a:pPr algn="l" fontAlgn="base">
              <a:buFont typeface="Arial" panose="020B0604020202020204" pitchFamily="34" charset="0"/>
              <a:buChar char="•"/>
            </a:pPr>
            <a:r>
              <a:rPr lang="en-GB" b="0" i="0" u="sng" dirty="0">
                <a:solidFill>
                  <a:srgbClr val="007C85"/>
                </a:solidFill>
                <a:effectLst/>
                <a:latin typeface="Open Sans" panose="020B0606030504020204" pitchFamily="34" charset="0"/>
                <a:hlinkClick r:id="rId7" tooltip="Coronavirus (COVID-19): advice for employers and employees"/>
              </a:rPr>
              <a:t>Coronavirus: advice for employers and employees</a:t>
            </a:r>
            <a:endParaRPr lang="en-GB" b="0" i="0" dirty="0">
              <a:solidFill>
                <a:srgbClr val="000000"/>
              </a:solidFill>
              <a:effectLst/>
              <a:latin typeface="Open Sans" panose="020B0606030504020204" pitchFamily="34" charset="0"/>
            </a:endParaRPr>
          </a:p>
          <a:p>
            <a:pPr algn="l" fontAlgn="base">
              <a:buFont typeface="Arial" panose="020B0604020202020204" pitchFamily="34" charset="0"/>
              <a:buChar char="•"/>
            </a:pPr>
            <a:r>
              <a:rPr lang="en-GB" b="0" i="0" u="none" strike="noStrike" dirty="0">
                <a:solidFill>
                  <a:srgbClr val="FFFFFF"/>
                </a:solidFill>
                <a:effectLst/>
                <a:latin typeface="Open Sans" panose="020B0606030504020204" pitchFamily="34" charset="0"/>
                <a:hlinkClick r:id="rId10" tooltip="Returning to the workplace"/>
              </a:rPr>
              <a:t>Returning to the workplace during coronavirus</a:t>
            </a:r>
            <a:endParaRPr lang="en-GB" b="0" i="0" dirty="0">
              <a:solidFill>
                <a:srgbClr val="000000"/>
              </a:solidFill>
              <a:effectLst/>
              <a:latin typeface="Open Sans" panose="020B0606030504020204" pitchFamily="34" charset="0"/>
            </a:endParaRPr>
          </a:p>
          <a:p>
            <a:pPr algn="l" fontAlgn="base">
              <a:buFont typeface="Arial" panose="020B0604020202020204" pitchFamily="34" charset="0"/>
              <a:buChar char="•"/>
            </a:pPr>
            <a:r>
              <a:rPr lang="en-GB" b="0" i="0" u="sng" dirty="0">
                <a:solidFill>
                  <a:srgbClr val="007C85"/>
                </a:solidFill>
                <a:effectLst/>
                <a:latin typeface="Open Sans" panose="020B0606030504020204" pitchFamily="34" charset="0"/>
                <a:hlinkClick r:id="rId11"/>
              </a:rPr>
              <a:t>When homeworking is not because of an emergency</a:t>
            </a:r>
            <a:r>
              <a:rPr lang="en-GB" b="0" i="0" dirty="0">
                <a:solidFill>
                  <a:srgbClr val="000000"/>
                </a:solidFill>
                <a:effectLst/>
                <a:latin typeface="Open Sans" panose="020B0606030504020204" pitchFamily="34" charset="0"/>
              </a:rPr>
              <a:t> (PDF, 273KB, 43 pages)</a:t>
            </a:r>
          </a:p>
          <a:p>
            <a:pPr algn="l" fontAlgn="base"/>
            <a:r>
              <a:rPr lang="en-GB" b="0" i="0" u="sng" dirty="0" err="1">
                <a:solidFill>
                  <a:srgbClr val="007C85"/>
                </a:solidFill>
                <a:effectLst/>
                <a:latin typeface="inherit"/>
                <a:hlinkClick r:id="rId12"/>
              </a:rPr>
              <a:t>Print</a:t>
            </a:r>
            <a:r>
              <a:rPr lang="en-GB" b="0" i="0" u="sng" dirty="0" err="1">
                <a:solidFill>
                  <a:srgbClr val="007C85"/>
                </a:solidFill>
                <a:effectLst/>
                <a:latin typeface="inherit"/>
                <a:hlinkClick r:id="rId13"/>
              </a:rPr>
              <a:t>Download</a:t>
            </a:r>
            <a:endParaRPr lang="en-GB" b="0" i="0" dirty="0">
              <a:solidFill>
                <a:srgbClr val="000000"/>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101461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These tips are for employees working from home, in the office or a mixture</a:t>
            </a:r>
          </a:p>
          <a:p>
            <a:pPr marL="0" indent="0">
              <a:buFont typeface="Arial" panose="020B0604020202020204" pitchFamily="34" charset="0"/>
              <a:buNone/>
            </a:pPr>
            <a:r>
              <a:rPr lang="en-GB" dirty="0"/>
              <a:t> </a:t>
            </a:r>
          </a:p>
          <a:p>
            <a:pPr marL="171450" indent="-171450">
              <a:buFont typeface="Arial" panose="020B0604020202020204" pitchFamily="34" charset="0"/>
              <a:buChar char="•"/>
            </a:pPr>
            <a:r>
              <a:rPr lang="en-GB" b="1" dirty="0"/>
              <a:t>Agree Ways of Working </a:t>
            </a:r>
            <a:r>
              <a:rPr lang="en-GB" dirty="0"/>
              <a:t>– How and how often you will be in touch. What would they prefer? No surprises!!</a:t>
            </a:r>
          </a:p>
          <a:p>
            <a:pPr marL="171450" indent="-171450">
              <a:buFont typeface="Arial" panose="020B0604020202020204" pitchFamily="34" charset="0"/>
              <a:buChar char="•"/>
            </a:pPr>
            <a:r>
              <a:rPr lang="en-GB" b="1" dirty="0"/>
              <a:t>Review Short Term Goals – </a:t>
            </a:r>
            <a:r>
              <a:rPr lang="en-GB" b="0" dirty="0"/>
              <a:t>Make sure that expectations are clear – set short term goals that are reviewed frequently creating a sense of achievement</a:t>
            </a:r>
          </a:p>
          <a:p>
            <a:pPr marL="171450" indent="-171450">
              <a:buFont typeface="Arial" panose="020B0604020202020204" pitchFamily="34" charset="0"/>
              <a:buChar char="•"/>
            </a:pPr>
            <a:r>
              <a:rPr lang="en-GB" b="1" dirty="0"/>
              <a:t>Continue Training and Development </a:t>
            </a:r>
            <a:r>
              <a:rPr lang="en-GB" b="0" dirty="0"/>
              <a:t>– One of the key areas to employee engagement is through feeling valued for their knowledge and contribution to the business. A key way of showing this is through continual training and development. Have the conversation in 121s and Appraisals what would they like to learn or improve on? How can we as a business support this? What are our options in this new normal?</a:t>
            </a:r>
          </a:p>
          <a:p>
            <a:pPr marL="171450" indent="-171450">
              <a:buFont typeface="Arial" panose="020B0604020202020204" pitchFamily="34" charset="0"/>
              <a:buChar char="•"/>
            </a:pPr>
            <a:r>
              <a:rPr lang="en-GB" b="1" dirty="0"/>
              <a:t>Keep your Calendar Visible – </a:t>
            </a:r>
            <a:r>
              <a:rPr lang="en-GB" b="0" dirty="0"/>
              <a:t>If you share your calendars make sure you block out times when your team can see you are free and so can book in for a chat if they need to. Be available.</a:t>
            </a:r>
          </a:p>
          <a:p>
            <a:pPr marL="171450" indent="-171450">
              <a:buFont typeface="Arial" panose="020B0604020202020204" pitchFamily="34" charset="0"/>
              <a:buChar char="•"/>
            </a:pPr>
            <a:r>
              <a:rPr lang="en-GB" b="1" dirty="0"/>
              <a:t>Be aware of overworking </a:t>
            </a:r>
            <a:r>
              <a:rPr lang="en-GB" b="0" dirty="0"/>
              <a:t>– some employees working from home find it difficult to switch off and draw the line between work time and home time. Be aware of people sending emails etc out of work time and have that discussion with them.</a:t>
            </a:r>
          </a:p>
          <a:p>
            <a:pPr marL="171450" indent="-171450">
              <a:buFont typeface="Arial" panose="020B0604020202020204" pitchFamily="34" charset="0"/>
              <a:buChar char="•"/>
            </a:pPr>
            <a:r>
              <a:rPr lang="en-GB" b="1" dirty="0"/>
              <a:t>Be flexible </a:t>
            </a:r>
            <a:r>
              <a:rPr lang="en-GB" b="0" dirty="0"/>
              <a:t>– if an employee suddenly has a child at home due to self isolation be flexible – can they work different hours to enable them to take care of the child. An employees circumstances may change and they can no longer work from home, how can we help with this?</a:t>
            </a:r>
          </a:p>
          <a:p>
            <a:pPr marL="171450" indent="-171450">
              <a:buFont typeface="Arial" panose="020B0604020202020204" pitchFamily="34" charset="0"/>
              <a:buChar char="•"/>
            </a:pPr>
            <a:r>
              <a:rPr lang="en-GB" b="1" dirty="0"/>
              <a:t>Be consistent </a:t>
            </a:r>
            <a:r>
              <a:rPr lang="en-GB" b="0" dirty="0"/>
              <a:t>– consider each request based on its own set of circumstances and merits. </a:t>
            </a:r>
          </a:p>
          <a:p>
            <a:pPr marL="171450" indent="-171450">
              <a:buFont typeface="Arial" panose="020B0604020202020204" pitchFamily="34" charset="0"/>
              <a:buChar char="•"/>
            </a:pPr>
            <a:r>
              <a:rPr lang="en-GB" b="0" dirty="0"/>
              <a:t>Frequent welfare checks on the team – Notice any changes in behaviour that a team member is struggling.</a:t>
            </a:r>
          </a:p>
          <a:p>
            <a:pPr marL="171450" indent="-1714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8843B835-C240-4FD9-907C-0336A9F6FECE}" type="slidenum">
              <a:rPr lang="en-GB" smtClean="0"/>
              <a:t>22</a:t>
            </a:fld>
            <a:endParaRPr lang="en-GB"/>
          </a:p>
        </p:txBody>
      </p:sp>
    </p:spTree>
    <p:extLst>
      <p:ext uri="{BB962C8B-B14F-4D97-AF65-F5344CB8AC3E}">
        <p14:creationId xmlns:p14="http://schemas.microsoft.com/office/powerpoint/2010/main" val="284382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on Desk top </a:t>
            </a:r>
          </a:p>
        </p:txBody>
      </p:sp>
    </p:spTree>
    <p:extLst>
      <p:ext uri="{BB962C8B-B14F-4D97-AF65-F5344CB8AC3E}">
        <p14:creationId xmlns:p14="http://schemas.microsoft.com/office/powerpoint/2010/main" val="385447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938213" y="750888"/>
            <a:ext cx="5008562" cy="3756025"/>
          </a:xfrm>
          <a:ln/>
        </p:spPr>
      </p:sp>
      <p:sp>
        <p:nvSpPr>
          <p:cNvPr id="130051" name="Notes Placeholder 2"/>
          <p:cNvSpPr>
            <a:spLocks noGrp="1"/>
          </p:cNvSpPr>
          <p:nvPr>
            <p:ph type="body" idx="1"/>
          </p:nvPr>
        </p:nvSpPr>
        <p:spPr>
          <a:xfrm>
            <a:off x="688975" y="4757738"/>
            <a:ext cx="5505450" cy="4506912"/>
          </a:xfrm>
        </p:spPr>
        <p:txBody>
          <a:bodyPr/>
          <a:lstStyle/>
          <a:p>
            <a:r>
              <a:rPr lang="en-GB" dirty="0">
                <a:ea typeface="ＭＳ Ｐゴシック" pitchFamily="34" charset="-128"/>
              </a:rPr>
              <a:t>In setting out the Agenda for the session, you might wish to highlight that teams come in all shapes and sizes and that not all groups of people are teams. </a:t>
            </a:r>
            <a:r>
              <a:rPr lang="en-US" dirty="0">
                <a:ea typeface="ＭＳ Ｐゴシック" pitchFamily="34" charset="-128"/>
              </a:rPr>
              <a:t>Some facilitators like to talk generally about the Agenda, using examples from their own experience to illustrate what will be covered.</a:t>
            </a:r>
          </a:p>
          <a:p>
            <a:endParaRPr lang="en-US" dirty="0">
              <a:ea typeface="ＭＳ Ｐゴシック" pitchFamily="34" charset="-128"/>
            </a:endParaRPr>
          </a:p>
          <a:p>
            <a:r>
              <a:rPr lang="en-US" dirty="0">
                <a:ea typeface="ＭＳ Ｐゴシック" pitchFamily="34" charset="-128"/>
              </a:rPr>
              <a:t>In general terms, the Agenda will lead you (and the delegates!) through the day</a:t>
            </a:r>
            <a:r>
              <a:rPr lang="en-US" altLang="en-US" dirty="0">
                <a:ea typeface="ＭＳ Ｐゴシック" pitchFamily="34" charset="-128"/>
              </a:rPr>
              <a:t>’</a:t>
            </a:r>
            <a:r>
              <a:rPr lang="en-US" dirty="0">
                <a:ea typeface="ＭＳ Ｐゴシック" pitchFamily="34" charset="-128"/>
              </a:rPr>
              <a:t>s Workshop by:</a:t>
            </a:r>
          </a:p>
          <a:p>
            <a:endParaRPr lang="en-US" dirty="0">
              <a:ea typeface="ＭＳ Ｐゴシック" pitchFamily="34" charset="-128"/>
            </a:endParaRPr>
          </a:p>
          <a:p>
            <a:pPr>
              <a:buFontTx/>
              <a:buChar char="•"/>
            </a:pPr>
            <a:r>
              <a:rPr lang="en-GB" dirty="0">
                <a:ea typeface="ＭＳ Ｐゴシック" pitchFamily="34" charset="-128"/>
              </a:rPr>
              <a:t>Exploring what an organisation is and the types of organisation found in the UK</a:t>
            </a:r>
          </a:p>
          <a:p>
            <a:pPr>
              <a:buFontTx/>
              <a:buChar char="•"/>
            </a:pPr>
            <a:r>
              <a:rPr lang="en-GB" dirty="0">
                <a:ea typeface="ＭＳ Ｐゴシック" pitchFamily="34" charset="-128"/>
              </a:rPr>
              <a:t>Considering what a team is and how teams develop</a:t>
            </a:r>
          </a:p>
          <a:p>
            <a:pPr>
              <a:buFontTx/>
              <a:buChar char="•"/>
            </a:pPr>
            <a:r>
              <a:rPr lang="en-GB" dirty="0">
                <a:ea typeface="ＭＳ Ｐゴシック" pitchFamily="34" charset="-128"/>
              </a:rPr>
              <a:t>Looking at the difference between leadership and management</a:t>
            </a:r>
          </a:p>
          <a:p>
            <a:pPr>
              <a:buFontTx/>
              <a:buChar char="•"/>
            </a:pPr>
            <a:r>
              <a:rPr lang="en-GB" dirty="0">
                <a:ea typeface="ＭＳ Ｐゴシック" pitchFamily="34" charset="-128"/>
              </a:rPr>
              <a:t>Considering well-known leaders to identify the typical characteristics of leaders and what that means for us as leaders</a:t>
            </a:r>
          </a:p>
          <a:p>
            <a:pPr>
              <a:buFontTx/>
              <a:buChar char="•"/>
            </a:pPr>
            <a:r>
              <a:rPr lang="en-GB" dirty="0">
                <a:ea typeface="ＭＳ Ｐゴシック" pitchFamily="34" charset="-128"/>
              </a:rPr>
              <a:t>Understanding the importance of motivation in leadership and exploring motivation models, old and new</a:t>
            </a:r>
          </a:p>
          <a:p>
            <a:pPr>
              <a:buFontTx/>
              <a:buChar char="•"/>
            </a:pPr>
            <a:r>
              <a:rPr lang="en-GB" dirty="0">
                <a:ea typeface="ＭＳ Ｐゴシック" pitchFamily="34" charset="-128"/>
              </a:rPr>
              <a:t>Examining 2 well-known leadership theories</a:t>
            </a:r>
          </a:p>
          <a:p>
            <a:pPr>
              <a:buFontTx/>
              <a:buChar char="•"/>
            </a:pPr>
            <a:r>
              <a:rPr lang="en-GB" dirty="0">
                <a:ea typeface="ＭＳ Ｐゴシック" pitchFamily="34" charset="-128"/>
              </a:rPr>
              <a:t>Exploring performance management from both the organisational and individual perspective </a:t>
            </a:r>
            <a:endParaRPr lang="en-US" dirty="0">
              <a:ea typeface="ＭＳ Ｐゴシック" pitchFamily="34" charset="-128"/>
            </a:endParaRPr>
          </a:p>
        </p:txBody>
      </p:sp>
      <p:sp>
        <p:nvSpPr>
          <p:cNvPr id="27651" name="Slide Number Placeholder 3"/>
          <p:cNvSpPr txBox="1">
            <a:spLocks noGrp="1"/>
          </p:cNvSpPr>
          <p:nvPr/>
        </p:nvSpPr>
        <p:spPr bwMode="auto">
          <a:xfrm>
            <a:off x="3897313" y="9512300"/>
            <a:ext cx="2982912" cy="501650"/>
          </a:xfrm>
          <a:prstGeom prst="rect">
            <a:avLst/>
          </a:prstGeom>
          <a:noFill/>
          <a:ln w="9525">
            <a:noFill/>
            <a:miter lim="800000"/>
            <a:headEnd/>
            <a:tailEnd/>
          </a:ln>
        </p:spPr>
        <p:txBody>
          <a:bodyPr lIns="96551" tIns="48276" rIns="96551" bIns="48276" anchor="b"/>
          <a:lstStyle/>
          <a:p>
            <a:pPr algn="r" defTabSz="965200"/>
            <a:fld id="{92180033-3892-469D-8676-49642F97F7FF}" type="slidenum">
              <a:rPr lang="en-GB" sz="1300">
                <a:cs typeface="Arial" pitchFamily="34" charset="0"/>
              </a:rPr>
              <a:pPr algn="r" defTabSz="965200"/>
              <a:t>3</a:t>
            </a:fld>
            <a:endParaRPr lang="en-GB" sz="1300">
              <a:cs typeface="Arial" pitchFamily="34" charset="0"/>
            </a:endParaRPr>
          </a:p>
        </p:txBody>
      </p:sp>
    </p:spTree>
    <p:extLst>
      <p:ext uri="{BB962C8B-B14F-4D97-AF65-F5344CB8AC3E}">
        <p14:creationId xmlns:p14="http://schemas.microsoft.com/office/powerpoint/2010/main" val="351763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delegates how their business views remote working </a:t>
            </a:r>
          </a:p>
        </p:txBody>
      </p:sp>
    </p:spTree>
    <p:extLst>
      <p:ext uri="{BB962C8B-B14F-4D97-AF65-F5344CB8AC3E}">
        <p14:creationId xmlns:p14="http://schemas.microsoft.com/office/powerpoint/2010/main" val="267260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delegates what different types of remote working do they know </a:t>
            </a:r>
          </a:p>
        </p:txBody>
      </p:sp>
    </p:spTree>
    <p:extLst>
      <p:ext uri="{BB962C8B-B14F-4D97-AF65-F5344CB8AC3E}">
        <p14:creationId xmlns:p14="http://schemas.microsoft.com/office/powerpoint/2010/main" val="361524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0A2338"/>
                </a:solidFill>
                <a:effectLst/>
                <a:latin typeface="+mn-lt"/>
              </a:rPr>
              <a:t>In a fully remote position an employee works either from home, a remote office or constantly on the move, rarely going into the company’s physical location. </a:t>
            </a:r>
            <a:endParaRPr lang="en-GB" sz="1200" dirty="0">
              <a:latin typeface="+mn-lt"/>
            </a:endParaRP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0A2338"/>
                </a:solidFill>
                <a:effectLst/>
                <a:latin typeface="+mn-lt"/>
              </a:rPr>
              <a:t>A </a:t>
            </a:r>
            <a:r>
              <a:rPr lang="en-GB" sz="1200" i="0" dirty="0">
                <a:solidFill>
                  <a:srgbClr val="0A2338"/>
                </a:solidFill>
                <a:effectLst/>
                <a:latin typeface="+mn-lt"/>
              </a:rPr>
              <a:t>flexible job</a:t>
            </a:r>
            <a:r>
              <a:rPr lang="en-GB" sz="1200" b="0" i="0" dirty="0">
                <a:solidFill>
                  <a:srgbClr val="0A2338"/>
                </a:solidFill>
                <a:effectLst/>
                <a:latin typeface="+mn-lt"/>
              </a:rPr>
              <a:t> provides some flexibility, either regarding schedule or work location, or both. If a flexible job provides location flexibility, it may allow you to fully work remotely, or it may require that employees work from the company’s physical location at least some of the time. If you’re working in a full-time, traditional job setting for which you spend most of your time on a computer, there’s a chance you may be able to switch to a flexible schedule that allows you to work remotely for at least part of the time.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dirty="0">
              <a:solidFill>
                <a:srgbClr val="0A2338"/>
              </a:solidFill>
              <a:effectLst/>
              <a:latin typeface="+mn-lt"/>
            </a:endParaRPr>
          </a:p>
          <a:p>
            <a:pPr>
              <a:buFont typeface="Arial" panose="020B0604020202020204" pitchFamily="34" charset="0"/>
              <a:buChar char="•"/>
            </a:pPr>
            <a:r>
              <a:rPr lang="en-GB" sz="1200" dirty="0">
                <a:solidFill>
                  <a:schemeClr val="tx1"/>
                </a:solidFill>
              </a:rPr>
              <a:t>Flexi Time</a:t>
            </a:r>
          </a:p>
          <a:p>
            <a:pPr>
              <a:buFont typeface="Arial" panose="020B0604020202020204" pitchFamily="34" charset="0"/>
              <a:buChar char="•"/>
            </a:pPr>
            <a:r>
              <a:rPr lang="en-GB" sz="1200" dirty="0">
                <a:solidFill>
                  <a:schemeClr val="tx1"/>
                </a:solidFill>
              </a:rPr>
              <a:t>Annualised Hours</a:t>
            </a:r>
          </a:p>
          <a:p>
            <a:pPr>
              <a:buFont typeface="Arial" panose="020B0604020202020204" pitchFamily="34" charset="0"/>
              <a:buChar char="•"/>
            </a:pPr>
            <a:r>
              <a:rPr lang="en-GB" sz="1200" dirty="0">
                <a:solidFill>
                  <a:schemeClr val="tx1"/>
                </a:solidFill>
              </a:rPr>
              <a:t>Compressed Hours</a:t>
            </a:r>
          </a:p>
          <a:p>
            <a:pPr>
              <a:buFont typeface="Arial" panose="020B0604020202020204" pitchFamily="34" charset="0"/>
              <a:buChar char="•"/>
            </a:pPr>
            <a:r>
              <a:rPr lang="en-GB" sz="1200" dirty="0">
                <a:solidFill>
                  <a:schemeClr val="tx1"/>
                </a:solidFill>
              </a:rPr>
              <a:t>Staggered Hours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mn-lt"/>
            </a:endParaRPr>
          </a:p>
          <a:p>
            <a:r>
              <a:rPr lang="en-GB" b="0" i="0" dirty="0">
                <a:solidFill>
                  <a:srgbClr val="333333"/>
                </a:solidFill>
                <a:effectLst/>
                <a:latin typeface="open sans" panose="020B0606030504020204" pitchFamily="34" charset="0"/>
              </a:rPr>
              <a:t>Flexitime (AKA flexi time) is a flexible way of working which allows employees to fit their working hours around their individual needs, and accommodate for other commitments outside of work.</a:t>
            </a:r>
          </a:p>
          <a:p>
            <a:endParaRPr lang="en-GB" b="0" i="0" dirty="0">
              <a:solidFill>
                <a:srgbClr val="333333"/>
              </a:solidFill>
              <a:effectLst/>
              <a:latin typeface="open sans" panose="020B0606030504020204" pitchFamily="34" charset="0"/>
            </a:endParaRPr>
          </a:p>
          <a:p>
            <a:r>
              <a:rPr lang="en-GB" b="0" i="0" dirty="0">
                <a:solidFill>
                  <a:srgbClr val="202124"/>
                </a:solidFill>
                <a:effectLst/>
                <a:latin typeface="arial" panose="020B0604020202020204" pitchFamily="34" charset="0"/>
              </a:rPr>
              <a:t>Under an </a:t>
            </a:r>
            <a:r>
              <a:rPr lang="en-GB" b="1" i="0" dirty="0">
                <a:solidFill>
                  <a:srgbClr val="202124"/>
                </a:solidFill>
                <a:effectLst/>
                <a:latin typeface="arial" panose="020B0604020202020204" pitchFamily="34" charset="0"/>
              </a:rPr>
              <a:t>annualised hours</a:t>
            </a:r>
            <a:r>
              <a:rPr lang="en-GB" b="0" i="0" dirty="0">
                <a:solidFill>
                  <a:srgbClr val="202124"/>
                </a:solidFill>
                <a:effectLst/>
                <a:latin typeface="arial" panose="020B0604020202020204" pitchFamily="34" charset="0"/>
              </a:rPr>
              <a:t> contract, an employee's </a:t>
            </a:r>
            <a:r>
              <a:rPr lang="en-GB" b="1" i="0" dirty="0">
                <a:solidFill>
                  <a:srgbClr val="202124"/>
                </a:solidFill>
                <a:effectLst/>
                <a:latin typeface="arial" panose="020B0604020202020204" pitchFamily="34" charset="0"/>
              </a:rPr>
              <a:t>hours</a:t>
            </a:r>
            <a:r>
              <a:rPr lang="en-GB" b="0" i="0" dirty="0">
                <a:solidFill>
                  <a:srgbClr val="202124"/>
                </a:solidFill>
                <a:effectLst/>
                <a:latin typeface="arial" panose="020B0604020202020204" pitchFamily="34" charset="0"/>
              </a:rPr>
              <a:t> are expressed as a total number of </a:t>
            </a:r>
            <a:r>
              <a:rPr lang="en-GB" b="1" i="0" dirty="0">
                <a:solidFill>
                  <a:srgbClr val="202124"/>
                </a:solidFill>
                <a:effectLst/>
                <a:latin typeface="arial" panose="020B0604020202020204" pitchFamily="34" charset="0"/>
              </a:rPr>
              <a:t>hours</a:t>
            </a:r>
            <a:r>
              <a:rPr lang="en-GB" b="0" i="0" dirty="0">
                <a:solidFill>
                  <a:srgbClr val="202124"/>
                </a:solidFill>
                <a:effectLst/>
                <a:latin typeface="arial" panose="020B0604020202020204" pitchFamily="34" charset="0"/>
              </a:rPr>
              <a:t> to be worked during the course of the year. The </a:t>
            </a:r>
            <a:r>
              <a:rPr lang="en-GB" b="1" i="0" dirty="0">
                <a:solidFill>
                  <a:srgbClr val="202124"/>
                </a:solidFill>
                <a:effectLst/>
                <a:latin typeface="arial" panose="020B0604020202020204" pitchFamily="34" charset="0"/>
              </a:rPr>
              <a:t>hours</a:t>
            </a:r>
            <a:r>
              <a:rPr lang="en-GB" b="0" i="0" dirty="0">
                <a:solidFill>
                  <a:srgbClr val="202124"/>
                </a:solidFill>
                <a:effectLst/>
                <a:latin typeface="arial" panose="020B0604020202020204" pitchFamily="34" charset="0"/>
              </a:rPr>
              <a:t> actually worked are likely to fluctuate from week to week and month to month.</a:t>
            </a:r>
          </a:p>
          <a:p>
            <a:endParaRPr lang="en-GB" b="0" i="0" dirty="0">
              <a:solidFill>
                <a:srgbClr val="202124"/>
              </a:solidFill>
              <a:effectLst/>
              <a:latin typeface="arial" panose="020B0604020202020204" pitchFamily="34" charset="0"/>
            </a:endParaRPr>
          </a:p>
          <a:p>
            <a:r>
              <a:rPr lang="en-GB" b="0" i="0" dirty="0">
                <a:solidFill>
                  <a:srgbClr val="202124"/>
                </a:solidFill>
                <a:effectLst/>
                <a:latin typeface="arial" panose="020B0604020202020204" pitchFamily="34" charset="0"/>
              </a:rPr>
              <a:t>What are </a:t>
            </a:r>
            <a:r>
              <a:rPr lang="en-GB" b="1" i="0" dirty="0">
                <a:solidFill>
                  <a:srgbClr val="202124"/>
                </a:solidFill>
                <a:effectLst/>
                <a:latin typeface="arial" panose="020B0604020202020204" pitchFamily="34" charset="0"/>
              </a:rPr>
              <a:t>compressed hours</a:t>
            </a:r>
            <a:r>
              <a:rPr lang="en-GB" b="0" i="0" dirty="0">
                <a:solidFill>
                  <a:srgbClr val="202124"/>
                </a:solidFill>
                <a:effectLst/>
                <a:latin typeface="arial" panose="020B0604020202020204" pitchFamily="34" charset="0"/>
              </a:rPr>
              <a:t>? Staff working </a:t>
            </a:r>
            <a:r>
              <a:rPr lang="en-GB" b="1" i="0" dirty="0">
                <a:solidFill>
                  <a:srgbClr val="202124"/>
                </a:solidFill>
                <a:effectLst/>
                <a:latin typeface="arial" panose="020B0604020202020204" pitchFamily="34" charset="0"/>
              </a:rPr>
              <a:t>compressed hours</a:t>
            </a:r>
            <a:r>
              <a:rPr lang="en-GB" b="0" i="0" dirty="0">
                <a:solidFill>
                  <a:srgbClr val="202124"/>
                </a:solidFill>
                <a:effectLst/>
                <a:latin typeface="arial" panose="020B0604020202020204" pitchFamily="34" charset="0"/>
              </a:rPr>
              <a:t> work their total contracted </a:t>
            </a:r>
            <a:r>
              <a:rPr lang="en-GB" b="1" i="0" dirty="0">
                <a:solidFill>
                  <a:srgbClr val="202124"/>
                </a:solidFill>
                <a:effectLst/>
                <a:latin typeface="arial" panose="020B0604020202020204" pitchFamily="34" charset="0"/>
              </a:rPr>
              <a:t>hours</a:t>
            </a:r>
            <a:r>
              <a:rPr lang="en-GB" b="0" i="0" dirty="0">
                <a:solidFill>
                  <a:srgbClr val="202124"/>
                </a:solidFill>
                <a:effectLst/>
                <a:latin typeface="arial" panose="020B0604020202020204" pitchFamily="34" charset="0"/>
              </a:rPr>
              <a:t> over fewer working days. For example, a full-time staff member could work 36.5 </a:t>
            </a:r>
            <a:r>
              <a:rPr lang="en-GB" b="1" i="0" dirty="0">
                <a:solidFill>
                  <a:srgbClr val="202124"/>
                </a:solidFill>
                <a:effectLst/>
                <a:latin typeface="arial" panose="020B0604020202020204" pitchFamily="34" charset="0"/>
              </a:rPr>
              <a:t>hours</a:t>
            </a:r>
            <a:r>
              <a:rPr lang="en-GB" b="0" i="0" dirty="0">
                <a:solidFill>
                  <a:srgbClr val="202124"/>
                </a:solidFill>
                <a:effectLst/>
                <a:latin typeface="arial" panose="020B0604020202020204" pitchFamily="34" charset="0"/>
              </a:rPr>
              <a:t> over 4.5 days or a 9 day fortnight rather than 5 days.</a:t>
            </a:r>
          </a:p>
          <a:p>
            <a:endParaRPr lang="en-GB" b="0" i="0" dirty="0">
              <a:solidFill>
                <a:srgbClr val="202124"/>
              </a:solidFill>
              <a:effectLst/>
              <a:latin typeface="arial" panose="020B0604020202020204" pitchFamily="34" charset="0"/>
            </a:endParaRPr>
          </a:p>
          <a:p>
            <a:r>
              <a:rPr lang="en-GB" b="0" i="0" dirty="0">
                <a:solidFill>
                  <a:srgbClr val="0B0C0C"/>
                </a:solidFill>
                <a:effectLst/>
                <a:latin typeface="nta"/>
              </a:rPr>
              <a:t>The employee has different start, finish and break times from other workers.</a:t>
            </a:r>
          </a:p>
          <a:p>
            <a:endParaRPr lang="en-GB" b="0" i="0" dirty="0">
              <a:solidFill>
                <a:srgbClr val="0B0C0C"/>
              </a:solidFill>
              <a:effectLst/>
              <a:latin typeface="nta"/>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292929"/>
                </a:solidFill>
                <a:effectLst/>
                <a:latin typeface="+mn-lt"/>
              </a:rPr>
              <a:t>Remote independent contractors are probably the most typically thought-of remote workers. Also known as freelancers, remote independent contractors work on a project-to-project basis for various companies. Remote independent contractors are paid on either a per project or hourly basis, and they usually work with multiple clients.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dirty="0">
              <a:solidFill>
                <a:srgbClr val="292929"/>
              </a:solidFill>
              <a:effectLst/>
              <a:latin typeface="+mn-lt"/>
            </a:endParaRPr>
          </a:p>
          <a:p>
            <a:pPr algn="ctr"/>
            <a:r>
              <a:rPr lang="en-GB" sz="1200" i="0" dirty="0">
                <a:solidFill>
                  <a:srgbClr val="495057"/>
                </a:solidFill>
                <a:effectLst/>
                <a:latin typeface="+mn-lt"/>
              </a:rPr>
              <a:t>hybrid team means that most team members are working from a fixed office location. Less than 50% of the employees will be working outside of the office, and even then, they might have to come in occasionally to work with the collocated team members. This is also becoming ever more popular with companies, especially in the technology sector. While more established businesses aren’t often up for taking the full plunge into remote work, this can be a good way to get them started on the right remote track. </a:t>
            </a:r>
          </a:p>
          <a:p>
            <a:pPr algn="ctr"/>
            <a:r>
              <a:rPr lang="en-GB" sz="1200" i="0" dirty="0">
                <a:solidFill>
                  <a:srgbClr val="495057"/>
                </a:solidFill>
                <a:effectLst/>
                <a:latin typeface="+mn-lt"/>
              </a:rPr>
              <a:t>Hybrid teams are usually developed when an employer is struggling with finding particular talents to the team and the only way to get them is to agree for hybrid setup with mixed remote and onsite employees.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latin typeface="+mn-lt"/>
            </a:endParaRPr>
          </a:p>
          <a:p>
            <a:endParaRPr lang="en-GB" dirty="0"/>
          </a:p>
          <a:p>
            <a:endParaRPr lang="en-GB" dirty="0"/>
          </a:p>
        </p:txBody>
      </p:sp>
    </p:spTree>
    <p:extLst>
      <p:ext uri="{BB962C8B-B14F-4D97-AF65-F5344CB8AC3E}">
        <p14:creationId xmlns:p14="http://schemas.microsoft.com/office/powerpoint/2010/main" val="1979189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ACAS policy outline from desktop </a:t>
            </a:r>
          </a:p>
        </p:txBody>
      </p:sp>
    </p:spTree>
    <p:extLst>
      <p:ext uri="{BB962C8B-B14F-4D97-AF65-F5344CB8AC3E}">
        <p14:creationId xmlns:p14="http://schemas.microsoft.com/office/powerpoint/2010/main" val="355813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Share the ACAS Guidance on screen </a:t>
            </a:r>
          </a:p>
          <a:p>
            <a:endParaRPr lang="en-GB" dirty="0"/>
          </a:p>
          <a:p>
            <a:pPr algn="l" fontAlgn="base"/>
            <a:r>
              <a:rPr lang="en-GB" b="0" i="0" dirty="0">
                <a:solidFill>
                  <a:srgbClr val="000000"/>
                </a:solidFill>
                <a:effectLst/>
                <a:latin typeface="Open Sans" panose="020B0606030504020204" pitchFamily="34" charset="0"/>
              </a:rPr>
              <a:t>We're </a:t>
            </a:r>
            <a:r>
              <a:rPr lang="en-GB" b="0" i="0" dirty="0" err="1">
                <a:solidFill>
                  <a:srgbClr val="000000"/>
                </a:solidFill>
                <a:effectLst/>
                <a:latin typeface="Open Sans" panose="020B0606030504020204" pitchFamily="34" charset="0"/>
              </a:rPr>
              <a:t>Acas</a:t>
            </a:r>
            <a:r>
              <a:rPr lang="en-GB" b="0" i="0" dirty="0">
                <a:solidFill>
                  <a:srgbClr val="000000"/>
                </a:solidFill>
                <a:effectLst/>
                <a:latin typeface="Open Sans" panose="020B0606030504020204" pitchFamily="34" charset="0"/>
              </a:rPr>
              <a:t>, the Advisory, Conciliation and Arbitration Service.</a:t>
            </a:r>
          </a:p>
          <a:p>
            <a:pPr algn="l" fontAlgn="base"/>
            <a:r>
              <a:rPr lang="en-GB" b="0" i="0" dirty="0">
                <a:solidFill>
                  <a:srgbClr val="000000"/>
                </a:solidFill>
                <a:effectLst/>
                <a:latin typeface="Open Sans" panose="020B0606030504020204" pitchFamily="34" charset="0"/>
              </a:rPr>
              <a:t>We work with millions of employers and employees every year to improve workplace relationships. We're an independent public body that receives funding from the government.</a:t>
            </a:r>
          </a:p>
          <a:p>
            <a:endParaRPr lang="en-GB" dirty="0"/>
          </a:p>
        </p:txBody>
      </p:sp>
    </p:spTree>
    <p:extLst>
      <p:ext uri="{BB962C8B-B14F-4D97-AF65-F5344CB8AC3E}">
        <p14:creationId xmlns:p14="http://schemas.microsoft.com/office/powerpoint/2010/main" val="1901918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b="0" i="0" dirty="0">
                <a:solidFill>
                  <a:srgbClr val="333333"/>
                </a:solidFill>
                <a:effectLst/>
                <a:latin typeface="Georgia" panose="02040502050405020303" pitchFamily="18" charset="0"/>
              </a:rPr>
              <a:t>Changes to employment contracts</a:t>
            </a:r>
          </a:p>
          <a:p>
            <a:pPr algn="l" fontAlgn="base"/>
            <a:r>
              <a:rPr lang="en-GB" b="0" i="0" dirty="0">
                <a:solidFill>
                  <a:srgbClr val="000000"/>
                </a:solidFill>
                <a:effectLst/>
                <a:latin typeface="Oxygen"/>
              </a:rPr>
              <a:t>It will normally be appropriate to tailor a standard employment contract in order to reflect any homeworking arrangements. In some instances, it may also be sensible to put in place specific policies to cover off some of the more practical arrangements.</a:t>
            </a:r>
          </a:p>
          <a:p>
            <a:pPr algn="l" fontAlgn="base"/>
            <a:r>
              <a:rPr lang="en-GB" b="0" i="0" dirty="0">
                <a:solidFill>
                  <a:srgbClr val="000000"/>
                </a:solidFill>
                <a:effectLst/>
                <a:latin typeface="Oxygen"/>
              </a:rPr>
              <a:t>Particular changes to the contract to consider include the following:</a:t>
            </a:r>
          </a:p>
          <a:p>
            <a:pPr algn="l" fontAlgn="base"/>
            <a:r>
              <a:rPr lang="en-GB" b="1" i="0" dirty="0">
                <a:solidFill>
                  <a:srgbClr val="000000"/>
                </a:solidFill>
                <a:effectLst/>
                <a:latin typeface="Oxygen"/>
              </a:rPr>
              <a:t>Place of work</a:t>
            </a:r>
            <a:r>
              <a:rPr lang="en-GB" b="0" i="0" dirty="0">
                <a:solidFill>
                  <a:srgbClr val="000000"/>
                </a:solidFill>
                <a:effectLst/>
                <a:latin typeface="Oxygen"/>
              </a:rPr>
              <a:t> – if the employee will be predominantly working from home, the normal place of work will be the employee’s home, although the contract should also include a provision that the employee can be required to attend the office as necessary. There should also be a provision for what happens if the employee moves house – particularly if the move is further away from the office which may have financial implications for the employer (see “expenses” below).</a:t>
            </a:r>
          </a:p>
          <a:p>
            <a:pPr algn="l" fontAlgn="base"/>
            <a:r>
              <a:rPr lang="en-GB" b="1" i="0" dirty="0">
                <a:solidFill>
                  <a:srgbClr val="000000"/>
                </a:solidFill>
                <a:effectLst/>
                <a:latin typeface="Oxygen"/>
              </a:rPr>
              <a:t>Hours of work</a:t>
            </a:r>
            <a:r>
              <a:rPr lang="en-GB" b="0" i="0" dirty="0">
                <a:solidFill>
                  <a:srgbClr val="000000"/>
                </a:solidFill>
                <a:effectLst/>
                <a:latin typeface="Oxygen"/>
              </a:rPr>
              <a:t> – specify when the employee will need to be available for work. For example, will the employee be required to observe strict office hours, have complete flexibility over when they work, or have certain “core hours” when they must be available. Will they be required to account for their time and if so, how?</a:t>
            </a:r>
          </a:p>
          <a:p>
            <a:pPr algn="l" fontAlgn="base"/>
            <a:r>
              <a:rPr lang="en-GB" b="1" i="0" dirty="0">
                <a:solidFill>
                  <a:srgbClr val="000000"/>
                </a:solidFill>
                <a:effectLst/>
                <a:latin typeface="Oxygen"/>
              </a:rPr>
              <a:t>Salary and benefits</a:t>
            </a:r>
            <a:r>
              <a:rPr lang="en-GB" b="0" i="0" dirty="0">
                <a:solidFill>
                  <a:srgbClr val="000000"/>
                </a:solidFill>
                <a:effectLst/>
                <a:latin typeface="Oxygen"/>
              </a:rPr>
              <a:t> – you should take care that homeworkers are not treated less favourably on grounds of any protected characteristic. For example, if an individual is working from home because of ill-health and receives less favourable benefits than a comparable office-based employee, they may claim disability discrimination. Ensure, for example, that they have access to work related benefits (such as the staff canteen or workplace gym) even though they may not use them regularly.</a:t>
            </a:r>
          </a:p>
          <a:p>
            <a:pPr algn="l" fontAlgn="base"/>
            <a:r>
              <a:rPr lang="en-GB" b="1" i="0" dirty="0">
                <a:solidFill>
                  <a:srgbClr val="000000"/>
                </a:solidFill>
                <a:effectLst/>
                <a:latin typeface="Oxygen"/>
              </a:rPr>
              <a:t>Expenses</a:t>
            </a:r>
            <a:r>
              <a:rPr lang="en-GB" b="0" i="0" dirty="0">
                <a:solidFill>
                  <a:srgbClr val="000000"/>
                </a:solidFill>
                <a:effectLst/>
                <a:latin typeface="Oxygen"/>
              </a:rPr>
              <a:t> – consider whether or not employees will be entitled to expenses for travel to the office or a contribution towards telephone, broadband, heating and lighting costs. Other expenses to consider include postal/courier costs, stationery costs and photocopying/printing costs. If certain conditions are met, payments by employers to reimburse employees for reasonable additional costs incurred as a result of homeworking can be tax exempt.</a:t>
            </a:r>
          </a:p>
          <a:p>
            <a:pPr algn="l" fontAlgn="base"/>
            <a:r>
              <a:rPr lang="en-GB" b="1" i="0" dirty="0">
                <a:solidFill>
                  <a:srgbClr val="000000"/>
                </a:solidFill>
                <a:effectLst/>
                <a:latin typeface="Oxygen"/>
              </a:rPr>
              <a:t>Confidentiality and data protection</a:t>
            </a:r>
            <a:r>
              <a:rPr lang="en-GB" b="0" i="0" dirty="0">
                <a:solidFill>
                  <a:srgbClr val="000000"/>
                </a:solidFill>
                <a:effectLst/>
                <a:latin typeface="Oxygen"/>
              </a:rPr>
              <a:t> – this can be difficult to supervise remotely so include an express term to address what is considered confidential information and the necessary protections required (such as passwords, encryption, a secure filing cabinet, a shredder etc) and make sure data protection obligations are maintained. If the employee is using their own computer/phone ensure you have a right to monitor work communications on those devices.</a:t>
            </a:r>
          </a:p>
          <a:p>
            <a:r>
              <a:rPr lang="en-GB" b="1" dirty="0"/>
              <a:t>Type of Person </a:t>
            </a:r>
            <a:r>
              <a:rPr lang="en-GB" dirty="0"/>
              <a:t>Homeworkers ideally need to be: ● happy to spend long periods on their own ● self-disciplined and self-motivated ● a resilient personality who doesn’t let setbacks get them down ● confident working without supervision ● able to separate work from home life.</a:t>
            </a:r>
            <a:endParaRPr lang="en-GB" b="1" dirty="0"/>
          </a:p>
        </p:txBody>
      </p:sp>
    </p:spTree>
    <p:extLst>
      <p:ext uri="{BB962C8B-B14F-4D97-AF65-F5344CB8AC3E}">
        <p14:creationId xmlns:p14="http://schemas.microsoft.com/office/powerpoint/2010/main" val="3143465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73583DA-46DF-492C-A6A3-B2013CF5043D}"/>
              </a:ext>
            </a:extLst>
          </p:cNvPr>
          <p:cNvSpPr/>
          <p:nvPr/>
        </p:nvSpPr>
        <p:spPr>
          <a:xfrm>
            <a:off x="2380" y="6400800"/>
            <a:ext cx="9141617" cy="457200"/>
          </a:xfrm>
          <a:prstGeom prst="rect">
            <a:avLst/>
          </a:prstGeom>
          <a:solidFill>
            <a:srgbClr val="629DD1"/>
          </a:solidFill>
          <a:ln cap="flat">
            <a:noFill/>
            <a:prstDash val="solid"/>
          </a:ln>
        </p:spPr>
        <p:txBody>
          <a:bodyPr lIns="0" tIns="0" rIns="0" bIns="0"/>
          <a:lstStyle/>
          <a:p>
            <a:endParaRPr lang="en-GB" sz="1350"/>
          </a:p>
        </p:txBody>
      </p:sp>
      <p:sp>
        <p:nvSpPr>
          <p:cNvPr id="3" name="Rectangle 7">
            <a:extLst>
              <a:ext uri="{FF2B5EF4-FFF2-40B4-BE49-F238E27FC236}">
                <a16:creationId xmlns:a16="http://schemas.microsoft.com/office/drawing/2014/main" id="{76D60D94-4865-4A13-845D-9DD89F626631}"/>
              </a:ext>
            </a:extLst>
          </p:cNvPr>
          <p:cNvSpPr/>
          <p:nvPr/>
        </p:nvSpPr>
        <p:spPr>
          <a:xfrm>
            <a:off x="14" y="6334313"/>
            <a:ext cx="9141617" cy="64008"/>
          </a:xfrm>
          <a:prstGeom prst="rect">
            <a:avLst/>
          </a:prstGeom>
          <a:solidFill>
            <a:srgbClr val="4A66AC"/>
          </a:solidFill>
          <a:ln cap="flat">
            <a:noFill/>
            <a:prstDash val="solid"/>
          </a:ln>
        </p:spPr>
        <p:txBody>
          <a:bodyPr lIns="0" tIns="0" rIns="0" bIns="0"/>
          <a:lstStyle/>
          <a:p>
            <a:endParaRPr lang="en-GB" sz="1350"/>
          </a:p>
        </p:txBody>
      </p:sp>
      <p:sp>
        <p:nvSpPr>
          <p:cNvPr id="4" name="Title 1">
            <a:extLst>
              <a:ext uri="{FF2B5EF4-FFF2-40B4-BE49-F238E27FC236}">
                <a16:creationId xmlns:a16="http://schemas.microsoft.com/office/drawing/2014/main" id="{39900C3B-6EC6-464E-8D86-3D72B18B7E74}"/>
              </a:ext>
            </a:extLst>
          </p:cNvPr>
          <p:cNvSpPr txBox="1">
            <a:spLocks noGrp="1"/>
          </p:cNvSpPr>
          <p:nvPr>
            <p:ph type="ctrTitle"/>
          </p:nvPr>
        </p:nvSpPr>
        <p:spPr>
          <a:xfrm>
            <a:off x="800102" y="1889132"/>
            <a:ext cx="7543800" cy="1593552"/>
          </a:xfrm>
        </p:spPr>
        <p:txBody>
          <a:bodyPr/>
          <a:lstStyle>
            <a:lvl1pPr>
              <a:defRPr sz="6000">
                <a:solidFill>
                  <a:srgbClr val="00359E"/>
                </a:solidFill>
              </a:defRPr>
            </a:lvl1pPr>
          </a:lstStyle>
          <a:p>
            <a:pPr lvl="0"/>
            <a:r>
              <a:rPr lang="en-US"/>
              <a:t>Click to edit Master title style</a:t>
            </a:r>
          </a:p>
        </p:txBody>
      </p:sp>
      <p:sp>
        <p:nvSpPr>
          <p:cNvPr id="5" name="Subtitle 2">
            <a:extLst>
              <a:ext uri="{FF2B5EF4-FFF2-40B4-BE49-F238E27FC236}">
                <a16:creationId xmlns:a16="http://schemas.microsoft.com/office/drawing/2014/main" id="{DA0B0EFA-C152-436E-BFF0-BA3F1E32FBC7}"/>
              </a:ext>
            </a:extLst>
          </p:cNvPr>
          <p:cNvSpPr txBox="1">
            <a:spLocks noGrp="1"/>
          </p:cNvSpPr>
          <p:nvPr>
            <p:ph type="subTitle" idx="1"/>
          </p:nvPr>
        </p:nvSpPr>
        <p:spPr>
          <a:xfrm>
            <a:off x="825038" y="4455624"/>
            <a:ext cx="7543800" cy="1143000"/>
          </a:xfrm>
        </p:spPr>
        <p:txBody>
          <a:bodyPr lIns="91440" rIns="91440"/>
          <a:lstStyle>
            <a:lvl1pPr marL="0" indent="0">
              <a:buNone/>
              <a:defRPr sz="1800" cap="all" spc="150">
                <a:solidFill>
                  <a:srgbClr val="FFFFFF"/>
                </a:solidFill>
                <a:latin typeface="Calibri Light"/>
              </a:defRPr>
            </a:lvl1pPr>
          </a:lstStyle>
          <a:p>
            <a:pPr lvl="0"/>
            <a:r>
              <a:rPr lang="en-US"/>
              <a:t>Click to edit Master subtitle style</a:t>
            </a:r>
          </a:p>
        </p:txBody>
      </p:sp>
      <p:cxnSp>
        <p:nvCxnSpPr>
          <p:cNvPr id="6" name="Straight Connector 8">
            <a:extLst>
              <a:ext uri="{FF2B5EF4-FFF2-40B4-BE49-F238E27FC236}">
                <a16:creationId xmlns:a16="http://schemas.microsoft.com/office/drawing/2014/main" id="{826070E7-742C-4464-A253-C198809F3CBE}"/>
              </a:ext>
            </a:extLst>
          </p:cNvPr>
          <p:cNvCxnSpPr/>
          <p:nvPr/>
        </p:nvCxnSpPr>
        <p:spPr>
          <a:xfrm>
            <a:off x="905743" y="4343400"/>
            <a:ext cx="7406640" cy="0"/>
          </a:xfrm>
          <a:prstGeom prst="straightConnector1">
            <a:avLst/>
          </a:prstGeom>
          <a:noFill/>
          <a:ln w="6345" cap="flat">
            <a:solidFill>
              <a:srgbClr val="3075FF"/>
            </a:solidFill>
            <a:prstDash val="solid"/>
          </a:ln>
        </p:spPr>
      </p:cxnSp>
      <p:grpSp>
        <p:nvGrpSpPr>
          <p:cNvPr id="7" name="Group 9">
            <a:extLst>
              <a:ext uri="{FF2B5EF4-FFF2-40B4-BE49-F238E27FC236}">
                <a16:creationId xmlns:a16="http://schemas.microsoft.com/office/drawing/2014/main" id="{72E71E32-B7A8-4D47-92A1-E7C4696DA19B}"/>
              </a:ext>
            </a:extLst>
          </p:cNvPr>
          <p:cNvGrpSpPr/>
          <p:nvPr/>
        </p:nvGrpSpPr>
        <p:grpSpPr>
          <a:xfrm>
            <a:off x="104194" y="6420908"/>
            <a:ext cx="8935610" cy="391207"/>
            <a:chOff x="138924" y="6420907"/>
            <a:chExt cx="11914147" cy="391207"/>
          </a:xfrm>
        </p:grpSpPr>
        <p:pic>
          <p:nvPicPr>
            <p:cNvPr id="8" name="Picture 10">
              <a:extLst>
                <a:ext uri="{FF2B5EF4-FFF2-40B4-BE49-F238E27FC236}">
                  <a16:creationId xmlns:a16="http://schemas.microsoft.com/office/drawing/2014/main" id="{CB8D6025-63F5-488E-8BD5-39C026961B71}"/>
                </a:ext>
              </a:extLst>
            </p:cNvPr>
            <p:cNvPicPr>
              <a:picLocks noChangeAspect="1"/>
            </p:cNvPicPr>
            <p:nvPr/>
          </p:nvPicPr>
          <p:blipFill>
            <a:blip r:embed="rId2"/>
            <a:stretch>
              <a:fillRect/>
            </a:stretch>
          </p:blipFill>
          <p:spPr>
            <a:xfrm>
              <a:off x="138924" y="6446675"/>
              <a:ext cx="1916701" cy="365439"/>
            </a:xfrm>
            <a:prstGeom prst="rect">
              <a:avLst/>
            </a:prstGeom>
            <a:noFill/>
            <a:ln cap="flat">
              <a:noFill/>
            </a:ln>
          </p:spPr>
        </p:pic>
        <p:pic>
          <p:nvPicPr>
            <p:cNvPr id="9" name="Picture 11">
              <a:extLst>
                <a:ext uri="{FF2B5EF4-FFF2-40B4-BE49-F238E27FC236}">
                  <a16:creationId xmlns:a16="http://schemas.microsoft.com/office/drawing/2014/main" id="{0A563E10-7B8C-47CD-B8F5-18A103A7EED9}"/>
                </a:ext>
              </a:extLst>
            </p:cNvPr>
            <p:cNvPicPr>
              <a:picLocks noChangeAspect="1"/>
            </p:cNvPicPr>
            <p:nvPr/>
          </p:nvPicPr>
          <p:blipFill>
            <a:blip r:embed="rId3"/>
            <a:stretch>
              <a:fillRect/>
            </a:stretch>
          </p:blipFill>
          <p:spPr>
            <a:xfrm>
              <a:off x="11610438" y="6446675"/>
              <a:ext cx="442633" cy="322490"/>
            </a:xfrm>
            <a:prstGeom prst="rect">
              <a:avLst/>
            </a:prstGeom>
            <a:noFill/>
            <a:ln cap="flat">
              <a:noFill/>
            </a:ln>
          </p:spPr>
        </p:pic>
        <p:pic>
          <p:nvPicPr>
            <p:cNvPr id="10" name="Picture 12">
              <a:extLst>
                <a:ext uri="{FF2B5EF4-FFF2-40B4-BE49-F238E27FC236}">
                  <a16:creationId xmlns:a16="http://schemas.microsoft.com/office/drawing/2014/main" id="{D1F23EE2-329C-46DB-8170-3B9EAEBAAB2F}"/>
                </a:ext>
              </a:extLst>
            </p:cNvPr>
            <p:cNvPicPr>
              <a:picLocks noChangeAspect="1"/>
            </p:cNvPicPr>
            <p:nvPr/>
          </p:nvPicPr>
          <p:blipFill>
            <a:blip r:embed="rId4"/>
            <a:stretch>
              <a:fillRect/>
            </a:stretch>
          </p:blipFill>
          <p:spPr>
            <a:xfrm>
              <a:off x="11003395" y="6420907"/>
              <a:ext cx="497076" cy="300983"/>
            </a:xfrm>
            <a:prstGeom prst="rect">
              <a:avLst/>
            </a:prstGeom>
            <a:noFill/>
            <a:ln cap="flat">
              <a:noFill/>
            </a:ln>
          </p:spPr>
        </p:pic>
      </p:grpSp>
    </p:spTree>
    <p:extLst>
      <p:ext uri="{BB962C8B-B14F-4D97-AF65-F5344CB8AC3E}">
        <p14:creationId xmlns:p14="http://schemas.microsoft.com/office/powerpoint/2010/main" val="4035095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0C8F8C93-6B1C-4451-84A1-FE693AB8E200}" type="slidenum">
              <a:rPr lang="en-GB" smtClean="0"/>
              <a:pPr/>
              <a:t>‹#›</a:t>
            </a:fld>
            <a:endParaRPr lang="en-GB"/>
          </a:p>
        </p:txBody>
      </p:sp>
    </p:spTree>
    <p:extLst>
      <p:ext uri="{BB962C8B-B14F-4D97-AF65-F5344CB8AC3E}">
        <p14:creationId xmlns:p14="http://schemas.microsoft.com/office/powerpoint/2010/main" val="52205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4010025" y="3178175"/>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charset="0"/>
              <a:ea typeface="ＭＳ Ｐゴシック" charset="0"/>
            </a:endParaRPr>
          </a:p>
        </p:txBody>
      </p:sp>
      <p:sp>
        <p:nvSpPr>
          <p:cNvPr id="3" name="Rectangle 7"/>
          <p:cNvSpPr>
            <a:spLocks noChangeArrowheads="1"/>
          </p:cNvSpPr>
          <p:nvPr userDrawn="1"/>
        </p:nvSpPr>
        <p:spPr bwMode="auto">
          <a:xfrm>
            <a:off x="179388" y="6381750"/>
            <a:ext cx="4572000" cy="276225"/>
          </a:xfrm>
          <a:prstGeom prst="rect">
            <a:avLst/>
          </a:prstGeom>
          <a:noFill/>
          <a:ln w="9525">
            <a:noFill/>
            <a:miter lim="800000"/>
            <a:headEnd/>
            <a:tailEnd/>
          </a:ln>
        </p:spPr>
        <p:txBody>
          <a:bodyPr>
            <a:spAutoFit/>
          </a:bodyPr>
          <a:lstStyle/>
          <a:p>
            <a:r>
              <a:rPr lang="en-US" sz="1200">
                <a:solidFill>
                  <a:srgbClr val="000099"/>
                </a:solidFill>
              </a:rPr>
              <a:t>© Copyright Ultimate Learning Resources Ltd 2012</a:t>
            </a:r>
            <a:endParaRPr lang="en-GB" sz="1200">
              <a:solidFill>
                <a:srgbClr val="000099"/>
              </a:solidFill>
            </a:endParaRPr>
          </a:p>
        </p:txBody>
      </p:sp>
      <p:sp>
        <p:nvSpPr>
          <p:cNvPr id="4" name="TextBox 3"/>
          <p:cNvSpPr txBox="1">
            <a:spLocks noChangeArrowheads="1"/>
          </p:cNvSpPr>
          <p:nvPr userDrawn="1"/>
        </p:nvSpPr>
        <p:spPr bwMode="auto">
          <a:xfrm>
            <a:off x="8466138" y="6400800"/>
            <a:ext cx="377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fld id="{27F5B517-AEB4-4A87-83E0-C62A41F94D11}" type="slidenum">
              <a:rPr lang="en-GB" sz="1200">
                <a:solidFill>
                  <a:srgbClr val="0000FF"/>
                </a:solidFill>
              </a:rPr>
              <a:pPr/>
              <a:t>‹#›</a:t>
            </a:fld>
            <a:endParaRPr lang="en-GB" sz="1200">
              <a:solidFill>
                <a:srgbClr val="0000FF"/>
              </a:solidFill>
            </a:endParaRPr>
          </a:p>
        </p:txBody>
      </p:sp>
    </p:spTree>
    <p:extLst>
      <p:ext uri="{BB962C8B-B14F-4D97-AF65-F5344CB8AC3E}">
        <p14:creationId xmlns:p14="http://schemas.microsoft.com/office/powerpoint/2010/main" val="188167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CB8031B-2A49-4288-BE61-29D9D86A65C4}"/>
              </a:ext>
            </a:extLst>
          </p:cNvPr>
          <p:cNvSpPr/>
          <p:nvPr/>
        </p:nvSpPr>
        <p:spPr>
          <a:xfrm>
            <a:off x="14" y="0"/>
            <a:ext cx="3038094" cy="6858000"/>
          </a:xfrm>
          <a:prstGeom prst="rect">
            <a:avLst/>
          </a:prstGeom>
          <a:solidFill>
            <a:srgbClr val="629DD1"/>
          </a:solidFill>
          <a:ln cap="flat">
            <a:noFill/>
            <a:prstDash val="solid"/>
          </a:ln>
        </p:spPr>
        <p:txBody>
          <a:bodyPr lIns="0" tIns="0" rIns="0" bIns="0"/>
          <a:lstStyle/>
          <a:p>
            <a:endParaRPr lang="en-GB" sz="1350"/>
          </a:p>
        </p:txBody>
      </p:sp>
      <p:sp>
        <p:nvSpPr>
          <p:cNvPr id="3" name="Rectangle 8">
            <a:extLst>
              <a:ext uri="{FF2B5EF4-FFF2-40B4-BE49-F238E27FC236}">
                <a16:creationId xmlns:a16="http://schemas.microsoft.com/office/drawing/2014/main" id="{DE52815D-BB27-4B98-BFC7-66F26B9B75B2}"/>
              </a:ext>
            </a:extLst>
          </p:cNvPr>
          <p:cNvSpPr/>
          <p:nvPr/>
        </p:nvSpPr>
        <p:spPr>
          <a:xfrm>
            <a:off x="3030056" y="0"/>
            <a:ext cx="48006" cy="6858000"/>
          </a:xfrm>
          <a:prstGeom prst="rect">
            <a:avLst/>
          </a:prstGeom>
          <a:solidFill>
            <a:srgbClr val="4A66AC"/>
          </a:solidFill>
          <a:ln cap="flat">
            <a:noFill/>
            <a:prstDash val="solid"/>
          </a:ln>
        </p:spPr>
        <p:txBody>
          <a:bodyPr lIns="0" tIns="0" rIns="0" bIns="0"/>
          <a:lstStyle/>
          <a:p>
            <a:endParaRPr lang="en-GB" sz="1350"/>
          </a:p>
        </p:txBody>
      </p:sp>
      <p:sp>
        <p:nvSpPr>
          <p:cNvPr id="4" name="Title 1">
            <a:extLst>
              <a:ext uri="{FF2B5EF4-FFF2-40B4-BE49-F238E27FC236}">
                <a16:creationId xmlns:a16="http://schemas.microsoft.com/office/drawing/2014/main" id="{025274C4-7D40-4E82-A6C6-0C54230C5E2F}"/>
              </a:ext>
            </a:extLst>
          </p:cNvPr>
          <p:cNvSpPr txBox="1">
            <a:spLocks noGrp="1"/>
          </p:cNvSpPr>
          <p:nvPr>
            <p:ph type="title"/>
          </p:nvPr>
        </p:nvSpPr>
        <p:spPr>
          <a:xfrm>
            <a:off x="342900" y="594360"/>
            <a:ext cx="2400300" cy="2286000"/>
          </a:xfrm>
        </p:spPr>
        <p:txBody>
          <a:bodyPr/>
          <a:lstStyle>
            <a:lvl1pPr>
              <a:defRPr sz="2700">
                <a:solidFill>
                  <a:srgbClr val="FFFFFF"/>
                </a:solidFill>
              </a:defRPr>
            </a:lvl1pPr>
          </a:lstStyle>
          <a:p>
            <a:pPr lvl="0"/>
            <a:r>
              <a:rPr lang="en-US"/>
              <a:t>Click to edit Master title style</a:t>
            </a:r>
          </a:p>
        </p:txBody>
      </p:sp>
      <p:sp>
        <p:nvSpPr>
          <p:cNvPr id="5" name="Content Placeholder 2">
            <a:extLst>
              <a:ext uri="{FF2B5EF4-FFF2-40B4-BE49-F238E27FC236}">
                <a16:creationId xmlns:a16="http://schemas.microsoft.com/office/drawing/2014/main" id="{8FF277AF-41B5-4115-B1D7-3695ADD69D25}"/>
              </a:ext>
            </a:extLst>
          </p:cNvPr>
          <p:cNvSpPr txBox="1">
            <a:spLocks noGrp="1"/>
          </p:cNvSpPr>
          <p:nvPr>
            <p:ph idx="1"/>
          </p:nvPr>
        </p:nvSpPr>
        <p:spPr>
          <a:xfrm>
            <a:off x="3600450" y="731520"/>
            <a:ext cx="4869180" cy="52578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3FD272E7-39A0-44BB-8E28-83E47ECA65E2}"/>
              </a:ext>
            </a:extLst>
          </p:cNvPr>
          <p:cNvSpPr txBox="1">
            <a:spLocks noGrp="1"/>
          </p:cNvSpPr>
          <p:nvPr>
            <p:ph type="body" idx="2"/>
          </p:nvPr>
        </p:nvSpPr>
        <p:spPr>
          <a:xfrm>
            <a:off x="342900" y="2926081"/>
            <a:ext cx="2400300" cy="3379119"/>
          </a:xfrm>
        </p:spPr>
        <p:txBody>
          <a:bodyPr lIns="91440" rIns="91440"/>
          <a:lstStyle>
            <a:lvl1pPr marL="0" indent="0">
              <a:buNone/>
              <a:defRPr sz="1125">
                <a:solidFill>
                  <a:srgbClr val="FFFFFF"/>
                </a:solidFill>
              </a:defRPr>
            </a:lvl1pPr>
          </a:lstStyle>
          <a:p>
            <a:pPr lvl="0"/>
            <a:r>
              <a:rPr lang="en-US"/>
              <a:t>Click to edit Master text styles</a:t>
            </a:r>
          </a:p>
        </p:txBody>
      </p:sp>
      <p:sp>
        <p:nvSpPr>
          <p:cNvPr id="7" name="Footer Placeholder 5">
            <a:extLst>
              <a:ext uri="{FF2B5EF4-FFF2-40B4-BE49-F238E27FC236}">
                <a16:creationId xmlns:a16="http://schemas.microsoft.com/office/drawing/2014/main" id="{2754D238-C2A9-4C8F-8F44-D6805212A25E}"/>
              </a:ext>
            </a:extLst>
          </p:cNvPr>
          <p:cNvSpPr txBox="1">
            <a:spLocks noGrp="1"/>
          </p:cNvSpPr>
          <p:nvPr>
            <p:ph type="ftr" sz="quarter" idx="9"/>
          </p:nvPr>
        </p:nvSpPr>
        <p:spPr>
          <a:xfrm>
            <a:off x="3600450" y="6459788"/>
            <a:ext cx="3486147" cy="365129"/>
          </a:xfrm>
          <a:prstGeom prst="rect">
            <a:avLst/>
          </a:prstGeom>
          <a:noFill/>
          <a:ln>
            <a:noFill/>
          </a:ln>
        </p:spPr>
        <p:txBody>
          <a:bodyPr vert="horz" wrap="square" lIns="91440" tIns="45720" rIns="91440" bIns="45720" anchor="t" anchorCtr="0" compatLnSpc="1">
            <a:noAutofit/>
          </a:bodyPr>
          <a:lstStyle>
            <a:lvl1pPr marL="0" marR="0" lvl="0" indent="0" algn="l" defTabSz="342900" rtl="0" fontAlgn="auto" hangingPunct="1">
              <a:lnSpc>
                <a:spcPct val="100000"/>
              </a:lnSpc>
              <a:spcBef>
                <a:spcPts val="0"/>
              </a:spcBef>
              <a:spcAft>
                <a:spcPts val="0"/>
              </a:spcAft>
              <a:buNone/>
              <a:tabLst/>
              <a:defRPr lang="en-GB" sz="1350" b="0" i="0" u="none" strike="noStrike" kern="1200" cap="none" spc="0" baseline="0">
                <a:solidFill>
                  <a:srgbClr val="FFFFFF"/>
                </a:solidFill>
                <a:uFillTx/>
                <a:latin typeface="Calibri"/>
              </a:defRPr>
            </a:lvl1pPr>
          </a:lstStyle>
          <a:p>
            <a:pPr>
              <a:defRPr/>
            </a:pPr>
            <a:endParaRPr lang="en-GB"/>
          </a:p>
        </p:txBody>
      </p:sp>
      <p:sp>
        <p:nvSpPr>
          <p:cNvPr id="8" name="Slide Number Placeholder 6">
            <a:extLst>
              <a:ext uri="{FF2B5EF4-FFF2-40B4-BE49-F238E27FC236}">
                <a16:creationId xmlns:a16="http://schemas.microsoft.com/office/drawing/2014/main" id="{B415932E-F3A3-4329-A02F-AD45A034BB34}"/>
              </a:ext>
            </a:extLst>
          </p:cNvPr>
          <p:cNvSpPr txBox="1">
            <a:spLocks noGrp="1"/>
          </p:cNvSpPr>
          <p:nvPr>
            <p:ph type="sldNum" sz="quarter" idx="8"/>
          </p:nvPr>
        </p:nvSpPr>
        <p:spPr>
          <a:xfrm>
            <a:off x="7425341" y="6459788"/>
            <a:ext cx="984020" cy="365129"/>
          </a:xfrm>
          <a:prstGeom prst="rect">
            <a:avLst/>
          </a:prstGeom>
          <a:noFill/>
          <a:ln>
            <a:noFill/>
          </a:ln>
        </p:spPr>
        <p:txBody>
          <a:bodyPr vert="horz" wrap="square" lIns="91440" tIns="45720" rIns="91440" bIns="45720" anchor="t" anchorCtr="0" compatLnSpc="1">
            <a:noAutofit/>
          </a:bodyPr>
          <a:lstStyle>
            <a:lvl1pPr marL="0" marR="0" lvl="0" indent="0" algn="l" defTabSz="342900" rtl="0" fontAlgn="auto" hangingPunct="1">
              <a:lnSpc>
                <a:spcPct val="100000"/>
              </a:lnSpc>
              <a:spcBef>
                <a:spcPts val="0"/>
              </a:spcBef>
              <a:spcAft>
                <a:spcPts val="0"/>
              </a:spcAft>
              <a:buNone/>
              <a:tabLst/>
              <a:defRPr lang="en-GB" sz="1350" b="0" i="0" u="none" strike="noStrike" kern="1200" cap="none" spc="0" baseline="0">
                <a:solidFill>
                  <a:srgbClr val="FFFFFF"/>
                </a:solidFill>
                <a:uFillTx/>
                <a:latin typeface="Calibri"/>
              </a:defRPr>
            </a:lvl1pPr>
          </a:lstStyle>
          <a:p>
            <a:fld id="{FC7F8097-B00A-4720-81D8-2440CDBF55EE}" type="slidenum">
              <a:rPr lang="en-GB" smtClean="0"/>
              <a:pPr/>
              <a:t>‹#›</a:t>
            </a:fld>
            <a:endParaRPr lang="en-GB"/>
          </a:p>
        </p:txBody>
      </p:sp>
      <p:pic>
        <p:nvPicPr>
          <p:cNvPr id="9" name="Picture 16">
            <a:extLst>
              <a:ext uri="{FF2B5EF4-FFF2-40B4-BE49-F238E27FC236}">
                <a16:creationId xmlns:a16="http://schemas.microsoft.com/office/drawing/2014/main" id="{C77AF42B-4BBC-406B-A895-E31E63783B3E}"/>
              </a:ext>
            </a:extLst>
          </p:cNvPr>
          <p:cNvPicPr>
            <a:picLocks noChangeAspect="1"/>
          </p:cNvPicPr>
          <p:nvPr/>
        </p:nvPicPr>
        <p:blipFill>
          <a:blip r:embed="rId2"/>
          <a:stretch>
            <a:fillRect/>
          </a:stretch>
        </p:blipFill>
        <p:spPr>
          <a:xfrm>
            <a:off x="106765" y="6459788"/>
            <a:ext cx="1436285" cy="365129"/>
          </a:xfrm>
          <a:prstGeom prst="rect">
            <a:avLst/>
          </a:prstGeom>
          <a:noFill/>
          <a:ln cap="flat">
            <a:noFill/>
          </a:ln>
        </p:spPr>
      </p:pic>
    </p:spTree>
    <p:extLst>
      <p:ext uri="{BB962C8B-B14F-4D97-AF65-F5344CB8AC3E}">
        <p14:creationId xmlns:p14="http://schemas.microsoft.com/office/powerpoint/2010/main" val="3200703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1914EE1-B8F8-43AA-A944-2450F5E7E793}"/>
              </a:ext>
            </a:extLst>
          </p:cNvPr>
          <p:cNvSpPr/>
          <p:nvPr/>
        </p:nvSpPr>
        <p:spPr>
          <a:xfrm>
            <a:off x="1" y="4953003"/>
            <a:ext cx="9141617" cy="1904996"/>
          </a:xfrm>
          <a:prstGeom prst="rect">
            <a:avLst/>
          </a:prstGeom>
          <a:solidFill>
            <a:srgbClr val="629DD1"/>
          </a:solidFill>
          <a:ln cap="flat">
            <a:noFill/>
            <a:prstDash val="solid"/>
          </a:ln>
        </p:spPr>
        <p:txBody>
          <a:bodyPr lIns="0" tIns="0" rIns="0" bIns="0"/>
          <a:lstStyle/>
          <a:p>
            <a:endParaRPr lang="en-GB" sz="1350"/>
          </a:p>
        </p:txBody>
      </p:sp>
      <p:sp>
        <p:nvSpPr>
          <p:cNvPr id="3" name="Rectangle 8">
            <a:extLst>
              <a:ext uri="{FF2B5EF4-FFF2-40B4-BE49-F238E27FC236}">
                <a16:creationId xmlns:a16="http://schemas.microsoft.com/office/drawing/2014/main" id="{7B455416-59B3-4B7D-ACA4-326D6C9D8207}"/>
              </a:ext>
            </a:extLst>
          </p:cNvPr>
          <p:cNvSpPr/>
          <p:nvPr/>
        </p:nvSpPr>
        <p:spPr>
          <a:xfrm>
            <a:off x="14" y="4915073"/>
            <a:ext cx="9141617" cy="64008"/>
          </a:xfrm>
          <a:prstGeom prst="rect">
            <a:avLst/>
          </a:prstGeom>
          <a:solidFill>
            <a:srgbClr val="4A66AC"/>
          </a:solidFill>
          <a:ln cap="flat">
            <a:noFill/>
            <a:prstDash val="solid"/>
          </a:ln>
        </p:spPr>
        <p:txBody>
          <a:bodyPr lIns="0" tIns="0" rIns="0" bIns="0"/>
          <a:lstStyle/>
          <a:p>
            <a:endParaRPr lang="en-GB" sz="1350"/>
          </a:p>
        </p:txBody>
      </p:sp>
      <p:sp>
        <p:nvSpPr>
          <p:cNvPr id="4" name="Title 1">
            <a:extLst>
              <a:ext uri="{FF2B5EF4-FFF2-40B4-BE49-F238E27FC236}">
                <a16:creationId xmlns:a16="http://schemas.microsoft.com/office/drawing/2014/main" id="{2FE63E49-4E2E-459D-9E58-60A7BB1FB907}"/>
              </a:ext>
            </a:extLst>
          </p:cNvPr>
          <p:cNvSpPr txBox="1">
            <a:spLocks noGrp="1"/>
          </p:cNvSpPr>
          <p:nvPr>
            <p:ph type="title"/>
          </p:nvPr>
        </p:nvSpPr>
        <p:spPr>
          <a:xfrm>
            <a:off x="822960" y="5074920"/>
            <a:ext cx="7584948" cy="695986"/>
          </a:xfrm>
        </p:spPr>
        <p:txBody>
          <a:bodyPr tIns="0" bIns="0">
            <a:noAutofit/>
          </a:bodyPr>
          <a:lstStyle>
            <a:lvl1pPr>
              <a:defRPr sz="2700">
                <a:solidFill>
                  <a:srgbClr val="FFFFFF"/>
                </a:solidFill>
              </a:defRPr>
            </a:lvl1pPr>
          </a:lstStyle>
          <a:p>
            <a:pPr lvl="0"/>
            <a:r>
              <a:rPr lang="en-US"/>
              <a:t>Click to edit Master title style</a:t>
            </a:r>
          </a:p>
        </p:txBody>
      </p:sp>
      <p:sp>
        <p:nvSpPr>
          <p:cNvPr id="5" name="Picture Placeholder 2">
            <a:extLst>
              <a:ext uri="{FF2B5EF4-FFF2-40B4-BE49-F238E27FC236}">
                <a16:creationId xmlns:a16="http://schemas.microsoft.com/office/drawing/2014/main" id="{CCCC361F-AF81-4B21-9E6B-E9417532B409}"/>
              </a:ext>
            </a:extLst>
          </p:cNvPr>
          <p:cNvSpPr txBox="1">
            <a:spLocks noGrp="1"/>
          </p:cNvSpPr>
          <p:nvPr>
            <p:ph type="pic" idx="1"/>
          </p:nvPr>
        </p:nvSpPr>
        <p:spPr>
          <a:xfrm>
            <a:off x="14" y="1"/>
            <a:ext cx="9143990" cy="4915073"/>
          </a:xfrm>
          <a:blipFill>
            <a:blip r:embed="rId2"/>
            <a:stretch>
              <a:fillRect/>
            </a:stretch>
          </a:blipFill>
        </p:spPr>
        <p:txBody>
          <a:bodyPr lIns="457200" tIns="457200"/>
          <a:lstStyle>
            <a:lvl1pPr marL="0" indent="0">
              <a:buNone/>
              <a:defRPr sz="2400">
                <a:solidFill>
                  <a:srgbClr val="FFFFFF"/>
                </a:solidFill>
              </a:defRPr>
            </a:lvl1pPr>
          </a:lstStyle>
          <a:p>
            <a:pPr lvl="0"/>
            <a:r>
              <a:rPr lang="en-US"/>
              <a:t>Click icon to add picture</a:t>
            </a:r>
          </a:p>
        </p:txBody>
      </p:sp>
      <p:sp>
        <p:nvSpPr>
          <p:cNvPr id="6" name="Text Placeholder 3">
            <a:extLst>
              <a:ext uri="{FF2B5EF4-FFF2-40B4-BE49-F238E27FC236}">
                <a16:creationId xmlns:a16="http://schemas.microsoft.com/office/drawing/2014/main" id="{6E79FD24-EFBE-42BF-BF1D-6B44669C0162}"/>
              </a:ext>
            </a:extLst>
          </p:cNvPr>
          <p:cNvSpPr txBox="1">
            <a:spLocks noGrp="1"/>
          </p:cNvSpPr>
          <p:nvPr>
            <p:ph type="body" idx="2"/>
          </p:nvPr>
        </p:nvSpPr>
        <p:spPr>
          <a:xfrm>
            <a:off x="822960" y="5808835"/>
            <a:ext cx="7584948" cy="468008"/>
          </a:xfrm>
        </p:spPr>
        <p:txBody>
          <a:bodyPr lIns="91440" tIns="0" rIns="91440" bIns="0"/>
          <a:lstStyle>
            <a:lvl1pPr marL="0" indent="0">
              <a:spcBef>
                <a:spcPts val="0"/>
              </a:spcBef>
              <a:spcAft>
                <a:spcPts val="450"/>
              </a:spcAft>
              <a:buNone/>
              <a:defRPr sz="1125">
                <a:solidFill>
                  <a:srgbClr val="FFFFFF"/>
                </a:solidFill>
              </a:defRPr>
            </a:lvl1pPr>
          </a:lstStyle>
          <a:p>
            <a:pPr lvl="0"/>
            <a:r>
              <a:rPr lang="en-US"/>
              <a:t>Click to edit Master text styles</a:t>
            </a:r>
          </a:p>
        </p:txBody>
      </p:sp>
      <p:grpSp>
        <p:nvGrpSpPr>
          <p:cNvPr id="7" name="Group 9">
            <a:extLst>
              <a:ext uri="{FF2B5EF4-FFF2-40B4-BE49-F238E27FC236}">
                <a16:creationId xmlns:a16="http://schemas.microsoft.com/office/drawing/2014/main" id="{86E56BE0-380A-4461-9F10-B79BA5BC04A3}"/>
              </a:ext>
            </a:extLst>
          </p:cNvPr>
          <p:cNvGrpSpPr/>
          <p:nvPr/>
        </p:nvGrpSpPr>
        <p:grpSpPr>
          <a:xfrm>
            <a:off x="104194" y="6420908"/>
            <a:ext cx="8935610" cy="391207"/>
            <a:chOff x="138924" y="6420907"/>
            <a:chExt cx="11914147" cy="391207"/>
          </a:xfrm>
        </p:grpSpPr>
        <p:pic>
          <p:nvPicPr>
            <p:cNvPr id="8" name="Picture 10">
              <a:extLst>
                <a:ext uri="{FF2B5EF4-FFF2-40B4-BE49-F238E27FC236}">
                  <a16:creationId xmlns:a16="http://schemas.microsoft.com/office/drawing/2014/main" id="{542F40B8-B4DC-4415-9462-C072507CD3A3}"/>
                </a:ext>
              </a:extLst>
            </p:cNvPr>
            <p:cNvPicPr>
              <a:picLocks noChangeAspect="1"/>
            </p:cNvPicPr>
            <p:nvPr/>
          </p:nvPicPr>
          <p:blipFill>
            <a:blip r:embed="rId3"/>
            <a:stretch>
              <a:fillRect/>
            </a:stretch>
          </p:blipFill>
          <p:spPr>
            <a:xfrm>
              <a:off x="138924" y="6446675"/>
              <a:ext cx="1916701" cy="365439"/>
            </a:xfrm>
            <a:prstGeom prst="rect">
              <a:avLst/>
            </a:prstGeom>
            <a:noFill/>
            <a:ln cap="flat">
              <a:noFill/>
            </a:ln>
          </p:spPr>
        </p:pic>
        <p:pic>
          <p:nvPicPr>
            <p:cNvPr id="9" name="Picture 11">
              <a:extLst>
                <a:ext uri="{FF2B5EF4-FFF2-40B4-BE49-F238E27FC236}">
                  <a16:creationId xmlns:a16="http://schemas.microsoft.com/office/drawing/2014/main" id="{815FE1C0-D142-475D-9B1A-EE22D059169C}"/>
                </a:ext>
              </a:extLst>
            </p:cNvPr>
            <p:cNvPicPr>
              <a:picLocks noChangeAspect="1"/>
            </p:cNvPicPr>
            <p:nvPr/>
          </p:nvPicPr>
          <p:blipFill>
            <a:blip r:embed="rId4"/>
            <a:stretch>
              <a:fillRect/>
            </a:stretch>
          </p:blipFill>
          <p:spPr>
            <a:xfrm>
              <a:off x="11610438" y="6446675"/>
              <a:ext cx="442633" cy="322490"/>
            </a:xfrm>
            <a:prstGeom prst="rect">
              <a:avLst/>
            </a:prstGeom>
            <a:noFill/>
            <a:ln cap="flat">
              <a:noFill/>
            </a:ln>
          </p:spPr>
        </p:pic>
        <p:pic>
          <p:nvPicPr>
            <p:cNvPr id="10" name="Picture 12">
              <a:extLst>
                <a:ext uri="{FF2B5EF4-FFF2-40B4-BE49-F238E27FC236}">
                  <a16:creationId xmlns:a16="http://schemas.microsoft.com/office/drawing/2014/main" id="{3ECE75DE-6576-43DB-82B5-EBAB49562242}"/>
                </a:ext>
              </a:extLst>
            </p:cNvPr>
            <p:cNvPicPr>
              <a:picLocks noChangeAspect="1"/>
            </p:cNvPicPr>
            <p:nvPr/>
          </p:nvPicPr>
          <p:blipFill>
            <a:blip r:embed="rId5"/>
            <a:stretch>
              <a:fillRect/>
            </a:stretch>
          </p:blipFill>
          <p:spPr>
            <a:xfrm>
              <a:off x="11003395" y="6420907"/>
              <a:ext cx="497076" cy="300983"/>
            </a:xfrm>
            <a:prstGeom prst="rect">
              <a:avLst/>
            </a:prstGeom>
            <a:noFill/>
            <a:ln cap="flat">
              <a:noFill/>
            </a:ln>
          </p:spPr>
        </p:pic>
      </p:grpSp>
    </p:spTree>
    <p:extLst>
      <p:ext uri="{BB962C8B-B14F-4D97-AF65-F5344CB8AC3E}">
        <p14:creationId xmlns:p14="http://schemas.microsoft.com/office/powerpoint/2010/main" val="4055786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1914EE1-B8F8-43AA-A944-2450F5E7E793}"/>
              </a:ext>
            </a:extLst>
          </p:cNvPr>
          <p:cNvSpPr/>
          <p:nvPr/>
        </p:nvSpPr>
        <p:spPr>
          <a:xfrm>
            <a:off x="1" y="6365327"/>
            <a:ext cx="9141617" cy="492672"/>
          </a:xfrm>
          <a:prstGeom prst="rect">
            <a:avLst/>
          </a:prstGeom>
          <a:solidFill>
            <a:srgbClr val="629DD1"/>
          </a:solidFill>
          <a:ln cap="flat">
            <a:noFill/>
            <a:prstDash val="solid"/>
          </a:ln>
        </p:spPr>
        <p:txBody>
          <a:bodyPr lIns="0" tIns="0" rIns="0" bIns="0"/>
          <a:lstStyle/>
          <a:p>
            <a:endParaRPr lang="en-GB" sz="1350"/>
          </a:p>
        </p:txBody>
      </p:sp>
      <p:sp>
        <p:nvSpPr>
          <p:cNvPr id="3" name="Rectangle 8">
            <a:extLst>
              <a:ext uri="{FF2B5EF4-FFF2-40B4-BE49-F238E27FC236}">
                <a16:creationId xmlns:a16="http://schemas.microsoft.com/office/drawing/2014/main" id="{7B455416-59B3-4B7D-ACA4-326D6C9D8207}"/>
              </a:ext>
            </a:extLst>
          </p:cNvPr>
          <p:cNvSpPr/>
          <p:nvPr/>
        </p:nvSpPr>
        <p:spPr>
          <a:xfrm>
            <a:off x="0" y="6310291"/>
            <a:ext cx="9141617" cy="64008"/>
          </a:xfrm>
          <a:prstGeom prst="rect">
            <a:avLst/>
          </a:prstGeom>
          <a:solidFill>
            <a:srgbClr val="4A66AC"/>
          </a:solidFill>
          <a:ln cap="flat">
            <a:noFill/>
            <a:prstDash val="solid"/>
          </a:ln>
        </p:spPr>
        <p:txBody>
          <a:bodyPr lIns="0" tIns="0" rIns="0" bIns="0"/>
          <a:lstStyle/>
          <a:p>
            <a:endParaRPr lang="en-GB" sz="1350"/>
          </a:p>
        </p:txBody>
      </p:sp>
      <p:sp>
        <p:nvSpPr>
          <p:cNvPr id="5" name="Picture Placeholder 2">
            <a:extLst>
              <a:ext uri="{FF2B5EF4-FFF2-40B4-BE49-F238E27FC236}">
                <a16:creationId xmlns:a16="http://schemas.microsoft.com/office/drawing/2014/main" id="{CCCC361F-AF81-4B21-9E6B-E9417532B409}"/>
              </a:ext>
            </a:extLst>
          </p:cNvPr>
          <p:cNvSpPr txBox="1">
            <a:spLocks noGrp="1"/>
          </p:cNvSpPr>
          <p:nvPr>
            <p:ph type="pic" idx="1"/>
          </p:nvPr>
        </p:nvSpPr>
        <p:spPr>
          <a:xfrm>
            <a:off x="14" y="1"/>
            <a:ext cx="9143990" cy="4915073"/>
          </a:xfrm>
          <a:blipFill>
            <a:blip r:embed="rId2"/>
            <a:stretch>
              <a:fillRect/>
            </a:stretch>
          </a:blipFill>
        </p:spPr>
        <p:txBody>
          <a:bodyPr lIns="457200" tIns="457200"/>
          <a:lstStyle>
            <a:lvl1pPr marL="0" indent="0">
              <a:buNone/>
              <a:defRPr sz="2400">
                <a:solidFill>
                  <a:srgbClr val="FFFFFF"/>
                </a:solidFill>
              </a:defRPr>
            </a:lvl1pPr>
          </a:lstStyle>
          <a:p>
            <a:pPr lvl="0"/>
            <a:r>
              <a:rPr lang="en-US"/>
              <a:t>Click icon to add picture</a:t>
            </a:r>
          </a:p>
        </p:txBody>
      </p:sp>
      <p:grpSp>
        <p:nvGrpSpPr>
          <p:cNvPr id="7" name="Group 9">
            <a:extLst>
              <a:ext uri="{FF2B5EF4-FFF2-40B4-BE49-F238E27FC236}">
                <a16:creationId xmlns:a16="http://schemas.microsoft.com/office/drawing/2014/main" id="{86E56BE0-380A-4461-9F10-B79BA5BC04A3}"/>
              </a:ext>
            </a:extLst>
          </p:cNvPr>
          <p:cNvGrpSpPr/>
          <p:nvPr/>
        </p:nvGrpSpPr>
        <p:grpSpPr>
          <a:xfrm>
            <a:off x="104194" y="6420908"/>
            <a:ext cx="8935610" cy="391207"/>
            <a:chOff x="138924" y="6420907"/>
            <a:chExt cx="11914147" cy="391207"/>
          </a:xfrm>
        </p:grpSpPr>
        <p:pic>
          <p:nvPicPr>
            <p:cNvPr id="8" name="Picture 10">
              <a:extLst>
                <a:ext uri="{FF2B5EF4-FFF2-40B4-BE49-F238E27FC236}">
                  <a16:creationId xmlns:a16="http://schemas.microsoft.com/office/drawing/2014/main" id="{542F40B8-B4DC-4415-9462-C072507CD3A3}"/>
                </a:ext>
              </a:extLst>
            </p:cNvPr>
            <p:cNvPicPr>
              <a:picLocks noChangeAspect="1"/>
            </p:cNvPicPr>
            <p:nvPr/>
          </p:nvPicPr>
          <p:blipFill>
            <a:blip r:embed="rId3"/>
            <a:stretch>
              <a:fillRect/>
            </a:stretch>
          </p:blipFill>
          <p:spPr>
            <a:xfrm>
              <a:off x="138924" y="6446675"/>
              <a:ext cx="1916701" cy="365439"/>
            </a:xfrm>
            <a:prstGeom prst="rect">
              <a:avLst/>
            </a:prstGeom>
            <a:noFill/>
            <a:ln cap="flat">
              <a:noFill/>
            </a:ln>
          </p:spPr>
        </p:pic>
        <p:pic>
          <p:nvPicPr>
            <p:cNvPr id="9" name="Picture 11">
              <a:extLst>
                <a:ext uri="{FF2B5EF4-FFF2-40B4-BE49-F238E27FC236}">
                  <a16:creationId xmlns:a16="http://schemas.microsoft.com/office/drawing/2014/main" id="{815FE1C0-D142-475D-9B1A-EE22D059169C}"/>
                </a:ext>
              </a:extLst>
            </p:cNvPr>
            <p:cNvPicPr>
              <a:picLocks noChangeAspect="1"/>
            </p:cNvPicPr>
            <p:nvPr/>
          </p:nvPicPr>
          <p:blipFill>
            <a:blip r:embed="rId4"/>
            <a:stretch>
              <a:fillRect/>
            </a:stretch>
          </p:blipFill>
          <p:spPr>
            <a:xfrm>
              <a:off x="11610438" y="6446675"/>
              <a:ext cx="442633" cy="322490"/>
            </a:xfrm>
            <a:prstGeom prst="rect">
              <a:avLst/>
            </a:prstGeom>
            <a:noFill/>
            <a:ln cap="flat">
              <a:noFill/>
            </a:ln>
          </p:spPr>
        </p:pic>
        <p:pic>
          <p:nvPicPr>
            <p:cNvPr id="10" name="Picture 12">
              <a:extLst>
                <a:ext uri="{FF2B5EF4-FFF2-40B4-BE49-F238E27FC236}">
                  <a16:creationId xmlns:a16="http://schemas.microsoft.com/office/drawing/2014/main" id="{3ECE75DE-6576-43DB-82B5-EBAB49562242}"/>
                </a:ext>
              </a:extLst>
            </p:cNvPr>
            <p:cNvPicPr>
              <a:picLocks noChangeAspect="1"/>
            </p:cNvPicPr>
            <p:nvPr/>
          </p:nvPicPr>
          <p:blipFill>
            <a:blip r:embed="rId5"/>
            <a:stretch>
              <a:fillRect/>
            </a:stretch>
          </p:blipFill>
          <p:spPr>
            <a:xfrm>
              <a:off x="11003395" y="6420907"/>
              <a:ext cx="497076" cy="300983"/>
            </a:xfrm>
            <a:prstGeom prst="rect">
              <a:avLst/>
            </a:prstGeom>
            <a:noFill/>
            <a:ln cap="flat">
              <a:noFill/>
            </a:ln>
          </p:spPr>
        </p:pic>
      </p:grpSp>
    </p:spTree>
    <p:extLst>
      <p:ext uri="{BB962C8B-B14F-4D97-AF65-F5344CB8AC3E}">
        <p14:creationId xmlns:p14="http://schemas.microsoft.com/office/powerpoint/2010/main" val="7364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CE3C-68A6-4077-8B16-5AD954E817B8}"/>
              </a:ext>
            </a:extLst>
          </p:cNvPr>
          <p:cNvSpPr txBox="1">
            <a:spLocks noGrp="1"/>
          </p:cNvSpPr>
          <p:nvPr>
            <p:ph type="title"/>
          </p:nvPr>
        </p:nvSpPr>
        <p:spPr/>
        <p:txBody>
          <a:bodyPr/>
          <a:lstStyle>
            <a:lvl1pPr>
              <a:defRPr/>
            </a:lvl1pPr>
          </a:lstStyle>
          <a:p>
            <a:pPr lvl="0"/>
            <a:r>
              <a:rPr lang="en-US"/>
              <a:t>Click to edit Master title style</a:t>
            </a:r>
            <a:endParaRPr lang="en-GB"/>
          </a:p>
        </p:txBody>
      </p:sp>
    </p:spTree>
    <p:extLst>
      <p:ext uri="{BB962C8B-B14F-4D97-AF65-F5344CB8AC3E}">
        <p14:creationId xmlns:p14="http://schemas.microsoft.com/office/powerpoint/2010/main" val="421713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8D645E05-197F-484C-8C74-C02A87586095}" type="slidenum">
              <a:rPr lang="en-GB" smtClean="0"/>
              <a:pPr/>
              <a:t>‹#›</a:t>
            </a:fld>
            <a:endParaRPr lang="en-GB"/>
          </a:p>
        </p:txBody>
      </p:sp>
    </p:spTree>
    <p:extLst>
      <p:ext uri="{BB962C8B-B14F-4D97-AF65-F5344CB8AC3E}">
        <p14:creationId xmlns:p14="http://schemas.microsoft.com/office/powerpoint/2010/main" val="6544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C25CCFDD-4770-4EAB-B98A-496DC91D73D4}" type="slidenum">
              <a:rPr lang="en-GB" smtClean="0"/>
              <a:pPr/>
              <a:t>‹#›</a:t>
            </a:fld>
            <a:endParaRPr lang="en-GB"/>
          </a:p>
        </p:txBody>
      </p:sp>
    </p:spTree>
    <p:extLst>
      <p:ext uri="{BB962C8B-B14F-4D97-AF65-F5344CB8AC3E}">
        <p14:creationId xmlns:p14="http://schemas.microsoft.com/office/powerpoint/2010/main" val="225218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4" name="Oval 18">
            <a:extLst>
              <a:ext uri="{FF2B5EF4-FFF2-40B4-BE49-F238E27FC236}">
                <a16:creationId xmlns:a16="http://schemas.microsoft.com/office/drawing/2014/main" id="{BC027CC1-1791-4431-8B72-161D767947DE}"/>
              </a:ext>
            </a:extLst>
          </p:cNvPr>
          <p:cNvSpPr/>
          <p:nvPr/>
        </p:nvSpPr>
        <p:spPr>
          <a:xfrm rot="221879">
            <a:off x="93663" y="5954713"/>
            <a:ext cx="338137" cy="338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Freeform 20">
            <a:extLst>
              <a:ext uri="{FF2B5EF4-FFF2-40B4-BE49-F238E27FC236}">
                <a16:creationId xmlns:a16="http://schemas.microsoft.com/office/drawing/2014/main" id="{9BE5D28A-FF19-4819-BF89-CC80FC8B4B1E}"/>
              </a:ext>
            </a:extLst>
          </p:cNvPr>
          <p:cNvSpPr/>
          <p:nvPr/>
        </p:nvSpPr>
        <p:spPr>
          <a:xfrm rot="221879">
            <a:off x="-4940300" y="5972175"/>
            <a:ext cx="9115425" cy="1062038"/>
          </a:xfrm>
          <a:custGeom>
            <a:avLst/>
            <a:gdLst>
              <a:gd name="connsiteX0" fmla="*/ 0 w 10515600"/>
              <a:gd name="connsiteY0" fmla="*/ 0 h 1612900"/>
              <a:gd name="connsiteX1" fmla="*/ 2578100 w 10515600"/>
              <a:gd name="connsiteY1" fmla="*/ 1193800 h 1612900"/>
              <a:gd name="connsiteX2" fmla="*/ 7073900 w 10515600"/>
              <a:gd name="connsiteY2" fmla="*/ 266700 h 1612900"/>
              <a:gd name="connsiteX3" fmla="*/ 10515600 w 10515600"/>
              <a:gd name="connsiteY3" fmla="*/ 1612900 h 1612900"/>
              <a:gd name="connsiteX4" fmla="*/ 10515600 w 10515600"/>
              <a:gd name="connsiteY4" fmla="*/ 161290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612900">
                <a:moveTo>
                  <a:pt x="0" y="0"/>
                </a:moveTo>
                <a:cubicBezTo>
                  <a:pt x="699558" y="574675"/>
                  <a:pt x="1399117" y="1149350"/>
                  <a:pt x="2578100" y="1193800"/>
                </a:cubicBezTo>
                <a:cubicBezTo>
                  <a:pt x="3757083" y="1238250"/>
                  <a:pt x="5750983" y="196850"/>
                  <a:pt x="7073900" y="266700"/>
                </a:cubicBezTo>
                <a:cubicBezTo>
                  <a:pt x="8396817" y="336550"/>
                  <a:pt x="10515600" y="1612900"/>
                  <a:pt x="10515600" y="1612900"/>
                </a:cubicBezTo>
                <a:lnTo>
                  <a:pt x="10515600" y="1612900"/>
                </a:lnTo>
              </a:path>
            </a:pathLst>
          </a:custGeom>
          <a:ln w="63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6" name="Freeform 23">
            <a:extLst>
              <a:ext uri="{FF2B5EF4-FFF2-40B4-BE49-F238E27FC236}">
                <a16:creationId xmlns:a16="http://schemas.microsoft.com/office/drawing/2014/main" id="{0B6E1749-AA0C-4F81-95D4-B9D33B7BEE4C}"/>
              </a:ext>
            </a:extLst>
          </p:cNvPr>
          <p:cNvSpPr/>
          <p:nvPr/>
        </p:nvSpPr>
        <p:spPr>
          <a:xfrm rot="221879">
            <a:off x="-5430838" y="5659438"/>
            <a:ext cx="10275888" cy="1557337"/>
          </a:xfrm>
          <a:custGeom>
            <a:avLst/>
            <a:gdLst>
              <a:gd name="connsiteX0" fmla="*/ 0 w 10515600"/>
              <a:gd name="connsiteY0" fmla="*/ 0 h 1612900"/>
              <a:gd name="connsiteX1" fmla="*/ 2578100 w 10515600"/>
              <a:gd name="connsiteY1" fmla="*/ 1193800 h 1612900"/>
              <a:gd name="connsiteX2" fmla="*/ 7073900 w 10515600"/>
              <a:gd name="connsiteY2" fmla="*/ 266700 h 1612900"/>
              <a:gd name="connsiteX3" fmla="*/ 10515600 w 10515600"/>
              <a:gd name="connsiteY3" fmla="*/ 1612900 h 1612900"/>
              <a:gd name="connsiteX4" fmla="*/ 10515600 w 10515600"/>
              <a:gd name="connsiteY4" fmla="*/ 161290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612900">
                <a:moveTo>
                  <a:pt x="0" y="0"/>
                </a:moveTo>
                <a:cubicBezTo>
                  <a:pt x="699558" y="574675"/>
                  <a:pt x="1399117" y="1149350"/>
                  <a:pt x="2578100" y="1193800"/>
                </a:cubicBezTo>
                <a:cubicBezTo>
                  <a:pt x="3757083" y="1238250"/>
                  <a:pt x="5750983" y="196850"/>
                  <a:pt x="7073900" y="266700"/>
                </a:cubicBezTo>
                <a:cubicBezTo>
                  <a:pt x="8396817" y="336550"/>
                  <a:pt x="10515600" y="1612900"/>
                  <a:pt x="10515600" y="1612900"/>
                </a:cubicBezTo>
                <a:lnTo>
                  <a:pt x="10515600" y="1612900"/>
                </a:lnTo>
              </a:path>
            </a:pathLst>
          </a:custGeom>
          <a:ln w="63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7" name="Oval 24">
            <a:extLst>
              <a:ext uri="{FF2B5EF4-FFF2-40B4-BE49-F238E27FC236}">
                <a16:creationId xmlns:a16="http://schemas.microsoft.com/office/drawing/2014/main" id="{E4F9C2EE-3510-44F5-B5FF-E6E9C6B91940}"/>
              </a:ext>
            </a:extLst>
          </p:cNvPr>
          <p:cNvSpPr/>
          <p:nvPr/>
        </p:nvSpPr>
        <p:spPr>
          <a:xfrm rot="221879">
            <a:off x="469900" y="5910263"/>
            <a:ext cx="339725" cy="338137"/>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Oval 25">
            <a:extLst>
              <a:ext uri="{FF2B5EF4-FFF2-40B4-BE49-F238E27FC236}">
                <a16:creationId xmlns:a16="http://schemas.microsoft.com/office/drawing/2014/main" id="{C297AD37-3A51-4447-86DE-BAFDEE18A9E6}"/>
              </a:ext>
            </a:extLst>
          </p:cNvPr>
          <p:cNvSpPr/>
          <p:nvPr/>
        </p:nvSpPr>
        <p:spPr>
          <a:xfrm rot="221879">
            <a:off x="2570163" y="6408738"/>
            <a:ext cx="338137" cy="338137"/>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xfrm>
            <a:off x="457200" y="523195"/>
            <a:ext cx="3331029" cy="2163762"/>
          </a:xfrm>
        </p:spPr>
        <p:txBody>
          <a:bodyPr/>
          <a:lstStyle>
            <a:lvl1pPr>
              <a:defRPr>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397653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grpSp>
        <p:nvGrpSpPr>
          <p:cNvPr id="5" name="Group 11">
            <a:extLst>
              <a:ext uri="{FF2B5EF4-FFF2-40B4-BE49-F238E27FC236}">
                <a16:creationId xmlns:a16="http://schemas.microsoft.com/office/drawing/2014/main" id="{E759F12E-F34B-466B-8E22-0DC578E39752}"/>
              </a:ext>
            </a:extLst>
          </p:cNvPr>
          <p:cNvGrpSpPr>
            <a:grpSpLocks/>
          </p:cNvGrpSpPr>
          <p:nvPr/>
        </p:nvGrpSpPr>
        <p:grpSpPr bwMode="auto">
          <a:xfrm rot="864039">
            <a:off x="-3324225" y="5294313"/>
            <a:ext cx="10515600" cy="2216150"/>
            <a:chOff x="-2989943" y="5148939"/>
            <a:chExt cx="10515598" cy="2217056"/>
          </a:xfrm>
        </p:grpSpPr>
        <p:sp>
          <p:nvSpPr>
            <p:cNvPr id="6" name="Freeform 7">
              <a:extLst>
                <a:ext uri="{FF2B5EF4-FFF2-40B4-BE49-F238E27FC236}">
                  <a16:creationId xmlns:a16="http://schemas.microsoft.com/office/drawing/2014/main" id="{39CAF000-D8A4-4361-8316-9EEE7E0E543D}"/>
                </a:ext>
              </a:extLst>
            </p:cNvPr>
            <p:cNvSpPr/>
            <p:nvPr/>
          </p:nvSpPr>
          <p:spPr>
            <a:xfrm>
              <a:off x="-3006072" y="5313926"/>
              <a:ext cx="10275886" cy="2047125"/>
            </a:xfrm>
            <a:custGeom>
              <a:avLst/>
              <a:gdLst>
                <a:gd name="connsiteX0" fmla="*/ 0 w 10515600"/>
                <a:gd name="connsiteY0" fmla="*/ 0 h 1612900"/>
                <a:gd name="connsiteX1" fmla="*/ 2578100 w 10515600"/>
                <a:gd name="connsiteY1" fmla="*/ 1193800 h 1612900"/>
                <a:gd name="connsiteX2" fmla="*/ 7073900 w 10515600"/>
                <a:gd name="connsiteY2" fmla="*/ 266700 h 1612900"/>
                <a:gd name="connsiteX3" fmla="*/ 10515600 w 10515600"/>
                <a:gd name="connsiteY3" fmla="*/ 1612900 h 1612900"/>
                <a:gd name="connsiteX4" fmla="*/ 10515600 w 10515600"/>
                <a:gd name="connsiteY4" fmla="*/ 161290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612900">
                  <a:moveTo>
                    <a:pt x="0" y="0"/>
                  </a:moveTo>
                  <a:cubicBezTo>
                    <a:pt x="699558" y="574675"/>
                    <a:pt x="1399117" y="1149350"/>
                    <a:pt x="2578100" y="1193800"/>
                  </a:cubicBezTo>
                  <a:cubicBezTo>
                    <a:pt x="3757083" y="1238250"/>
                    <a:pt x="5750983" y="196850"/>
                    <a:pt x="7073900" y="266700"/>
                  </a:cubicBezTo>
                  <a:cubicBezTo>
                    <a:pt x="8396817" y="336550"/>
                    <a:pt x="10515600" y="1612900"/>
                    <a:pt x="10515600" y="1612900"/>
                  </a:cubicBezTo>
                  <a:lnTo>
                    <a:pt x="10515600" y="1612900"/>
                  </a:lnTo>
                </a:path>
              </a:pathLst>
            </a:custGeom>
            <a:ln w="28575">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7" name="Oval 18">
              <a:extLst>
                <a:ext uri="{FF2B5EF4-FFF2-40B4-BE49-F238E27FC236}">
                  <a16:creationId xmlns:a16="http://schemas.microsoft.com/office/drawing/2014/main" id="{A531C00F-48B3-4BC2-BBEA-2B99ABEE22A9}"/>
                </a:ext>
              </a:extLst>
            </p:cNvPr>
            <p:cNvSpPr/>
            <p:nvPr/>
          </p:nvSpPr>
          <p:spPr>
            <a:xfrm>
              <a:off x="391393" y="6457227"/>
              <a:ext cx="338138" cy="33827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Freeform 20">
              <a:extLst>
                <a:ext uri="{FF2B5EF4-FFF2-40B4-BE49-F238E27FC236}">
                  <a16:creationId xmlns:a16="http://schemas.microsoft.com/office/drawing/2014/main" id="{47AF80B4-B655-4BC2-8B80-2D3366A43E63}"/>
                </a:ext>
              </a:extLst>
            </p:cNvPr>
            <p:cNvSpPr/>
            <p:nvPr/>
          </p:nvSpPr>
          <p:spPr>
            <a:xfrm>
              <a:off x="-2249148" y="5725257"/>
              <a:ext cx="9115423" cy="1394395"/>
            </a:xfrm>
            <a:custGeom>
              <a:avLst/>
              <a:gdLst>
                <a:gd name="connsiteX0" fmla="*/ 0 w 10515600"/>
                <a:gd name="connsiteY0" fmla="*/ 0 h 1612900"/>
                <a:gd name="connsiteX1" fmla="*/ 2578100 w 10515600"/>
                <a:gd name="connsiteY1" fmla="*/ 1193800 h 1612900"/>
                <a:gd name="connsiteX2" fmla="*/ 7073900 w 10515600"/>
                <a:gd name="connsiteY2" fmla="*/ 266700 h 1612900"/>
                <a:gd name="connsiteX3" fmla="*/ 10515600 w 10515600"/>
                <a:gd name="connsiteY3" fmla="*/ 1612900 h 1612900"/>
                <a:gd name="connsiteX4" fmla="*/ 10515600 w 10515600"/>
                <a:gd name="connsiteY4" fmla="*/ 161290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612900">
                  <a:moveTo>
                    <a:pt x="0" y="0"/>
                  </a:moveTo>
                  <a:cubicBezTo>
                    <a:pt x="699558" y="574675"/>
                    <a:pt x="1399117" y="1149350"/>
                    <a:pt x="2578100" y="1193800"/>
                  </a:cubicBezTo>
                  <a:cubicBezTo>
                    <a:pt x="3757083" y="1238250"/>
                    <a:pt x="5750983" y="196850"/>
                    <a:pt x="7073900" y="266700"/>
                  </a:cubicBezTo>
                  <a:cubicBezTo>
                    <a:pt x="8396817" y="336550"/>
                    <a:pt x="10515600" y="1612900"/>
                    <a:pt x="10515600" y="1612900"/>
                  </a:cubicBezTo>
                  <a:lnTo>
                    <a:pt x="10515600" y="1612900"/>
                  </a:lnTo>
                </a:path>
              </a:pathLst>
            </a:custGeom>
            <a:ln w="63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9" name="Freeform 23">
              <a:extLst>
                <a:ext uri="{FF2B5EF4-FFF2-40B4-BE49-F238E27FC236}">
                  <a16:creationId xmlns:a16="http://schemas.microsoft.com/office/drawing/2014/main" id="{4AE653F0-0D71-4BDF-9640-26CC7E73596E}"/>
                </a:ext>
              </a:extLst>
            </p:cNvPr>
            <p:cNvSpPr/>
            <p:nvPr/>
          </p:nvSpPr>
          <p:spPr>
            <a:xfrm>
              <a:off x="-2765727" y="5145610"/>
              <a:ext cx="10275886" cy="2047124"/>
            </a:xfrm>
            <a:custGeom>
              <a:avLst/>
              <a:gdLst>
                <a:gd name="connsiteX0" fmla="*/ 0 w 10515600"/>
                <a:gd name="connsiteY0" fmla="*/ 0 h 1612900"/>
                <a:gd name="connsiteX1" fmla="*/ 2578100 w 10515600"/>
                <a:gd name="connsiteY1" fmla="*/ 1193800 h 1612900"/>
                <a:gd name="connsiteX2" fmla="*/ 7073900 w 10515600"/>
                <a:gd name="connsiteY2" fmla="*/ 266700 h 1612900"/>
                <a:gd name="connsiteX3" fmla="*/ 10515600 w 10515600"/>
                <a:gd name="connsiteY3" fmla="*/ 1612900 h 1612900"/>
                <a:gd name="connsiteX4" fmla="*/ 10515600 w 10515600"/>
                <a:gd name="connsiteY4" fmla="*/ 161290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612900">
                  <a:moveTo>
                    <a:pt x="0" y="0"/>
                  </a:moveTo>
                  <a:cubicBezTo>
                    <a:pt x="699558" y="574675"/>
                    <a:pt x="1399117" y="1149350"/>
                    <a:pt x="2578100" y="1193800"/>
                  </a:cubicBezTo>
                  <a:cubicBezTo>
                    <a:pt x="3757083" y="1238250"/>
                    <a:pt x="5750983" y="196850"/>
                    <a:pt x="7073900" y="266700"/>
                  </a:cubicBezTo>
                  <a:cubicBezTo>
                    <a:pt x="8396817" y="336550"/>
                    <a:pt x="10515600" y="1612900"/>
                    <a:pt x="10515600" y="1612900"/>
                  </a:cubicBezTo>
                  <a:lnTo>
                    <a:pt x="10515600" y="1612900"/>
                  </a:lnTo>
                </a:path>
              </a:pathLst>
            </a:custGeom>
            <a:ln w="6350">
              <a:solidFill>
                <a:schemeClr val="bg2"/>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a:p>
          </p:txBody>
        </p:sp>
        <p:sp>
          <p:nvSpPr>
            <p:cNvPr id="10" name="Oval 24">
              <a:extLst>
                <a:ext uri="{FF2B5EF4-FFF2-40B4-BE49-F238E27FC236}">
                  <a16:creationId xmlns:a16="http://schemas.microsoft.com/office/drawing/2014/main" id="{144E9242-CD67-4F93-A515-E0072B83BE44}"/>
                </a:ext>
              </a:extLst>
            </p:cNvPr>
            <p:cNvSpPr/>
            <p:nvPr/>
          </p:nvSpPr>
          <p:spPr>
            <a:xfrm>
              <a:off x="769441" y="6327323"/>
              <a:ext cx="338137" cy="338276"/>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Oval 25">
              <a:extLst>
                <a:ext uri="{FF2B5EF4-FFF2-40B4-BE49-F238E27FC236}">
                  <a16:creationId xmlns:a16="http://schemas.microsoft.com/office/drawing/2014/main" id="{CB2BD0D4-7754-406F-8A6A-9CF88F3C00B1}"/>
                </a:ext>
              </a:extLst>
            </p:cNvPr>
            <p:cNvSpPr/>
            <p:nvPr/>
          </p:nvSpPr>
          <p:spPr>
            <a:xfrm>
              <a:off x="3486141" y="5468584"/>
              <a:ext cx="339725" cy="33827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sp>
        <p:nvSpPr>
          <p:cNvPr id="2" name="Title 1"/>
          <p:cNvSpPr>
            <a:spLocks noGrp="1"/>
          </p:cNvSpPr>
          <p:nvPr>
            <p:ph type="title"/>
          </p:nvPr>
        </p:nvSpPr>
        <p:spPr>
          <a:xfrm>
            <a:off x="457200" y="523195"/>
            <a:ext cx="3331029" cy="2163762"/>
          </a:xfrm>
        </p:spPr>
        <p:txBody>
          <a:bodyPr/>
          <a:lstStyle>
            <a:lvl1pPr>
              <a:defRPr>
                <a:solidFill>
                  <a:schemeClr val="tx1"/>
                </a:solidFill>
              </a:defRPr>
            </a:lvl1pPr>
          </a:lstStyle>
          <a:p>
            <a:r>
              <a:rPr lang="en-US"/>
              <a:t>Click to edit Master title style</a:t>
            </a:r>
            <a:endParaRPr lang="en-GB" dirty="0"/>
          </a:p>
        </p:txBody>
      </p:sp>
      <p:sp>
        <p:nvSpPr>
          <p:cNvPr id="4" name="Content Placeholder 3"/>
          <p:cNvSpPr>
            <a:spLocks noGrp="1"/>
          </p:cNvSpPr>
          <p:nvPr>
            <p:ph sz="half" idx="2"/>
          </p:nvPr>
        </p:nvSpPr>
        <p:spPr>
          <a:xfrm>
            <a:off x="5076371" y="2131787"/>
            <a:ext cx="3597729" cy="3601357"/>
          </a:xfrm>
          <a:noFill/>
        </p:spPr>
        <p:txBody>
          <a:bodyPr>
            <a:normAutofit/>
          </a:bodyPr>
          <a:lstStyle>
            <a:lvl1pPr marL="0" indent="3175" algn="ctr">
              <a:buNone/>
              <a:tabLst/>
              <a:defRPr sz="4400">
                <a:solidFill>
                  <a:schemeClr val="bg2"/>
                </a:solidFill>
              </a:defRPr>
            </a:lvl1pPr>
            <a:lvl2pPr marL="0" indent="3175" algn="ctr">
              <a:buNone/>
              <a:defRPr sz="2400">
                <a:solidFill>
                  <a:schemeClr val="bg1"/>
                </a:solidFill>
              </a:defRPr>
            </a:lvl2pPr>
            <a:lvl3pPr marL="0" indent="3175" algn="ctr">
              <a:buNone/>
              <a:defRPr sz="2000">
                <a:solidFill>
                  <a:schemeClr val="bg1"/>
                </a:solidFill>
              </a:defRPr>
            </a:lvl3pPr>
            <a:lvl4pPr marL="0" indent="3175" algn="ctr">
              <a:buNone/>
              <a:defRPr sz="1800">
                <a:solidFill>
                  <a:schemeClr val="bg1"/>
                </a:solidFill>
              </a:defRPr>
            </a:lvl4pPr>
            <a:lvl5pPr marL="0" indent="3175" algn="ctr">
              <a:buNone/>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8222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36F72AEC-D770-42E1-B970-333276C29A7F}"/>
              </a:ext>
            </a:extLst>
          </p:cNvPr>
          <p:cNvSpPr/>
          <p:nvPr/>
        </p:nvSpPr>
        <p:spPr>
          <a:xfrm>
            <a:off x="0" y="6400800"/>
            <a:ext cx="9143997" cy="457200"/>
          </a:xfrm>
          <a:prstGeom prst="rect">
            <a:avLst/>
          </a:prstGeom>
          <a:solidFill>
            <a:srgbClr val="629DD1"/>
          </a:solidFill>
          <a:ln cap="flat">
            <a:noFill/>
            <a:prstDash val="solid"/>
          </a:ln>
        </p:spPr>
        <p:txBody>
          <a:bodyPr lIns="0" tIns="0" rIns="0" bIns="0"/>
          <a:lstStyle/>
          <a:p>
            <a:endParaRPr lang="en-GB" sz="1350"/>
          </a:p>
        </p:txBody>
      </p:sp>
      <p:sp>
        <p:nvSpPr>
          <p:cNvPr id="3" name="Rectangle 8">
            <a:extLst>
              <a:ext uri="{FF2B5EF4-FFF2-40B4-BE49-F238E27FC236}">
                <a16:creationId xmlns:a16="http://schemas.microsoft.com/office/drawing/2014/main" id="{90C437C6-B106-4912-9992-C8E237624879}"/>
              </a:ext>
            </a:extLst>
          </p:cNvPr>
          <p:cNvSpPr/>
          <p:nvPr/>
        </p:nvSpPr>
        <p:spPr>
          <a:xfrm>
            <a:off x="0" y="6334314"/>
            <a:ext cx="9143997" cy="66001"/>
          </a:xfrm>
          <a:prstGeom prst="rect">
            <a:avLst/>
          </a:prstGeom>
          <a:solidFill>
            <a:srgbClr val="4A66AC"/>
          </a:solidFill>
          <a:ln cap="flat">
            <a:noFill/>
            <a:prstDash val="solid"/>
          </a:ln>
        </p:spPr>
        <p:txBody>
          <a:bodyPr lIns="0" tIns="0" rIns="0" bIns="0"/>
          <a:lstStyle/>
          <a:p>
            <a:endParaRPr lang="en-GB" sz="1350"/>
          </a:p>
        </p:txBody>
      </p:sp>
      <p:sp>
        <p:nvSpPr>
          <p:cNvPr id="4" name="Title Placeholder 1">
            <a:extLst>
              <a:ext uri="{FF2B5EF4-FFF2-40B4-BE49-F238E27FC236}">
                <a16:creationId xmlns:a16="http://schemas.microsoft.com/office/drawing/2014/main" id="{F036D2F9-610C-4B71-A11B-EDCE36AD2663}"/>
              </a:ext>
            </a:extLst>
          </p:cNvPr>
          <p:cNvSpPr txBox="1">
            <a:spLocks noGrp="1"/>
          </p:cNvSpPr>
          <p:nvPr>
            <p:ph type="title"/>
          </p:nvPr>
        </p:nvSpPr>
        <p:spPr>
          <a:xfrm>
            <a:off x="822960" y="286601"/>
            <a:ext cx="7543800" cy="1450759"/>
          </a:xfrm>
          <a:prstGeom prst="rect">
            <a:avLst/>
          </a:prstGeom>
          <a:noFill/>
          <a:ln>
            <a:noFill/>
          </a:ln>
        </p:spPr>
        <p:txBody>
          <a:bodyPr vert="horz" wrap="square" lIns="91440" tIns="45720" rIns="91440" bIns="45720" anchor="b" anchorCtr="0" compatLnSpc="1">
            <a:normAutofit/>
          </a:bodyPr>
          <a:lstStyle/>
          <a:p>
            <a:pPr lvl="0"/>
            <a:r>
              <a:rPr lang="en-US"/>
              <a:t>Click to edit Master title style</a:t>
            </a:r>
          </a:p>
        </p:txBody>
      </p:sp>
      <p:sp>
        <p:nvSpPr>
          <p:cNvPr id="5" name="Text Placeholder 2">
            <a:extLst>
              <a:ext uri="{FF2B5EF4-FFF2-40B4-BE49-F238E27FC236}">
                <a16:creationId xmlns:a16="http://schemas.microsoft.com/office/drawing/2014/main" id="{D1C7B86C-E303-432C-83DA-2FED7F84BA12}"/>
              </a:ext>
            </a:extLst>
          </p:cNvPr>
          <p:cNvSpPr txBox="1">
            <a:spLocks noGrp="1"/>
          </p:cNvSpPr>
          <p:nvPr>
            <p:ph type="body" idx="1"/>
          </p:nvPr>
        </p:nvSpPr>
        <p:spPr>
          <a:xfrm>
            <a:off x="895147" y="1845734"/>
            <a:ext cx="7543800" cy="4023360"/>
          </a:xfrm>
          <a:prstGeom prst="rect">
            <a:avLst/>
          </a:prstGeom>
          <a:noFill/>
          <a:ln>
            <a:noFill/>
          </a:ln>
        </p:spPr>
        <p:txBody>
          <a:bodyPr vert="horz" wrap="square" lIns="0" tIns="45720" rIns="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9">
            <a:extLst>
              <a:ext uri="{FF2B5EF4-FFF2-40B4-BE49-F238E27FC236}">
                <a16:creationId xmlns:a16="http://schemas.microsoft.com/office/drawing/2014/main" id="{BA6A4FBC-60CD-4ACE-8FAC-E145C750C105}"/>
              </a:ext>
            </a:extLst>
          </p:cNvPr>
          <p:cNvCxnSpPr/>
          <p:nvPr/>
        </p:nvCxnSpPr>
        <p:spPr>
          <a:xfrm>
            <a:off x="895147" y="1737844"/>
            <a:ext cx="7475220" cy="0"/>
          </a:xfrm>
          <a:prstGeom prst="straightConnector1">
            <a:avLst/>
          </a:prstGeom>
          <a:noFill/>
          <a:ln w="6345" cap="flat">
            <a:solidFill>
              <a:srgbClr val="3075FF"/>
            </a:solidFill>
            <a:prstDash val="solid"/>
          </a:ln>
        </p:spPr>
      </p:cxnSp>
      <p:grpSp>
        <p:nvGrpSpPr>
          <p:cNvPr id="7" name="Group 21">
            <a:extLst>
              <a:ext uri="{FF2B5EF4-FFF2-40B4-BE49-F238E27FC236}">
                <a16:creationId xmlns:a16="http://schemas.microsoft.com/office/drawing/2014/main" id="{C437AF38-44EE-4B07-AC7E-06FB4E8B74E3}"/>
              </a:ext>
            </a:extLst>
          </p:cNvPr>
          <p:cNvGrpSpPr/>
          <p:nvPr/>
        </p:nvGrpSpPr>
        <p:grpSpPr>
          <a:xfrm>
            <a:off x="104194" y="6420908"/>
            <a:ext cx="8935610" cy="391207"/>
            <a:chOff x="138924" y="6420907"/>
            <a:chExt cx="11914147" cy="391207"/>
          </a:xfrm>
        </p:grpSpPr>
        <p:pic>
          <p:nvPicPr>
            <p:cNvPr id="8" name="Picture 10">
              <a:extLst>
                <a:ext uri="{FF2B5EF4-FFF2-40B4-BE49-F238E27FC236}">
                  <a16:creationId xmlns:a16="http://schemas.microsoft.com/office/drawing/2014/main" id="{6149508F-64D6-48CC-921C-EF589451B5C9}"/>
                </a:ext>
              </a:extLst>
            </p:cNvPr>
            <p:cNvPicPr>
              <a:picLocks noChangeAspect="1"/>
            </p:cNvPicPr>
            <p:nvPr/>
          </p:nvPicPr>
          <p:blipFill>
            <a:blip r:embed="rId13"/>
            <a:stretch>
              <a:fillRect/>
            </a:stretch>
          </p:blipFill>
          <p:spPr>
            <a:xfrm>
              <a:off x="138924" y="6446675"/>
              <a:ext cx="1916701" cy="365439"/>
            </a:xfrm>
            <a:prstGeom prst="rect">
              <a:avLst/>
            </a:prstGeom>
            <a:noFill/>
            <a:ln cap="flat">
              <a:noFill/>
            </a:ln>
          </p:spPr>
        </p:pic>
        <p:pic>
          <p:nvPicPr>
            <p:cNvPr id="9" name="Picture 18">
              <a:extLst>
                <a:ext uri="{FF2B5EF4-FFF2-40B4-BE49-F238E27FC236}">
                  <a16:creationId xmlns:a16="http://schemas.microsoft.com/office/drawing/2014/main" id="{0480A1BD-DAB1-434E-AEAC-806A4C3E400C}"/>
                </a:ext>
              </a:extLst>
            </p:cNvPr>
            <p:cNvPicPr>
              <a:picLocks noChangeAspect="1"/>
            </p:cNvPicPr>
            <p:nvPr/>
          </p:nvPicPr>
          <p:blipFill>
            <a:blip r:embed="rId14"/>
            <a:stretch>
              <a:fillRect/>
            </a:stretch>
          </p:blipFill>
          <p:spPr>
            <a:xfrm>
              <a:off x="11610438" y="6446675"/>
              <a:ext cx="442633" cy="322490"/>
            </a:xfrm>
            <a:prstGeom prst="rect">
              <a:avLst/>
            </a:prstGeom>
            <a:noFill/>
            <a:ln cap="flat">
              <a:noFill/>
            </a:ln>
          </p:spPr>
        </p:pic>
        <p:pic>
          <p:nvPicPr>
            <p:cNvPr id="10" name="Picture 20">
              <a:extLst>
                <a:ext uri="{FF2B5EF4-FFF2-40B4-BE49-F238E27FC236}">
                  <a16:creationId xmlns:a16="http://schemas.microsoft.com/office/drawing/2014/main" id="{A82E5F21-85C2-413D-B643-7B7DFBC069DA}"/>
                </a:ext>
              </a:extLst>
            </p:cNvPr>
            <p:cNvPicPr>
              <a:picLocks noChangeAspect="1"/>
            </p:cNvPicPr>
            <p:nvPr/>
          </p:nvPicPr>
          <p:blipFill>
            <a:blip r:embed="rId15"/>
            <a:stretch>
              <a:fillRect/>
            </a:stretch>
          </p:blipFill>
          <p:spPr>
            <a:xfrm>
              <a:off x="11003395" y="6420907"/>
              <a:ext cx="497076" cy="300983"/>
            </a:xfrm>
            <a:prstGeom prst="rect">
              <a:avLst/>
            </a:prstGeom>
            <a:noFill/>
            <a:ln cap="flat">
              <a:noFill/>
            </a:ln>
          </p:spPr>
        </p:pic>
      </p:grpSp>
      <p:sp>
        <p:nvSpPr>
          <p:cNvPr id="11" name="Rectangle 12">
            <a:extLst>
              <a:ext uri="{FF2B5EF4-FFF2-40B4-BE49-F238E27FC236}">
                <a16:creationId xmlns:a16="http://schemas.microsoft.com/office/drawing/2014/main" id="{D7B89E43-1A9A-4722-8F60-BF5CF2EF355F}"/>
              </a:ext>
            </a:extLst>
          </p:cNvPr>
          <p:cNvSpPr>
            <a:spLocks noChangeArrowheads="1"/>
          </p:cNvSpPr>
          <p:nvPr/>
        </p:nvSpPr>
        <p:spPr bwMode="auto">
          <a:xfrm>
            <a:off x="4052888"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ea typeface="ＭＳ Ｐゴシック" charset="0"/>
            </a:endParaRPr>
          </a:p>
        </p:txBody>
      </p:sp>
      <p:sp>
        <p:nvSpPr>
          <p:cNvPr id="12" name="Rectangle 12">
            <a:extLst>
              <a:ext uri="{FF2B5EF4-FFF2-40B4-BE49-F238E27FC236}">
                <a16:creationId xmlns:a16="http://schemas.microsoft.com/office/drawing/2014/main" id="{625ADD24-C25F-4932-AA58-71BBF5A58642}"/>
              </a:ext>
            </a:extLst>
          </p:cNvPr>
          <p:cNvSpPr>
            <a:spLocks noChangeArrowheads="1"/>
          </p:cNvSpPr>
          <p:nvPr userDrawn="1"/>
        </p:nvSpPr>
        <p:spPr bwMode="auto">
          <a:xfrm>
            <a:off x="4052888"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a:latin typeface="Arial" charset="0"/>
              <a:ea typeface="ＭＳ Ｐゴシック" charset="0"/>
            </a:endParaRPr>
          </a:p>
        </p:txBody>
      </p:sp>
    </p:spTree>
    <p:extLst>
      <p:ext uri="{BB962C8B-B14F-4D97-AF65-F5344CB8AC3E}">
        <p14:creationId xmlns:p14="http://schemas.microsoft.com/office/powerpoint/2010/main" val="18474650"/>
      </p:ext>
    </p:extLst>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81" r:id="rId8"/>
    <p:sldLayoutId id="2147484482" r:id="rId9"/>
    <p:sldLayoutId id="2147484483" r:id="rId10"/>
    <p:sldLayoutId id="2147484484" r:id="rId11"/>
  </p:sldLayoutIdLst>
  <p:hf sldNum="0" hdr="0" ftr="0" dt="0"/>
  <p:txStyles>
    <p:titleStyle>
      <a:lvl1pPr marL="0" marR="0" lvl="0" indent="0" algn="l" defTabSz="685800" rtl="0" eaLnBrk="1" fontAlgn="auto" hangingPunct="1">
        <a:lnSpc>
          <a:spcPct val="85000"/>
        </a:lnSpc>
        <a:spcBef>
          <a:spcPts val="0"/>
        </a:spcBef>
        <a:spcAft>
          <a:spcPts val="0"/>
        </a:spcAft>
        <a:buNone/>
        <a:tabLst/>
        <a:defRPr lang="en-US" sz="3600" b="0" i="0" u="none" strike="noStrike" kern="1200" cap="none" spc="-38" baseline="0">
          <a:solidFill>
            <a:srgbClr val="0042C8"/>
          </a:solidFill>
          <a:uFillTx/>
          <a:latin typeface="Calibri Light"/>
        </a:defRPr>
      </a:lvl1pPr>
    </p:titleStyle>
    <p:bodyStyle>
      <a:lvl1pPr marL="68580" marR="0" lvl="0" indent="-68580" algn="l" defTabSz="685800" rtl="0" eaLnBrk="1" fontAlgn="auto" hangingPunct="1">
        <a:lnSpc>
          <a:spcPct val="90000"/>
        </a:lnSpc>
        <a:spcBef>
          <a:spcPts val="900"/>
        </a:spcBef>
        <a:spcAft>
          <a:spcPts val="150"/>
        </a:spcAft>
        <a:buClr>
          <a:srgbClr val="4A66AC"/>
        </a:buClr>
        <a:buSzPct val="100000"/>
        <a:buFont typeface="Calibri" pitchFamily="34"/>
        <a:buChar char=" "/>
        <a:tabLst/>
        <a:defRPr lang="en-US" sz="1500" b="0" i="0" u="none" strike="noStrike" kern="1200" cap="none" spc="0" baseline="0">
          <a:solidFill>
            <a:srgbClr val="0042C8"/>
          </a:solidFill>
          <a:uFillTx/>
          <a:latin typeface="Calibri"/>
        </a:defRPr>
      </a:lvl1pPr>
      <a:lvl2pPr marL="288036" marR="0" lvl="1" indent="-137160" algn="l" defTabSz="685800" rtl="0" eaLnBrk="1" fontAlgn="auto" hangingPunct="1">
        <a:lnSpc>
          <a:spcPct val="90000"/>
        </a:lnSpc>
        <a:spcBef>
          <a:spcPts val="150"/>
        </a:spcBef>
        <a:spcAft>
          <a:spcPts val="300"/>
        </a:spcAft>
        <a:buClr>
          <a:srgbClr val="4A66AC"/>
        </a:buClr>
        <a:buSzPct val="100000"/>
        <a:buFont typeface="Calibri" pitchFamily="34"/>
        <a:buChar char="◦"/>
        <a:tabLst/>
        <a:defRPr lang="en-US" sz="1350" b="0" i="0" u="none" strike="noStrike" kern="1200" cap="none" spc="0" baseline="0">
          <a:solidFill>
            <a:srgbClr val="0042C8"/>
          </a:solidFill>
          <a:uFillTx/>
          <a:latin typeface="Calibri"/>
        </a:defRPr>
      </a:lvl2pPr>
      <a:lvl3pPr marL="425196" marR="0" lvl="2" indent="-137160" algn="l" defTabSz="685800" rtl="0" eaLnBrk="1" fontAlgn="auto" hangingPunct="1">
        <a:lnSpc>
          <a:spcPct val="90000"/>
        </a:lnSpc>
        <a:spcBef>
          <a:spcPts val="150"/>
        </a:spcBef>
        <a:spcAft>
          <a:spcPts val="300"/>
        </a:spcAft>
        <a:buClr>
          <a:srgbClr val="4A66AC"/>
        </a:buClr>
        <a:buSzPct val="100000"/>
        <a:buFont typeface="Calibri" pitchFamily="34"/>
        <a:buChar char="◦"/>
        <a:tabLst/>
        <a:defRPr lang="en-US" sz="1050" b="0" i="0" u="none" strike="noStrike" kern="1200" cap="none" spc="0" baseline="0">
          <a:solidFill>
            <a:srgbClr val="0042C8"/>
          </a:solidFill>
          <a:uFillTx/>
          <a:latin typeface="Calibri"/>
        </a:defRPr>
      </a:lvl3pPr>
      <a:lvl4pPr marL="562356" marR="0" lvl="3" indent="-137160" algn="l" defTabSz="685800" rtl="0" eaLnBrk="1" fontAlgn="auto" hangingPunct="1">
        <a:lnSpc>
          <a:spcPct val="90000"/>
        </a:lnSpc>
        <a:spcBef>
          <a:spcPts val="150"/>
        </a:spcBef>
        <a:spcAft>
          <a:spcPts val="300"/>
        </a:spcAft>
        <a:buClr>
          <a:srgbClr val="4A66AC"/>
        </a:buClr>
        <a:buSzPct val="100000"/>
        <a:buFont typeface="Calibri" pitchFamily="34"/>
        <a:buChar char="◦"/>
        <a:tabLst/>
        <a:defRPr lang="en-US" sz="1050" b="0" i="0" u="none" strike="noStrike" kern="1200" cap="none" spc="0" baseline="0">
          <a:solidFill>
            <a:srgbClr val="0042C8"/>
          </a:solidFill>
          <a:uFillTx/>
          <a:latin typeface="Calibri"/>
        </a:defRPr>
      </a:lvl4pPr>
      <a:lvl5pPr marL="699516" marR="0" lvl="4" indent="-137160" algn="l" defTabSz="685800" rtl="0" eaLnBrk="1" fontAlgn="auto" hangingPunct="1">
        <a:lnSpc>
          <a:spcPct val="90000"/>
        </a:lnSpc>
        <a:spcBef>
          <a:spcPts val="150"/>
        </a:spcBef>
        <a:spcAft>
          <a:spcPts val="300"/>
        </a:spcAft>
        <a:buClr>
          <a:srgbClr val="4A66AC"/>
        </a:buClr>
        <a:buSzPct val="100000"/>
        <a:buFont typeface="Calibri" pitchFamily="34"/>
        <a:buChar char="◦"/>
        <a:tabLst/>
        <a:defRPr lang="en-US" sz="1050" b="0" i="0" u="none" strike="noStrike" kern="1200" cap="none" spc="0" baseline="0">
          <a:solidFill>
            <a:srgbClr val="0042C8"/>
          </a:solidFill>
          <a:uFillTx/>
          <a:latin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constructionlawva.com/reminder-read-your-construction-contracts/"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time-wellspent.com/2015/06/11/work/realities-of-working-remotely-from-hom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lojo.co.nz/updates-article/health-safety-reform-bill-2014-a-warning-for-all-businesses"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time-wellspent.com/2015/06/11/work/realities-of-working-remotely-from-home" TargetMode="External"/><Relationship Id="rId5" Type="http://schemas.openxmlformats.org/officeDocument/2006/relationships/image" Target="../media/image7.jpeg"/><Relationship Id="rId4" Type="http://schemas.openxmlformats.org/officeDocument/2006/relationships/hyperlink" Target="https://thebluediamondgallery.com/legal/legislatio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creative-commons-images.com/clipboard/at-risk-assessment.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time-wellspent.com/2015/06/11/work/realities-of-working-remotely-from-home"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time-wellspent.com/2015/06/11/work/realities-of-working-remotely-from-home"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time-wellspent.com/2015/06/11/work/realities-of-working-remotely-from-hom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time-wellspent.com/2015/06/11/work/realities-of-working-remotely-from-home"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www.solvibrations.org/recommended-basic-steps-to-writing-an-essay/"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time-wellspent.com/2015/06/11/work/realities-of-working-remotely-from-home" TargetMode="External"/><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time-wellspent.com/2015/06/11/work/realities-of-working-remotely-from-home"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rozessmaler.de/tag/prozessreview/"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icserver.org/q/questions.html" TargetMode="External"/><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time-wellspent.com/2015/06/11/work/realities-of-working-remotely-from-hom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time-wellspent.com/2015/06/11/work/realities-of-working-remotely-from-ho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time-wellspent.com/2015/06/11/work/realities-of-working-remotely-from-home" TargetMode="External"/><Relationship Id="rId5" Type="http://schemas.openxmlformats.org/officeDocument/2006/relationships/image" Target="../media/image10.jpeg"/><Relationship Id="rId4" Type="http://schemas.openxmlformats.org/officeDocument/2006/relationships/hyperlink" Target="https://remoteworker.wordpress.com/tag/socialnetworkin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thebluediamondgallery.com/wooden-tile/p/policy.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7"/>
          <p:cNvSpPr txBox="1">
            <a:spLocks noChangeArrowheads="1"/>
          </p:cNvSpPr>
          <p:nvPr/>
        </p:nvSpPr>
        <p:spPr bwMode="auto">
          <a:xfrm>
            <a:off x="611560" y="908720"/>
            <a:ext cx="8306506" cy="2554545"/>
          </a:xfrm>
          <a:prstGeom prst="rect">
            <a:avLst/>
          </a:prstGeom>
          <a:noFill/>
          <a:ln>
            <a:noFill/>
          </a:ln>
          <a:effectLst>
            <a:outerShdw blurRad="63500" sx="999" sy="999"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pPr algn="ctr">
              <a:spcBef>
                <a:spcPct val="50000"/>
              </a:spcBef>
            </a:pPr>
            <a:r>
              <a:rPr lang="en-GB" sz="3600" b="1" dirty="0">
                <a:solidFill>
                  <a:srgbClr val="0000CC"/>
                </a:solidFill>
                <a:latin typeface="+mj-lt"/>
                <a:cs typeface="Arial" pitchFamily="34" charset="0"/>
              </a:rPr>
              <a:t>ILM Level 5 Leadership &amp; Management</a:t>
            </a:r>
          </a:p>
          <a:p>
            <a:pPr algn="ctr">
              <a:spcBef>
                <a:spcPct val="50000"/>
              </a:spcBef>
            </a:pPr>
            <a:r>
              <a:rPr lang="en-GB" sz="3200" b="1" dirty="0">
                <a:latin typeface="+mj-lt"/>
              </a:rPr>
              <a:t>Managing Remote Workers </a:t>
            </a:r>
            <a:br>
              <a:rPr lang="en-GB" sz="3600" b="1" dirty="0">
                <a:solidFill>
                  <a:srgbClr val="000099"/>
                </a:solidFill>
              </a:rPr>
            </a:br>
            <a:r>
              <a:rPr lang="en-GB" sz="3600" b="1" dirty="0">
                <a:solidFill>
                  <a:srgbClr val="000099"/>
                </a:solidFill>
              </a:rPr>
              <a:t> </a:t>
            </a:r>
            <a:br>
              <a:rPr lang="en-GB" sz="3600" b="1" dirty="0">
                <a:solidFill>
                  <a:srgbClr val="000099"/>
                </a:solidFill>
              </a:rPr>
            </a:br>
            <a:endParaRPr lang="en-GB" sz="4000" b="1" dirty="0">
              <a:solidFill>
                <a:srgbClr val="000099"/>
              </a:solidFill>
              <a:cs typeface="Arial" pitchFamily="34" charset="0"/>
            </a:endParaRPr>
          </a:p>
        </p:txBody>
      </p:sp>
      <p:pic>
        <p:nvPicPr>
          <p:cNvPr id="2" name="Picture 2" descr="6 Tips For Managing Remote Employees And Virtual Teams | Vistage">
            <a:extLst>
              <a:ext uri="{FF2B5EF4-FFF2-40B4-BE49-F238E27FC236}">
                <a16:creationId xmlns:a16="http://schemas.microsoft.com/office/drawing/2014/main" id="{A28C7FA1-B61E-4F33-A711-ACB7FC455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594" y="2552700"/>
            <a:ext cx="5970103" cy="3396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6E9FF-A5DD-4C89-B79D-D79298992FF0}"/>
              </a:ext>
            </a:extLst>
          </p:cNvPr>
          <p:cNvSpPr>
            <a:spLocks noGrp="1"/>
          </p:cNvSpPr>
          <p:nvPr>
            <p:ph type="title"/>
          </p:nvPr>
        </p:nvSpPr>
        <p:spPr/>
        <p:txBody>
          <a:bodyPr/>
          <a:lstStyle/>
          <a:p>
            <a:r>
              <a:rPr lang="en-GB" dirty="0"/>
              <a:t>Contractual Considerations for Home Workers </a:t>
            </a:r>
          </a:p>
        </p:txBody>
      </p:sp>
      <p:pic>
        <p:nvPicPr>
          <p:cNvPr id="5" name="Content Placeholder 4">
            <a:extLst>
              <a:ext uri="{FF2B5EF4-FFF2-40B4-BE49-F238E27FC236}">
                <a16:creationId xmlns:a16="http://schemas.microsoft.com/office/drawing/2014/main" id="{EB7077FC-6D98-4324-A6F3-8A4F7D37B6F9}"/>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44278" y="2222500"/>
            <a:ext cx="5455444" cy="3636963"/>
          </a:xfrm>
        </p:spPr>
      </p:pic>
    </p:spTree>
    <p:extLst>
      <p:ext uri="{BB962C8B-B14F-4D97-AF65-F5344CB8AC3E}">
        <p14:creationId xmlns:p14="http://schemas.microsoft.com/office/powerpoint/2010/main" val="2066959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4AA9-4747-4EED-9AD7-9657F6C6949A}"/>
              </a:ext>
            </a:extLst>
          </p:cNvPr>
          <p:cNvSpPr>
            <a:spLocks noGrp="1"/>
          </p:cNvSpPr>
          <p:nvPr>
            <p:ph type="title"/>
          </p:nvPr>
        </p:nvSpPr>
        <p:spPr/>
        <p:txBody>
          <a:bodyPr/>
          <a:lstStyle/>
          <a:p>
            <a:r>
              <a:rPr lang="en-GB" b="1" dirty="0"/>
              <a:t>What contractual considerations</a:t>
            </a:r>
            <a:br>
              <a:rPr lang="en-GB" b="1" dirty="0"/>
            </a:br>
            <a:r>
              <a:rPr lang="en-GB" b="1" dirty="0"/>
              <a:t> should be made?</a:t>
            </a:r>
          </a:p>
        </p:txBody>
      </p:sp>
      <p:sp>
        <p:nvSpPr>
          <p:cNvPr id="3" name="Content Placeholder 2">
            <a:extLst>
              <a:ext uri="{FF2B5EF4-FFF2-40B4-BE49-F238E27FC236}">
                <a16:creationId xmlns:a16="http://schemas.microsoft.com/office/drawing/2014/main" id="{AB1BD99E-7334-403C-8F86-A7AC4A9D327E}"/>
              </a:ext>
            </a:extLst>
          </p:cNvPr>
          <p:cNvSpPr>
            <a:spLocks noGrp="1"/>
          </p:cNvSpPr>
          <p:nvPr>
            <p:ph idx="1"/>
          </p:nvPr>
        </p:nvSpPr>
        <p:spPr/>
        <p:txBody>
          <a:bodyPr>
            <a:normAutofit fontScale="85000" lnSpcReduction="20000"/>
          </a:bodyPr>
          <a:lstStyle/>
          <a:p>
            <a:pPr>
              <a:buFont typeface="Arial" panose="020B0604020202020204" pitchFamily="34" charset="0"/>
              <a:buChar char="•"/>
            </a:pPr>
            <a:r>
              <a:rPr lang="en-GB" sz="3600" dirty="0"/>
              <a:t> </a:t>
            </a:r>
            <a:r>
              <a:rPr lang="en-GB" sz="3600" dirty="0">
                <a:solidFill>
                  <a:schemeClr val="tx1"/>
                </a:solidFill>
              </a:rPr>
              <a:t>Place of Work – with provision for them to    	attend office when necessary</a:t>
            </a:r>
          </a:p>
          <a:p>
            <a:pPr>
              <a:buFont typeface="Arial" panose="020B0604020202020204" pitchFamily="34" charset="0"/>
              <a:buChar char="•"/>
            </a:pPr>
            <a:r>
              <a:rPr lang="en-GB" sz="3600" dirty="0">
                <a:solidFill>
                  <a:schemeClr val="tx1"/>
                </a:solidFill>
              </a:rPr>
              <a:t> Working Hours- Flexible or Fixed?</a:t>
            </a:r>
          </a:p>
          <a:p>
            <a:pPr>
              <a:buFont typeface="Arial" panose="020B0604020202020204" pitchFamily="34" charset="0"/>
              <a:buChar char="•"/>
            </a:pPr>
            <a:r>
              <a:rPr lang="en-GB" sz="3600" dirty="0">
                <a:solidFill>
                  <a:schemeClr val="tx1"/>
                </a:solidFill>
              </a:rPr>
              <a:t> Salary and Benefits</a:t>
            </a:r>
          </a:p>
          <a:p>
            <a:pPr>
              <a:buFont typeface="Arial" panose="020B0604020202020204" pitchFamily="34" charset="0"/>
              <a:buChar char="•"/>
            </a:pPr>
            <a:r>
              <a:rPr lang="en-GB" sz="3600" dirty="0">
                <a:solidFill>
                  <a:schemeClr val="tx1"/>
                </a:solidFill>
              </a:rPr>
              <a:t> Expenses </a:t>
            </a:r>
          </a:p>
          <a:p>
            <a:pPr>
              <a:buFont typeface="Arial" panose="020B0604020202020204" pitchFamily="34" charset="0"/>
              <a:buChar char="•"/>
            </a:pPr>
            <a:r>
              <a:rPr lang="en-GB" sz="3600" dirty="0">
                <a:solidFill>
                  <a:schemeClr val="tx1"/>
                </a:solidFill>
              </a:rPr>
              <a:t> Confidentiality and Data Protection</a:t>
            </a:r>
          </a:p>
          <a:p>
            <a:pPr>
              <a:buFont typeface="Arial" panose="020B0604020202020204" pitchFamily="34" charset="0"/>
              <a:buChar char="•"/>
            </a:pPr>
            <a:r>
              <a:rPr lang="en-GB" sz="3600" b="1" dirty="0">
                <a:solidFill>
                  <a:schemeClr val="accent1"/>
                </a:solidFill>
              </a:rPr>
              <a:t> Communication and Expectations </a:t>
            </a:r>
          </a:p>
          <a:p>
            <a:pPr>
              <a:buFont typeface="Arial" panose="020B0604020202020204" pitchFamily="34" charset="0"/>
              <a:buChar char="•"/>
            </a:pPr>
            <a:r>
              <a:rPr lang="en-GB" sz="3600" dirty="0">
                <a:solidFill>
                  <a:schemeClr val="tx1"/>
                </a:solidFill>
              </a:rPr>
              <a:t> Wellbeing – Right type of person to be WFH </a:t>
            </a:r>
          </a:p>
        </p:txBody>
      </p:sp>
      <p:pic>
        <p:nvPicPr>
          <p:cNvPr id="4" name="Picture 3">
            <a:extLst>
              <a:ext uri="{FF2B5EF4-FFF2-40B4-BE49-F238E27FC236}">
                <a16:creationId xmlns:a16="http://schemas.microsoft.com/office/drawing/2014/main" id="{1D1DC49C-D74B-4671-95E3-7B9627BFAF2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20272" y="60876"/>
            <a:ext cx="2092630" cy="1647838"/>
          </a:xfrm>
          <a:prstGeom prst="rect">
            <a:avLst/>
          </a:prstGeom>
        </p:spPr>
      </p:pic>
    </p:spTree>
    <p:extLst>
      <p:ext uri="{BB962C8B-B14F-4D97-AF65-F5344CB8AC3E}">
        <p14:creationId xmlns:p14="http://schemas.microsoft.com/office/powerpoint/2010/main" val="1330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A683C-38A6-43EE-BE03-B241E008F0E1}"/>
              </a:ext>
            </a:extLst>
          </p:cNvPr>
          <p:cNvSpPr>
            <a:spLocks noGrp="1"/>
          </p:cNvSpPr>
          <p:nvPr>
            <p:ph type="title"/>
          </p:nvPr>
        </p:nvSpPr>
        <p:spPr/>
        <p:txBody>
          <a:bodyPr>
            <a:normAutofit/>
          </a:bodyPr>
          <a:lstStyle/>
          <a:p>
            <a:r>
              <a:rPr lang="en-GB" sz="4400" b="1" dirty="0"/>
              <a:t>Health and Safety Legislation</a:t>
            </a:r>
          </a:p>
        </p:txBody>
      </p:sp>
      <p:pic>
        <p:nvPicPr>
          <p:cNvPr id="5" name="Content Placeholder 4">
            <a:extLst>
              <a:ext uri="{FF2B5EF4-FFF2-40B4-BE49-F238E27FC236}">
                <a16:creationId xmlns:a16="http://schemas.microsoft.com/office/drawing/2014/main" id="{3C577E22-4D84-4288-858A-34F4ED9612D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75656" y="2492896"/>
            <a:ext cx="5760640" cy="2974847"/>
          </a:xfrm>
        </p:spPr>
      </p:pic>
    </p:spTree>
    <p:extLst>
      <p:ext uri="{BB962C8B-B14F-4D97-AF65-F5344CB8AC3E}">
        <p14:creationId xmlns:p14="http://schemas.microsoft.com/office/powerpoint/2010/main" val="2290651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B2F6-A074-4B64-B609-E9C1552CD6FC}"/>
              </a:ext>
            </a:extLst>
          </p:cNvPr>
          <p:cNvSpPr>
            <a:spLocks noGrp="1"/>
          </p:cNvSpPr>
          <p:nvPr>
            <p:ph type="title"/>
          </p:nvPr>
        </p:nvSpPr>
        <p:spPr/>
        <p:txBody>
          <a:bodyPr>
            <a:normAutofit/>
          </a:bodyPr>
          <a:lstStyle/>
          <a:p>
            <a:r>
              <a:rPr lang="en-GB" sz="4400" b="1" dirty="0"/>
              <a:t>Legislation</a:t>
            </a:r>
          </a:p>
        </p:txBody>
      </p:sp>
      <p:sp>
        <p:nvSpPr>
          <p:cNvPr id="3" name="Content Placeholder 2">
            <a:extLst>
              <a:ext uri="{FF2B5EF4-FFF2-40B4-BE49-F238E27FC236}">
                <a16:creationId xmlns:a16="http://schemas.microsoft.com/office/drawing/2014/main" id="{AB905C77-012D-476B-9397-77C11B8286EB}"/>
              </a:ext>
            </a:extLst>
          </p:cNvPr>
          <p:cNvSpPr>
            <a:spLocks noGrp="1"/>
          </p:cNvSpPr>
          <p:nvPr>
            <p:ph idx="1"/>
          </p:nvPr>
        </p:nvSpPr>
        <p:spPr/>
        <p:txBody>
          <a:bodyPr/>
          <a:lstStyle/>
          <a:p>
            <a:pPr>
              <a:buFont typeface="Arial" panose="020B0604020202020204" pitchFamily="34" charset="0"/>
              <a:buChar char="•"/>
            </a:pPr>
            <a:r>
              <a:rPr lang="en-GB" sz="2800" dirty="0">
                <a:solidFill>
                  <a:schemeClr val="tx1"/>
                </a:solidFill>
              </a:rPr>
              <a:t>Health and Safety at Work Act 1974</a:t>
            </a:r>
          </a:p>
          <a:p>
            <a:pPr>
              <a:buFont typeface="Arial" panose="020B0604020202020204" pitchFamily="34" charset="0"/>
              <a:buChar char="•"/>
            </a:pPr>
            <a:r>
              <a:rPr lang="en-GB" sz="2800" dirty="0">
                <a:solidFill>
                  <a:schemeClr val="tx1"/>
                </a:solidFill>
              </a:rPr>
              <a:t>The Management of H&amp;S at Work Regulations</a:t>
            </a:r>
          </a:p>
          <a:p>
            <a:pPr>
              <a:buFont typeface="Arial" panose="020B0604020202020204" pitchFamily="34" charset="0"/>
              <a:buChar char="•"/>
            </a:pPr>
            <a:r>
              <a:rPr lang="en-GB" sz="2800" dirty="0">
                <a:solidFill>
                  <a:schemeClr val="tx1"/>
                </a:solidFill>
              </a:rPr>
              <a:t> HSE DSE Regulations 1992 </a:t>
            </a:r>
          </a:p>
          <a:p>
            <a:pPr>
              <a:buFont typeface="Arial" panose="020B0604020202020204" pitchFamily="34" charset="0"/>
              <a:buChar char="•"/>
            </a:pPr>
            <a:endParaRPr lang="en-GB" sz="3600" dirty="0"/>
          </a:p>
        </p:txBody>
      </p:sp>
      <p:pic>
        <p:nvPicPr>
          <p:cNvPr id="5" name="Picture 4">
            <a:extLst>
              <a:ext uri="{FF2B5EF4-FFF2-40B4-BE49-F238E27FC236}">
                <a16:creationId xmlns:a16="http://schemas.microsoft.com/office/drawing/2014/main" id="{428402A5-B0B9-443B-A7E0-939539E5FC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64088" y="3673090"/>
            <a:ext cx="3347864" cy="2231909"/>
          </a:xfrm>
          <a:prstGeom prst="rect">
            <a:avLst/>
          </a:prstGeom>
        </p:spPr>
      </p:pic>
      <p:pic>
        <p:nvPicPr>
          <p:cNvPr id="6" name="Picture 5">
            <a:extLst>
              <a:ext uri="{FF2B5EF4-FFF2-40B4-BE49-F238E27FC236}">
                <a16:creationId xmlns:a16="http://schemas.microsoft.com/office/drawing/2014/main" id="{473CCD4E-7ED3-47A0-8D80-117954E65EF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303062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92B34-1AA4-49B4-B792-BD0641B098BD}"/>
              </a:ext>
            </a:extLst>
          </p:cNvPr>
          <p:cNvSpPr>
            <a:spLocks noGrp="1"/>
          </p:cNvSpPr>
          <p:nvPr>
            <p:ph type="title"/>
          </p:nvPr>
        </p:nvSpPr>
        <p:spPr/>
        <p:txBody>
          <a:bodyPr>
            <a:normAutofit/>
          </a:bodyPr>
          <a:lstStyle/>
          <a:p>
            <a:r>
              <a:rPr lang="en-GB" sz="4400" b="1" dirty="0"/>
              <a:t>Home Working Risk Assessment</a:t>
            </a:r>
          </a:p>
        </p:txBody>
      </p:sp>
      <p:pic>
        <p:nvPicPr>
          <p:cNvPr id="5" name="Content Placeholder 4">
            <a:extLst>
              <a:ext uri="{FF2B5EF4-FFF2-40B4-BE49-F238E27FC236}">
                <a16:creationId xmlns:a16="http://schemas.microsoft.com/office/drawing/2014/main" id="{11BF3029-71BA-423E-9855-A0A8027A6590}"/>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44278" y="2222500"/>
            <a:ext cx="5455444" cy="3636963"/>
          </a:xfrm>
        </p:spPr>
      </p:pic>
    </p:spTree>
    <p:extLst>
      <p:ext uri="{BB962C8B-B14F-4D97-AF65-F5344CB8AC3E}">
        <p14:creationId xmlns:p14="http://schemas.microsoft.com/office/powerpoint/2010/main" val="360960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E698-8BEB-43DF-BDA9-D62AA3E88EF2}"/>
              </a:ext>
            </a:extLst>
          </p:cNvPr>
          <p:cNvSpPr>
            <a:spLocks noGrp="1"/>
          </p:cNvSpPr>
          <p:nvPr>
            <p:ph type="title"/>
          </p:nvPr>
        </p:nvSpPr>
        <p:spPr/>
        <p:txBody>
          <a:bodyPr>
            <a:normAutofit/>
          </a:bodyPr>
          <a:lstStyle/>
          <a:p>
            <a:r>
              <a:rPr lang="en-GB" sz="4400" b="1" dirty="0"/>
              <a:t>Employer Responsibilities </a:t>
            </a:r>
          </a:p>
        </p:txBody>
      </p:sp>
      <p:sp>
        <p:nvSpPr>
          <p:cNvPr id="3" name="Content Placeholder 2">
            <a:extLst>
              <a:ext uri="{FF2B5EF4-FFF2-40B4-BE49-F238E27FC236}">
                <a16:creationId xmlns:a16="http://schemas.microsoft.com/office/drawing/2014/main" id="{DF5E16FB-E4C0-4BE2-9ACF-696856FE18C2}"/>
              </a:ext>
            </a:extLst>
          </p:cNvPr>
          <p:cNvSpPr>
            <a:spLocks noGrp="1"/>
          </p:cNvSpPr>
          <p:nvPr>
            <p:ph idx="1"/>
          </p:nvPr>
        </p:nvSpPr>
        <p:spPr>
          <a:xfrm>
            <a:off x="809997" y="1844824"/>
            <a:ext cx="7524003" cy="4013973"/>
          </a:xfrm>
        </p:spPr>
        <p:txBody>
          <a:bodyPr>
            <a:normAutofit lnSpcReduction="10000"/>
          </a:bodyPr>
          <a:lstStyle/>
          <a:p>
            <a:pPr algn="l" fontAlgn="base">
              <a:buFont typeface="Arial" panose="020B0604020202020204" pitchFamily="34" charset="0"/>
              <a:buChar char="•"/>
            </a:pPr>
            <a:r>
              <a:rPr lang="en-GB" sz="2400" b="0" i="0" dirty="0">
                <a:solidFill>
                  <a:srgbClr val="000000"/>
                </a:solidFill>
                <a:effectLst/>
                <a:latin typeface="+mn-lt"/>
              </a:rPr>
              <a:t> each employee feels the work they're being asked to do at home can be done safely</a:t>
            </a:r>
          </a:p>
          <a:p>
            <a:pPr algn="l" fontAlgn="base">
              <a:buFont typeface="Arial" panose="020B0604020202020204" pitchFamily="34" charset="0"/>
              <a:buChar char="•"/>
            </a:pPr>
            <a:r>
              <a:rPr lang="en-GB" sz="2400" b="0" i="0" dirty="0">
                <a:solidFill>
                  <a:srgbClr val="000000"/>
                </a:solidFill>
                <a:effectLst/>
                <a:latin typeface="+mn-lt"/>
              </a:rPr>
              <a:t>  employees have the right equipment to work safely</a:t>
            </a:r>
          </a:p>
          <a:p>
            <a:pPr algn="l" fontAlgn="base">
              <a:buFont typeface="Arial" panose="020B0604020202020204" pitchFamily="34" charset="0"/>
              <a:buChar char="•"/>
            </a:pPr>
            <a:r>
              <a:rPr lang="en-GB" sz="2400" b="0" i="0" dirty="0">
                <a:solidFill>
                  <a:srgbClr val="000000"/>
                </a:solidFill>
                <a:effectLst/>
                <a:latin typeface="+mn-lt"/>
              </a:rPr>
              <a:t>  managers keep in regular contact with their employees, including making sure they do not feel isolated</a:t>
            </a:r>
          </a:p>
          <a:p>
            <a:pPr fontAlgn="base">
              <a:buFont typeface="Arial" panose="020B0604020202020204" pitchFamily="34" charset="0"/>
              <a:buChar char="•"/>
            </a:pPr>
            <a:r>
              <a:rPr lang="en-GB" sz="2400" b="0" i="0" dirty="0">
                <a:solidFill>
                  <a:schemeClr val="tx1"/>
                </a:solidFill>
                <a:effectLst/>
                <a:latin typeface="+mn-lt"/>
              </a:rPr>
              <a:t> reasonable adjustments </a:t>
            </a:r>
            <a:r>
              <a:rPr lang="en-GB" sz="2400" b="0" i="0" dirty="0">
                <a:solidFill>
                  <a:srgbClr val="000000"/>
                </a:solidFill>
                <a:effectLst/>
                <a:latin typeface="+mn-lt"/>
              </a:rPr>
              <a:t>are made for an employee who has a disability</a:t>
            </a:r>
          </a:p>
          <a:p>
            <a:pPr algn="l" fontAlgn="base"/>
            <a:endParaRPr lang="en-GB" sz="2400" b="0" i="0" dirty="0">
              <a:solidFill>
                <a:srgbClr val="000000"/>
              </a:solidFill>
              <a:effectLst/>
              <a:latin typeface="+mn-lt"/>
            </a:endParaRPr>
          </a:p>
          <a:p>
            <a:pPr algn="ctr" fontAlgn="base"/>
            <a:r>
              <a:rPr lang="en-GB" sz="2400" b="1" i="0" dirty="0">
                <a:solidFill>
                  <a:srgbClr val="000000"/>
                </a:solidFill>
                <a:effectLst/>
                <a:latin typeface="+mn-lt"/>
              </a:rPr>
              <a:t>If changes are needed, employers are responsible for making sure they happen.</a:t>
            </a:r>
          </a:p>
          <a:p>
            <a:pPr marL="0" indent="0">
              <a:buNone/>
            </a:pPr>
            <a:endParaRPr lang="en-GB" dirty="0"/>
          </a:p>
        </p:txBody>
      </p:sp>
      <p:pic>
        <p:nvPicPr>
          <p:cNvPr id="4" name="Picture 3">
            <a:extLst>
              <a:ext uri="{FF2B5EF4-FFF2-40B4-BE49-F238E27FC236}">
                <a16:creationId xmlns:a16="http://schemas.microsoft.com/office/drawing/2014/main" id="{B0CE8D5F-7CE5-48AD-93F3-984795D4C34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43893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2021-B633-4976-9C93-F89187DE6F01}"/>
              </a:ext>
            </a:extLst>
          </p:cNvPr>
          <p:cNvSpPr>
            <a:spLocks noGrp="1"/>
          </p:cNvSpPr>
          <p:nvPr>
            <p:ph type="title"/>
          </p:nvPr>
        </p:nvSpPr>
        <p:spPr/>
        <p:txBody>
          <a:bodyPr/>
          <a:lstStyle/>
          <a:p>
            <a:r>
              <a:rPr lang="en-GB" b="1" dirty="0"/>
              <a:t>Employees Responsibility</a:t>
            </a:r>
          </a:p>
        </p:txBody>
      </p:sp>
      <p:sp>
        <p:nvSpPr>
          <p:cNvPr id="3" name="Content Placeholder 2">
            <a:extLst>
              <a:ext uri="{FF2B5EF4-FFF2-40B4-BE49-F238E27FC236}">
                <a16:creationId xmlns:a16="http://schemas.microsoft.com/office/drawing/2014/main" id="{D54E3D01-5A1F-4501-BB0E-A8807E254721}"/>
              </a:ext>
            </a:extLst>
          </p:cNvPr>
          <p:cNvSpPr>
            <a:spLocks noGrp="1"/>
          </p:cNvSpPr>
          <p:nvPr>
            <p:ph idx="1"/>
          </p:nvPr>
        </p:nvSpPr>
        <p:spPr/>
        <p:txBody>
          <a:bodyPr/>
          <a:lstStyle/>
          <a:p>
            <a:pPr algn="l" fontAlgn="base"/>
            <a:r>
              <a:rPr lang="en-GB" sz="2400" b="0" i="0" dirty="0">
                <a:solidFill>
                  <a:srgbClr val="000000"/>
                </a:solidFill>
                <a:effectLst/>
                <a:latin typeface="+mn-lt"/>
              </a:rPr>
              <a:t>Employees also have a responsibility to take reasonable care of their own health and safety.</a:t>
            </a:r>
          </a:p>
          <a:p>
            <a:pPr algn="l" fontAlgn="base"/>
            <a:r>
              <a:rPr lang="en-GB" sz="2400" b="0" i="0" dirty="0">
                <a:solidFill>
                  <a:srgbClr val="000000"/>
                </a:solidFill>
                <a:effectLst/>
                <a:latin typeface="+mn-lt"/>
              </a:rPr>
              <a:t>Anyone working from home should keep in regular contact with their manager. They should also tell their manager about:</a:t>
            </a:r>
          </a:p>
          <a:p>
            <a:pPr algn="l" fontAlgn="base">
              <a:buFont typeface="Arial" panose="020B0604020202020204" pitchFamily="34" charset="0"/>
              <a:buChar char="•"/>
            </a:pPr>
            <a:r>
              <a:rPr lang="en-GB" sz="2400" b="0" i="0" dirty="0">
                <a:solidFill>
                  <a:srgbClr val="000000"/>
                </a:solidFill>
                <a:effectLst/>
                <a:latin typeface="+mn-lt"/>
              </a:rPr>
              <a:t> any health and safety risks</a:t>
            </a:r>
          </a:p>
          <a:p>
            <a:pPr algn="l" fontAlgn="base">
              <a:buFont typeface="Arial" panose="020B0604020202020204" pitchFamily="34" charset="0"/>
              <a:buChar char="•"/>
            </a:pPr>
            <a:r>
              <a:rPr lang="en-GB" sz="2400" b="0" i="0" dirty="0">
                <a:solidFill>
                  <a:srgbClr val="000000"/>
                </a:solidFill>
                <a:effectLst/>
                <a:latin typeface="+mn-lt"/>
              </a:rPr>
              <a:t> any homeworking arrangements that need to change</a:t>
            </a:r>
          </a:p>
          <a:p>
            <a:endParaRPr lang="en-GB" dirty="0"/>
          </a:p>
        </p:txBody>
      </p:sp>
      <p:pic>
        <p:nvPicPr>
          <p:cNvPr id="4" name="Picture 3">
            <a:extLst>
              <a:ext uri="{FF2B5EF4-FFF2-40B4-BE49-F238E27FC236}">
                <a16:creationId xmlns:a16="http://schemas.microsoft.com/office/drawing/2014/main" id="{EC6CB0A2-E11C-4B6D-98D0-54A0111173A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2861866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7216-7371-4F4E-A32A-69B978E4BB48}"/>
              </a:ext>
            </a:extLst>
          </p:cNvPr>
          <p:cNvSpPr>
            <a:spLocks noGrp="1"/>
          </p:cNvSpPr>
          <p:nvPr>
            <p:ph type="title"/>
          </p:nvPr>
        </p:nvSpPr>
        <p:spPr/>
        <p:txBody>
          <a:bodyPr>
            <a:normAutofit/>
          </a:bodyPr>
          <a:lstStyle/>
          <a:p>
            <a:r>
              <a:rPr lang="en-GB" sz="4400" b="1" dirty="0"/>
              <a:t>Other responsibilities</a:t>
            </a:r>
          </a:p>
        </p:txBody>
      </p:sp>
      <p:sp>
        <p:nvSpPr>
          <p:cNvPr id="3" name="Content Placeholder 2">
            <a:extLst>
              <a:ext uri="{FF2B5EF4-FFF2-40B4-BE49-F238E27FC236}">
                <a16:creationId xmlns:a16="http://schemas.microsoft.com/office/drawing/2014/main" id="{F1AB0379-E005-471D-A4D1-17305A97A1D4}"/>
              </a:ext>
            </a:extLst>
          </p:cNvPr>
          <p:cNvSpPr>
            <a:spLocks noGrp="1"/>
          </p:cNvSpPr>
          <p:nvPr>
            <p:ph idx="1"/>
          </p:nvPr>
        </p:nvSpPr>
        <p:spPr/>
        <p:txBody>
          <a:bodyPr/>
          <a:lstStyle/>
          <a:p>
            <a:pPr>
              <a:buFont typeface="Arial" panose="020B0604020202020204" pitchFamily="34" charset="0"/>
              <a:buChar char="•"/>
            </a:pPr>
            <a:r>
              <a:rPr lang="en-GB" sz="2800" dirty="0">
                <a:solidFill>
                  <a:schemeClr val="tx1"/>
                </a:solidFill>
              </a:rPr>
              <a:t> Looking after Mental and Physical Health</a:t>
            </a:r>
          </a:p>
          <a:p>
            <a:pPr>
              <a:buFont typeface="Arial" panose="020B0604020202020204" pitchFamily="34" charset="0"/>
              <a:buChar char="•"/>
            </a:pPr>
            <a:r>
              <a:rPr lang="en-GB" sz="2800" dirty="0">
                <a:solidFill>
                  <a:schemeClr val="tx1"/>
                </a:solidFill>
              </a:rPr>
              <a:t>  Equipment and Technology</a:t>
            </a:r>
          </a:p>
          <a:p>
            <a:pPr>
              <a:buFont typeface="Arial" panose="020B0604020202020204" pitchFamily="34" charset="0"/>
              <a:buChar char="•"/>
            </a:pPr>
            <a:r>
              <a:rPr lang="en-GB" sz="2800" dirty="0">
                <a:solidFill>
                  <a:schemeClr val="tx1"/>
                </a:solidFill>
              </a:rPr>
              <a:t>  Systems</a:t>
            </a:r>
          </a:p>
          <a:p>
            <a:pPr>
              <a:buFont typeface="Arial" panose="020B0604020202020204" pitchFamily="34" charset="0"/>
              <a:buChar char="•"/>
            </a:pPr>
            <a:r>
              <a:rPr lang="en-GB" sz="2800" dirty="0">
                <a:solidFill>
                  <a:schemeClr val="tx1"/>
                </a:solidFill>
              </a:rPr>
              <a:t> Communication</a:t>
            </a:r>
          </a:p>
          <a:p>
            <a:pPr>
              <a:buFont typeface="Arial" panose="020B0604020202020204" pitchFamily="34" charset="0"/>
              <a:buChar char="•"/>
            </a:pPr>
            <a:r>
              <a:rPr lang="en-GB" sz="2800" dirty="0">
                <a:solidFill>
                  <a:schemeClr val="tx1"/>
                </a:solidFill>
              </a:rPr>
              <a:t> Setting Expectations</a:t>
            </a:r>
          </a:p>
          <a:p>
            <a:pPr>
              <a:buFont typeface="Arial" panose="020B0604020202020204" pitchFamily="34" charset="0"/>
              <a:buChar char="•"/>
            </a:pPr>
            <a:r>
              <a:rPr lang="en-GB" sz="2800" dirty="0">
                <a:solidFill>
                  <a:schemeClr val="tx1"/>
                </a:solidFill>
              </a:rPr>
              <a:t> Keeping in touch</a:t>
            </a:r>
          </a:p>
          <a:p>
            <a:pPr>
              <a:buFont typeface="Arial" panose="020B0604020202020204" pitchFamily="34" charset="0"/>
              <a:buChar char="•"/>
            </a:pPr>
            <a:r>
              <a:rPr lang="en-GB" sz="2800" dirty="0">
                <a:solidFill>
                  <a:schemeClr val="tx1"/>
                </a:solidFill>
              </a:rPr>
              <a:t> Working from home and childcare</a:t>
            </a:r>
          </a:p>
        </p:txBody>
      </p:sp>
      <p:pic>
        <p:nvPicPr>
          <p:cNvPr id="4" name="Picture 3">
            <a:extLst>
              <a:ext uri="{FF2B5EF4-FFF2-40B4-BE49-F238E27FC236}">
                <a16:creationId xmlns:a16="http://schemas.microsoft.com/office/drawing/2014/main" id="{C25D593B-D40E-40A5-BA6D-7DD5DE10C43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3959107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7B9DC-8BA2-4F55-8AD3-2940A3BFB1AF}"/>
              </a:ext>
            </a:extLst>
          </p:cNvPr>
          <p:cNvSpPr>
            <a:spLocks noGrp="1"/>
          </p:cNvSpPr>
          <p:nvPr>
            <p:ph type="title"/>
          </p:nvPr>
        </p:nvSpPr>
        <p:spPr/>
        <p:txBody>
          <a:bodyPr>
            <a:normAutofit/>
          </a:bodyPr>
          <a:lstStyle/>
          <a:p>
            <a:pPr algn="ctr"/>
            <a:r>
              <a:rPr lang="en-GB" sz="4400" b="1" dirty="0"/>
              <a:t>Advantages and Disadvantages </a:t>
            </a:r>
            <a:r>
              <a:rPr lang="en-GB" sz="4400" b="1" dirty="0" err="1"/>
              <a:t>og</a:t>
            </a:r>
            <a:r>
              <a:rPr lang="en-GB" sz="4400" b="1" dirty="0"/>
              <a:t> Home Working</a:t>
            </a:r>
          </a:p>
        </p:txBody>
      </p:sp>
      <p:sp>
        <p:nvSpPr>
          <p:cNvPr id="3" name="Content Placeholder 2">
            <a:extLst>
              <a:ext uri="{FF2B5EF4-FFF2-40B4-BE49-F238E27FC236}">
                <a16:creationId xmlns:a16="http://schemas.microsoft.com/office/drawing/2014/main" id="{0C72D519-1382-45A0-A871-DDD1F0311353}"/>
              </a:ext>
            </a:extLst>
          </p:cNvPr>
          <p:cNvSpPr>
            <a:spLocks noGrp="1"/>
          </p:cNvSpPr>
          <p:nvPr>
            <p:ph idx="1"/>
          </p:nvPr>
        </p:nvSpPr>
        <p:spPr/>
        <p:txBody>
          <a:bodyPr>
            <a:normAutofit lnSpcReduction="10000"/>
          </a:bodyPr>
          <a:lstStyle/>
          <a:p>
            <a:r>
              <a:rPr lang="en-GB" sz="2400" dirty="0"/>
              <a:t>In breakout groups discuss the following and be prepared to feedback:</a:t>
            </a:r>
          </a:p>
          <a:p>
            <a:r>
              <a:rPr lang="en-GB" sz="2400" b="1" dirty="0">
                <a:solidFill>
                  <a:schemeClr val="tx1"/>
                </a:solidFill>
              </a:rPr>
              <a:t>Describe the advantages and disadvantages of remote working for:</a:t>
            </a:r>
          </a:p>
          <a:p>
            <a:r>
              <a:rPr lang="en-GB" sz="2400" b="1" dirty="0">
                <a:solidFill>
                  <a:schemeClr val="tx1"/>
                </a:solidFill>
              </a:rPr>
              <a:t>A) The Business</a:t>
            </a:r>
          </a:p>
          <a:p>
            <a:endParaRPr lang="en-GB" sz="2400" b="1" dirty="0">
              <a:solidFill>
                <a:schemeClr val="tx1"/>
              </a:solidFill>
            </a:endParaRPr>
          </a:p>
          <a:p>
            <a:r>
              <a:rPr lang="en-GB" sz="2400" b="1" dirty="0">
                <a:solidFill>
                  <a:schemeClr val="tx1"/>
                </a:solidFill>
              </a:rPr>
              <a:t>B) The Employee</a:t>
            </a:r>
          </a:p>
          <a:p>
            <a:endParaRPr lang="en-GB" sz="2400" b="1" dirty="0">
              <a:solidFill>
                <a:schemeClr val="tx1"/>
              </a:solidFill>
            </a:endParaRPr>
          </a:p>
          <a:p>
            <a:r>
              <a:rPr lang="en-GB" sz="2400" dirty="0">
                <a:solidFill>
                  <a:schemeClr val="tx1"/>
                </a:solidFill>
              </a:rPr>
              <a:t>15 mins to discuss and feedback</a:t>
            </a:r>
          </a:p>
          <a:p>
            <a:endParaRPr lang="en-GB" sz="2400" dirty="0"/>
          </a:p>
          <a:p>
            <a:pPr marL="0" indent="0">
              <a:buNone/>
            </a:pPr>
            <a:endParaRPr lang="en-GB" sz="2400" dirty="0"/>
          </a:p>
        </p:txBody>
      </p:sp>
    </p:spTree>
    <p:extLst>
      <p:ext uri="{BB962C8B-B14F-4D97-AF65-F5344CB8AC3E}">
        <p14:creationId xmlns:p14="http://schemas.microsoft.com/office/powerpoint/2010/main" val="3721207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F29A-86A1-4EEC-8D7C-CB07D2C3A90F}"/>
              </a:ext>
            </a:extLst>
          </p:cNvPr>
          <p:cNvSpPr>
            <a:spLocks noGrp="1"/>
          </p:cNvSpPr>
          <p:nvPr>
            <p:ph type="title"/>
          </p:nvPr>
        </p:nvSpPr>
        <p:spPr/>
        <p:txBody>
          <a:bodyPr>
            <a:normAutofit/>
          </a:bodyPr>
          <a:lstStyle/>
          <a:p>
            <a:r>
              <a:rPr lang="en-GB" sz="4400" b="1" dirty="0"/>
              <a:t>Advantages </a:t>
            </a:r>
          </a:p>
        </p:txBody>
      </p:sp>
      <p:sp>
        <p:nvSpPr>
          <p:cNvPr id="4" name="Content Placeholder 3">
            <a:extLst>
              <a:ext uri="{FF2B5EF4-FFF2-40B4-BE49-F238E27FC236}">
                <a16:creationId xmlns:a16="http://schemas.microsoft.com/office/drawing/2014/main" id="{C39387D4-71A8-4DE3-BE4F-785F752E6216}"/>
              </a:ext>
            </a:extLst>
          </p:cNvPr>
          <p:cNvSpPr>
            <a:spLocks noGrp="1"/>
          </p:cNvSpPr>
          <p:nvPr>
            <p:ph sz="half" idx="1"/>
          </p:nvPr>
        </p:nvSpPr>
        <p:spPr/>
        <p:txBody>
          <a:bodyPr/>
          <a:lstStyle/>
          <a:p>
            <a:r>
              <a:rPr lang="en-GB" sz="2400" b="1" dirty="0">
                <a:solidFill>
                  <a:schemeClr val="tx1"/>
                </a:solidFill>
              </a:rPr>
              <a:t>Business</a:t>
            </a:r>
          </a:p>
          <a:p>
            <a:pPr>
              <a:buFont typeface="Arial" panose="020B0604020202020204" pitchFamily="34" charset="0"/>
              <a:buChar char="•"/>
            </a:pPr>
            <a:r>
              <a:rPr lang="en-GB" dirty="0"/>
              <a:t>  </a:t>
            </a:r>
            <a:r>
              <a:rPr lang="en-GB" sz="2000" dirty="0">
                <a:solidFill>
                  <a:schemeClr val="tx1"/>
                </a:solidFill>
              </a:rPr>
              <a:t>Increase in Productivity</a:t>
            </a:r>
          </a:p>
          <a:p>
            <a:pPr>
              <a:buFont typeface="Arial" panose="020B0604020202020204" pitchFamily="34" charset="0"/>
              <a:buChar char="•"/>
            </a:pPr>
            <a:r>
              <a:rPr lang="en-GB" sz="2000" dirty="0">
                <a:solidFill>
                  <a:schemeClr val="tx1"/>
                </a:solidFill>
              </a:rPr>
              <a:t> Improved Work Life Balance </a:t>
            </a:r>
          </a:p>
          <a:p>
            <a:pPr>
              <a:buFont typeface="Arial" panose="020B0604020202020204" pitchFamily="34" charset="0"/>
              <a:buChar char="•"/>
            </a:pPr>
            <a:r>
              <a:rPr lang="en-GB" sz="2000" dirty="0">
                <a:solidFill>
                  <a:schemeClr val="tx1"/>
                </a:solidFill>
              </a:rPr>
              <a:t> Talent Pools Expand</a:t>
            </a:r>
          </a:p>
          <a:p>
            <a:pPr>
              <a:buFont typeface="Arial" panose="020B0604020202020204" pitchFamily="34" charset="0"/>
              <a:buChar char="•"/>
            </a:pPr>
            <a:r>
              <a:rPr lang="en-GB" sz="2000" dirty="0">
                <a:solidFill>
                  <a:schemeClr val="tx1"/>
                </a:solidFill>
              </a:rPr>
              <a:t> Reduce Costs </a:t>
            </a:r>
          </a:p>
          <a:p>
            <a:pPr>
              <a:buFont typeface="Arial" panose="020B0604020202020204" pitchFamily="34" charset="0"/>
              <a:buChar char="•"/>
            </a:pPr>
            <a:r>
              <a:rPr lang="en-GB" sz="2000" dirty="0">
                <a:solidFill>
                  <a:schemeClr val="tx1"/>
                </a:solidFill>
              </a:rPr>
              <a:t>Boost Motivation – Trust</a:t>
            </a:r>
          </a:p>
          <a:p>
            <a:pPr>
              <a:buFont typeface="Arial" panose="020B0604020202020204" pitchFamily="34" charset="0"/>
              <a:buChar char="•"/>
            </a:pPr>
            <a:r>
              <a:rPr lang="en-GB" sz="2000" dirty="0">
                <a:solidFill>
                  <a:schemeClr val="tx1"/>
                </a:solidFill>
              </a:rPr>
              <a:t> Autonomous Employees</a:t>
            </a:r>
          </a:p>
        </p:txBody>
      </p:sp>
      <p:sp>
        <p:nvSpPr>
          <p:cNvPr id="5" name="Content Placeholder 4">
            <a:extLst>
              <a:ext uri="{FF2B5EF4-FFF2-40B4-BE49-F238E27FC236}">
                <a16:creationId xmlns:a16="http://schemas.microsoft.com/office/drawing/2014/main" id="{659FFF01-8AD0-4280-BCAE-4B348CBCC461}"/>
              </a:ext>
            </a:extLst>
          </p:cNvPr>
          <p:cNvSpPr>
            <a:spLocks noGrp="1"/>
          </p:cNvSpPr>
          <p:nvPr>
            <p:ph sz="half" idx="2"/>
          </p:nvPr>
        </p:nvSpPr>
        <p:spPr/>
        <p:txBody>
          <a:bodyPr/>
          <a:lstStyle/>
          <a:p>
            <a:r>
              <a:rPr lang="en-GB" sz="2400" b="1" dirty="0">
                <a:solidFill>
                  <a:schemeClr val="tx1"/>
                </a:solidFill>
              </a:rPr>
              <a:t>Employee</a:t>
            </a:r>
          </a:p>
          <a:p>
            <a:pPr>
              <a:buFont typeface="Arial" panose="020B0604020202020204" pitchFamily="34" charset="0"/>
              <a:buChar char="•"/>
            </a:pPr>
            <a:r>
              <a:rPr lang="en-GB" sz="2000" dirty="0">
                <a:solidFill>
                  <a:schemeClr val="tx1"/>
                </a:solidFill>
              </a:rPr>
              <a:t> Flexible Working</a:t>
            </a:r>
          </a:p>
          <a:p>
            <a:pPr>
              <a:buFont typeface="Arial" panose="020B0604020202020204" pitchFamily="34" charset="0"/>
              <a:buChar char="•"/>
            </a:pPr>
            <a:r>
              <a:rPr lang="en-GB" sz="2000" dirty="0">
                <a:solidFill>
                  <a:schemeClr val="tx1"/>
                </a:solidFill>
              </a:rPr>
              <a:t> Reduce or eliminate the commute</a:t>
            </a:r>
          </a:p>
          <a:p>
            <a:pPr>
              <a:buFont typeface="Arial" panose="020B0604020202020204" pitchFamily="34" charset="0"/>
              <a:buChar char="•"/>
            </a:pPr>
            <a:r>
              <a:rPr lang="en-GB" sz="2000" dirty="0">
                <a:solidFill>
                  <a:schemeClr val="tx1"/>
                </a:solidFill>
              </a:rPr>
              <a:t> Avoid distractions </a:t>
            </a:r>
          </a:p>
          <a:p>
            <a:pPr>
              <a:buFont typeface="Arial" panose="020B0604020202020204" pitchFamily="34" charset="0"/>
              <a:buChar char="•"/>
            </a:pPr>
            <a:r>
              <a:rPr lang="en-GB" sz="2000" dirty="0">
                <a:solidFill>
                  <a:schemeClr val="tx1"/>
                </a:solidFill>
              </a:rPr>
              <a:t> Save Money</a:t>
            </a:r>
          </a:p>
          <a:p>
            <a:pPr>
              <a:buFont typeface="Arial" panose="020B0604020202020204" pitchFamily="34" charset="0"/>
              <a:buChar char="•"/>
            </a:pPr>
            <a:r>
              <a:rPr lang="en-GB" sz="2000" dirty="0">
                <a:solidFill>
                  <a:schemeClr val="tx1"/>
                </a:solidFill>
              </a:rPr>
              <a:t>Avoid Office politics</a:t>
            </a:r>
          </a:p>
          <a:p>
            <a:pPr>
              <a:buFont typeface="Arial" panose="020B0604020202020204" pitchFamily="34" charset="0"/>
              <a:buChar char="•"/>
            </a:pPr>
            <a:r>
              <a:rPr lang="en-GB" sz="2000" dirty="0">
                <a:solidFill>
                  <a:schemeClr val="tx1"/>
                </a:solidFill>
              </a:rPr>
              <a:t> Wellbeing</a:t>
            </a:r>
          </a:p>
          <a:p>
            <a:pPr>
              <a:buFont typeface="Arial" panose="020B0604020202020204" pitchFamily="34" charset="0"/>
              <a:buChar char="•"/>
            </a:pPr>
            <a:endParaRPr lang="en-GB" dirty="0"/>
          </a:p>
          <a:p>
            <a:pPr>
              <a:buFont typeface="Arial" panose="020B0604020202020204" pitchFamily="34" charset="0"/>
              <a:buChar char="•"/>
            </a:pPr>
            <a:endParaRPr lang="en-GB" dirty="0"/>
          </a:p>
          <a:p>
            <a:endParaRPr lang="en-GB" dirty="0"/>
          </a:p>
        </p:txBody>
      </p:sp>
      <p:pic>
        <p:nvPicPr>
          <p:cNvPr id="6" name="Picture 5">
            <a:extLst>
              <a:ext uri="{FF2B5EF4-FFF2-40B4-BE49-F238E27FC236}">
                <a16:creationId xmlns:a16="http://schemas.microsoft.com/office/drawing/2014/main" id="{088CA011-1F0A-4431-93F5-A6AB5168A57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20467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562D4-19FF-4F52-B210-CC89A26E332C}"/>
              </a:ext>
            </a:extLst>
          </p:cNvPr>
          <p:cNvSpPr>
            <a:spLocks noGrp="1"/>
          </p:cNvSpPr>
          <p:nvPr>
            <p:ph type="title"/>
          </p:nvPr>
        </p:nvSpPr>
        <p:spPr/>
        <p:txBody>
          <a:bodyPr>
            <a:normAutofit/>
          </a:bodyPr>
          <a:lstStyle/>
          <a:p>
            <a:pPr algn="ctr"/>
            <a:r>
              <a:rPr lang="en-GB" sz="4400" b="1" dirty="0"/>
              <a:t>Managing Remote Workers</a:t>
            </a:r>
          </a:p>
        </p:txBody>
      </p:sp>
      <p:pic>
        <p:nvPicPr>
          <p:cNvPr id="6" name="Content Placeholder 5">
            <a:extLst>
              <a:ext uri="{FF2B5EF4-FFF2-40B4-BE49-F238E27FC236}">
                <a16:creationId xmlns:a16="http://schemas.microsoft.com/office/drawing/2014/main" id="{38A7580A-34FC-4594-93DB-3EB680052FA4}"/>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4062" y="2222500"/>
            <a:ext cx="5475876" cy="3636963"/>
          </a:xfrm>
        </p:spPr>
      </p:pic>
    </p:spTree>
    <p:extLst>
      <p:ext uri="{BB962C8B-B14F-4D97-AF65-F5344CB8AC3E}">
        <p14:creationId xmlns:p14="http://schemas.microsoft.com/office/powerpoint/2010/main" val="2460680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04CA0-555D-4D4E-BAA4-335F00AE76C6}"/>
              </a:ext>
            </a:extLst>
          </p:cNvPr>
          <p:cNvSpPr>
            <a:spLocks noGrp="1"/>
          </p:cNvSpPr>
          <p:nvPr>
            <p:ph type="title"/>
          </p:nvPr>
        </p:nvSpPr>
        <p:spPr/>
        <p:txBody>
          <a:bodyPr>
            <a:normAutofit/>
          </a:bodyPr>
          <a:lstStyle/>
          <a:p>
            <a:r>
              <a:rPr lang="en-GB" sz="4400" b="1" dirty="0"/>
              <a:t>Disadvantages </a:t>
            </a:r>
          </a:p>
        </p:txBody>
      </p:sp>
      <p:sp>
        <p:nvSpPr>
          <p:cNvPr id="3" name="Content Placeholder 2">
            <a:extLst>
              <a:ext uri="{FF2B5EF4-FFF2-40B4-BE49-F238E27FC236}">
                <a16:creationId xmlns:a16="http://schemas.microsoft.com/office/drawing/2014/main" id="{19E98BF2-E328-42F2-B7E5-6534A0E1ED23}"/>
              </a:ext>
            </a:extLst>
          </p:cNvPr>
          <p:cNvSpPr>
            <a:spLocks noGrp="1"/>
          </p:cNvSpPr>
          <p:nvPr>
            <p:ph sz="half" idx="1"/>
          </p:nvPr>
        </p:nvSpPr>
        <p:spPr/>
        <p:txBody>
          <a:bodyPr>
            <a:normAutofit/>
          </a:bodyPr>
          <a:lstStyle/>
          <a:p>
            <a:r>
              <a:rPr lang="en-GB" sz="2000" b="1" dirty="0">
                <a:solidFill>
                  <a:schemeClr val="tx1"/>
                </a:solidFill>
              </a:rPr>
              <a:t>Business</a:t>
            </a:r>
          </a:p>
          <a:p>
            <a:pPr>
              <a:buFont typeface="Arial" panose="020B0604020202020204" pitchFamily="34" charset="0"/>
              <a:buChar char="•"/>
            </a:pPr>
            <a:r>
              <a:rPr lang="en-GB" dirty="0"/>
              <a:t> </a:t>
            </a:r>
            <a:r>
              <a:rPr lang="en-GB" sz="1800" dirty="0">
                <a:solidFill>
                  <a:schemeClr val="tx1"/>
                </a:solidFill>
              </a:rPr>
              <a:t>Communication is more challenging</a:t>
            </a:r>
          </a:p>
          <a:p>
            <a:pPr>
              <a:buFont typeface="Arial" panose="020B0604020202020204" pitchFamily="34" charset="0"/>
              <a:buChar char="•"/>
            </a:pPr>
            <a:r>
              <a:rPr lang="en-GB" sz="1800" dirty="0">
                <a:solidFill>
                  <a:schemeClr val="tx1"/>
                </a:solidFill>
              </a:rPr>
              <a:t>More meetings as not all in the office together</a:t>
            </a:r>
          </a:p>
          <a:p>
            <a:pPr>
              <a:buFont typeface="Arial" panose="020B0604020202020204" pitchFamily="34" charset="0"/>
              <a:buChar char="•"/>
            </a:pPr>
            <a:r>
              <a:rPr lang="en-GB" sz="1800" dirty="0">
                <a:solidFill>
                  <a:schemeClr val="tx1"/>
                </a:solidFill>
              </a:rPr>
              <a:t> Difficult to monitor performance</a:t>
            </a:r>
          </a:p>
          <a:p>
            <a:pPr>
              <a:buFont typeface="Arial" panose="020B0604020202020204" pitchFamily="34" charset="0"/>
              <a:buChar char="•"/>
            </a:pPr>
            <a:r>
              <a:rPr lang="en-GB" sz="1800" dirty="0">
                <a:solidFill>
                  <a:schemeClr val="tx1"/>
                </a:solidFill>
              </a:rPr>
              <a:t>Lack of Team Work</a:t>
            </a:r>
          </a:p>
          <a:p>
            <a:pPr>
              <a:buFont typeface="Arial" panose="020B0604020202020204" pitchFamily="34" charset="0"/>
              <a:buChar char="•"/>
            </a:pPr>
            <a:r>
              <a:rPr lang="en-GB" sz="1800" dirty="0">
                <a:solidFill>
                  <a:schemeClr val="tx1"/>
                </a:solidFill>
              </a:rPr>
              <a:t>Lose sight of the goal</a:t>
            </a:r>
          </a:p>
          <a:p>
            <a:pPr>
              <a:buFont typeface="Arial" panose="020B0604020202020204" pitchFamily="34" charset="0"/>
              <a:buChar char="•"/>
            </a:pPr>
            <a:r>
              <a:rPr lang="en-GB" sz="1800" dirty="0">
                <a:solidFill>
                  <a:schemeClr val="tx1"/>
                </a:solidFill>
              </a:rPr>
              <a:t> Not Possible for everyone</a:t>
            </a:r>
          </a:p>
          <a:p>
            <a:pPr>
              <a:buFont typeface="Arial" panose="020B0604020202020204" pitchFamily="34" charset="0"/>
              <a:buChar char="•"/>
            </a:pPr>
            <a:endParaRPr lang="en-GB" dirty="0"/>
          </a:p>
        </p:txBody>
      </p:sp>
      <p:sp>
        <p:nvSpPr>
          <p:cNvPr id="4" name="Content Placeholder 3">
            <a:extLst>
              <a:ext uri="{FF2B5EF4-FFF2-40B4-BE49-F238E27FC236}">
                <a16:creationId xmlns:a16="http://schemas.microsoft.com/office/drawing/2014/main" id="{9612DC64-227A-479A-9DD7-0B8391ABE2EB}"/>
              </a:ext>
            </a:extLst>
          </p:cNvPr>
          <p:cNvSpPr>
            <a:spLocks noGrp="1"/>
          </p:cNvSpPr>
          <p:nvPr>
            <p:ph sz="half" idx="2"/>
          </p:nvPr>
        </p:nvSpPr>
        <p:spPr/>
        <p:txBody>
          <a:bodyPr>
            <a:normAutofit/>
          </a:bodyPr>
          <a:lstStyle/>
          <a:p>
            <a:r>
              <a:rPr lang="en-GB" sz="2200" b="1" dirty="0">
                <a:solidFill>
                  <a:schemeClr val="tx1"/>
                </a:solidFill>
              </a:rPr>
              <a:t>Employee</a:t>
            </a:r>
          </a:p>
          <a:p>
            <a:pPr algn="l">
              <a:buFont typeface="Arial" panose="020B0604020202020204" pitchFamily="34" charset="0"/>
              <a:buChar char="•"/>
            </a:pPr>
            <a:r>
              <a:rPr lang="en-GB" dirty="0"/>
              <a:t> </a:t>
            </a:r>
            <a:r>
              <a:rPr lang="en-GB" sz="1800" b="0" i="0" dirty="0">
                <a:solidFill>
                  <a:srgbClr val="222222"/>
                </a:solidFill>
                <a:effectLst/>
                <a:latin typeface="+mn-lt"/>
              </a:rPr>
              <a:t>Lack of Community and Team </a:t>
            </a:r>
            <a:r>
              <a:rPr lang="en-GB" sz="1800" i="0" dirty="0">
                <a:solidFill>
                  <a:srgbClr val="222222"/>
                </a:solidFill>
                <a:effectLst/>
                <a:latin typeface="+mn-lt"/>
              </a:rPr>
              <a:t>Work.</a:t>
            </a:r>
          </a:p>
          <a:p>
            <a:pPr algn="l">
              <a:buFont typeface="Arial" panose="020B0604020202020204" pitchFamily="34" charset="0"/>
              <a:buChar char="•"/>
            </a:pPr>
            <a:r>
              <a:rPr lang="en-GB" sz="1800" b="0" i="0" dirty="0">
                <a:solidFill>
                  <a:srgbClr val="222222"/>
                </a:solidFill>
                <a:effectLst/>
                <a:latin typeface="+mn-lt"/>
              </a:rPr>
              <a:t>Lack of Motivation.</a:t>
            </a:r>
          </a:p>
          <a:p>
            <a:pPr algn="l">
              <a:buFont typeface="Arial" panose="020B0604020202020204" pitchFamily="34" charset="0"/>
              <a:buChar char="•"/>
            </a:pPr>
            <a:r>
              <a:rPr lang="en-GB" sz="1800" b="0" i="0" dirty="0">
                <a:solidFill>
                  <a:srgbClr val="222222"/>
                </a:solidFill>
                <a:effectLst/>
                <a:latin typeface="+mn-lt"/>
              </a:rPr>
              <a:t>Unmonitored Performance and those Frequent Breaks.</a:t>
            </a:r>
          </a:p>
          <a:p>
            <a:pPr algn="l">
              <a:buFont typeface="Arial" panose="020B0604020202020204" pitchFamily="34" charset="0"/>
              <a:buChar char="•"/>
            </a:pPr>
            <a:r>
              <a:rPr lang="en-GB" sz="1800" b="0" i="0" dirty="0">
                <a:solidFill>
                  <a:srgbClr val="222222"/>
                </a:solidFill>
                <a:effectLst/>
                <a:latin typeface="+mn-lt"/>
              </a:rPr>
              <a:t>Distractions and Lack of a Good </a:t>
            </a:r>
            <a:r>
              <a:rPr lang="en-GB" sz="1800" i="0" dirty="0">
                <a:solidFill>
                  <a:srgbClr val="222222"/>
                </a:solidFill>
                <a:effectLst/>
                <a:latin typeface="+mn-lt"/>
              </a:rPr>
              <a:t>Working</a:t>
            </a:r>
            <a:r>
              <a:rPr lang="en-GB" sz="1800" b="0" i="0" dirty="0">
                <a:solidFill>
                  <a:srgbClr val="222222"/>
                </a:solidFill>
                <a:effectLst/>
                <a:latin typeface="+mn-lt"/>
              </a:rPr>
              <a:t> Environment.</a:t>
            </a:r>
          </a:p>
          <a:p>
            <a:pPr algn="l">
              <a:buFont typeface="Arial" panose="020B0604020202020204" pitchFamily="34" charset="0"/>
              <a:buChar char="•"/>
            </a:pPr>
            <a:r>
              <a:rPr lang="en-GB" sz="1800" b="0" i="0" dirty="0">
                <a:solidFill>
                  <a:srgbClr val="222222"/>
                </a:solidFill>
                <a:effectLst/>
                <a:latin typeface="+mn-lt"/>
              </a:rPr>
              <a:t>Burnout.</a:t>
            </a:r>
          </a:p>
          <a:p>
            <a:pPr algn="l">
              <a:buFont typeface="Arial" panose="020B0604020202020204" pitchFamily="34" charset="0"/>
              <a:buChar char="•"/>
            </a:pPr>
            <a:r>
              <a:rPr lang="en-GB" sz="1800" b="0" i="0" dirty="0">
                <a:solidFill>
                  <a:srgbClr val="222222"/>
                </a:solidFill>
                <a:effectLst/>
                <a:latin typeface="+mn-lt"/>
              </a:rPr>
              <a:t>Risk to Productivity.</a:t>
            </a:r>
          </a:p>
          <a:p>
            <a:pPr algn="l">
              <a:buFont typeface="Arial" panose="020B0604020202020204" pitchFamily="34" charset="0"/>
              <a:buChar char="•"/>
            </a:pPr>
            <a:r>
              <a:rPr lang="en-GB" sz="1800" dirty="0">
                <a:solidFill>
                  <a:srgbClr val="222222"/>
                </a:solidFill>
                <a:latin typeface="+mn-lt"/>
              </a:rPr>
              <a:t>Isolation</a:t>
            </a:r>
            <a:endParaRPr lang="en-GB" sz="1800" b="0" i="0" dirty="0">
              <a:solidFill>
                <a:srgbClr val="222222"/>
              </a:solidFill>
              <a:effectLst/>
              <a:latin typeface="+mn-lt"/>
            </a:endParaRPr>
          </a:p>
          <a:p>
            <a:pPr>
              <a:buFont typeface="Arial" panose="020B0604020202020204" pitchFamily="34" charset="0"/>
              <a:buChar char="•"/>
            </a:pPr>
            <a:endParaRPr lang="en-GB" dirty="0"/>
          </a:p>
        </p:txBody>
      </p:sp>
      <p:pic>
        <p:nvPicPr>
          <p:cNvPr id="5" name="Picture 4">
            <a:extLst>
              <a:ext uri="{FF2B5EF4-FFF2-40B4-BE49-F238E27FC236}">
                <a16:creationId xmlns:a16="http://schemas.microsoft.com/office/drawing/2014/main" id="{916C930D-549D-4BAF-84EE-DDC4B807B3D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333096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57925-67A6-4AED-BF5F-70CFB0181803}"/>
              </a:ext>
            </a:extLst>
          </p:cNvPr>
          <p:cNvSpPr>
            <a:spLocks noGrp="1"/>
          </p:cNvSpPr>
          <p:nvPr>
            <p:ph type="title"/>
          </p:nvPr>
        </p:nvSpPr>
        <p:spPr/>
        <p:txBody>
          <a:bodyPr/>
          <a:lstStyle/>
          <a:p>
            <a:r>
              <a:rPr lang="en-GB" dirty="0"/>
              <a:t>Difficulties for a Manager</a:t>
            </a:r>
          </a:p>
        </p:txBody>
      </p:sp>
      <p:sp>
        <p:nvSpPr>
          <p:cNvPr id="3" name="Content Placeholder 2">
            <a:extLst>
              <a:ext uri="{FF2B5EF4-FFF2-40B4-BE49-F238E27FC236}">
                <a16:creationId xmlns:a16="http://schemas.microsoft.com/office/drawing/2014/main" id="{2C23C30A-7C33-4B3B-A876-14C498982B97}"/>
              </a:ext>
            </a:extLst>
          </p:cNvPr>
          <p:cNvSpPr>
            <a:spLocks noGrp="1"/>
          </p:cNvSpPr>
          <p:nvPr>
            <p:ph idx="1"/>
          </p:nvPr>
        </p:nvSpPr>
        <p:spPr/>
        <p:txBody>
          <a:bodyPr/>
          <a:lstStyle/>
          <a:p>
            <a:r>
              <a:rPr lang="en-GB" sz="2000" b="1" dirty="0">
                <a:solidFill>
                  <a:schemeClr val="tx1"/>
                </a:solidFill>
              </a:rPr>
              <a:t>In Breakout Groups please discuss and feedback on the  following:</a:t>
            </a:r>
          </a:p>
          <a:p>
            <a:endParaRPr lang="en-GB" sz="1800" b="1" dirty="0">
              <a:solidFill>
                <a:schemeClr val="tx1"/>
              </a:solidFill>
            </a:endParaRPr>
          </a:p>
          <a:p>
            <a:r>
              <a:rPr lang="en-GB" sz="1800" dirty="0">
                <a:solidFill>
                  <a:schemeClr val="tx1"/>
                </a:solidFill>
              </a:rPr>
              <a:t>What are the issues in managing a team remotely?</a:t>
            </a:r>
          </a:p>
          <a:p>
            <a:endParaRPr lang="en-GB" sz="1800" dirty="0">
              <a:solidFill>
                <a:schemeClr val="tx1"/>
              </a:solidFill>
            </a:endParaRPr>
          </a:p>
          <a:p>
            <a:r>
              <a:rPr lang="en-GB" sz="1800" dirty="0">
                <a:solidFill>
                  <a:schemeClr val="tx1"/>
                </a:solidFill>
              </a:rPr>
              <a:t>What strategies could be put in place to overcome the issues?</a:t>
            </a:r>
          </a:p>
          <a:p>
            <a:endParaRPr lang="en-GB" sz="1800" dirty="0">
              <a:solidFill>
                <a:schemeClr val="tx1"/>
              </a:solidFill>
            </a:endParaRPr>
          </a:p>
          <a:p>
            <a:r>
              <a:rPr lang="en-GB" sz="1800" dirty="0">
                <a:solidFill>
                  <a:schemeClr val="tx1"/>
                </a:solidFill>
              </a:rPr>
              <a:t>How would you implement these strategies ?</a:t>
            </a:r>
          </a:p>
          <a:p>
            <a:endParaRPr lang="en-GB" sz="1800" dirty="0">
              <a:solidFill>
                <a:schemeClr val="tx1"/>
              </a:solidFill>
            </a:endParaRPr>
          </a:p>
          <a:p>
            <a:r>
              <a:rPr lang="en-GB" sz="1800" dirty="0">
                <a:solidFill>
                  <a:schemeClr val="tx1"/>
                </a:solidFill>
              </a:rPr>
              <a:t>15 mins and then feedback to whole group</a:t>
            </a:r>
          </a:p>
        </p:txBody>
      </p:sp>
      <p:pic>
        <p:nvPicPr>
          <p:cNvPr id="4" name="Picture 3">
            <a:extLst>
              <a:ext uri="{FF2B5EF4-FFF2-40B4-BE49-F238E27FC236}">
                <a16:creationId xmlns:a16="http://schemas.microsoft.com/office/drawing/2014/main" id="{10FB91E4-CFCB-49BD-B45D-B93998091C7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134" y="60876"/>
            <a:ext cx="2483768" cy="1647838"/>
          </a:xfrm>
          <a:prstGeom prst="rect">
            <a:avLst/>
          </a:prstGeom>
        </p:spPr>
      </p:pic>
    </p:spTree>
    <p:extLst>
      <p:ext uri="{BB962C8B-B14F-4D97-AF65-F5344CB8AC3E}">
        <p14:creationId xmlns:p14="http://schemas.microsoft.com/office/powerpoint/2010/main" val="371063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04BF2-77BF-4983-8E8E-094AA3A5BC5A}"/>
              </a:ext>
            </a:extLst>
          </p:cNvPr>
          <p:cNvSpPr>
            <a:spLocks noGrp="1"/>
          </p:cNvSpPr>
          <p:nvPr>
            <p:ph type="title"/>
          </p:nvPr>
        </p:nvSpPr>
        <p:spPr>
          <a:xfrm>
            <a:off x="628650" y="1131095"/>
            <a:ext cx="7886700" cy="768948"/>
          </a:xfrm>
        </p:spPr>
        <p:txBody>
          <a:bodyPr>
            <a:normAutofit fontScale="90000"/>
          </a:bodyPr>
          <a:lstStyle/>
          <a:p>
            <a:r>
              <a:rPr lang="en-GB" sz="3000" b="1" dirty="0">
                <a:solidFill>
                  <a:srgbClr val="000000"/>
                </a:solidFill>
                <a:latin typeface="Century Gothic" panose="020B0502020202020204" pitchFamily="34" charset="0"/>
              </a:rPr>
              <a:t>Top tips for managing teams Remotely</a:t>
            </a:r>
            <a:br>
              <a:rPr lang="en-GB" sz="1350" dirty="0">
                <a:solidFill>
                  <a:srgbClr val="000000"/>
                </a:solidFill>
                <a:latin typeface="Century Gothic" panose="020B0502020202020204" pitchFamily="34" charset="0"/>
              </a:rPr>
            </a:br>
            <a:br>
              <a:rPr lang="en-GB" sz="1350" dirty="0">
                <a:latin typeface="Century Gothic" panose="020B0502020202020204" pitchFamily="34" charset="0"/>
              </a:rPr>
            </a:br>
            <a:endParaRPr lang="en-GB" dirty="0"/>
          </a:p>
        </p:txBody>
      </p:sp>
      <p:graphicFrame>
        <p:nvGraphicFramePr>
          <p:cNvPr id="4" name="Content Placeholder 3">
            <a:extLst>
              <a:ext uri="{FF2B5EF4-FFF2-40B4-BE49-F238E27FC236}">
                <a16:creationId xmlns:a16="http://schemas.microsoft.com/office/drawing/2014/main" id="{A6D16973-4DFB-4F16-A73D-398B3534DE57}"/>
              </a:ext>
            </a:extLst>
          </p:cNvPr>
          <p:cNvGraphicFramePr>
            <a:graphicFrameLocks noGrp="1"/>
          </p:cNvGraphicFramePr>
          <p:nvPr>
            <p:ph idx="1"/>
          </p:nvPr>
        </p:nvGraphicFramePr>
        <p:xfrm>
          <a:off x="628650" y="1730941"/>
          <a:ext cx="7886700" cy="375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990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DC9D-A62B-437C-893B-3BE9F936A15F}"/>
              </a:ext>
            </a:extLst>
          </p:cNvPr>
          <p:cNvSpPr>
            <a:spLocks noGrp="1"/>
          </p:cNvSpPr>
          <p:nvPr>
            <p:ph type="title"/>
          </p:nvPr>
        </p:nvSpPr>
        <p:spPr/>
        <p:txBody>
          <a:bodyPr>
            <a:normAutofit/>
          </a:bodyPr>
          <a:lstStyle/>
          <a:p>
            <a:r>
              <a:rPr lang="en-GB" sz="4400" b="1" dirty="0"/>
              <a:t>Review Policies and Procedures </a:t>
            </a:r>
          </a:p>
        </p:txBody>
      </p:sp>
      <p:pic>
        <p:nvPicPr>
          <p:cNvPr id="5" name="Content Placeholder 4">
            <a:extLst>
              <a:ext uri="{FF2B5EF4-FFF2-40B4-BE49-F238E27FC236}">
                <a16:creationId xmlns:a16="http://schemas.microsoft.com/office/drawing/2014/main" id="{AB181294-7F73-47CB-8CD3-5DB1FDA7046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41516" y="2852936"/>
            <a:ext cx="3506688" cy="2630016"/>
          </a:xfrm>
        </p:spPr>
      </p:pic>
    </p:spTree>
    <p:extLst>
      <p:ext uri="{BB962C8B-B14F-4D97-AF65-F5344CB8AC3E}">
        <p14:creationId xmlns:p14="http://schemas.microsoft.com/office/powerpoint/2010/main" val="918266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0DC8A-C228-4FE2-AAD2-303C8893090F}"/>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F2FD4F54-2E4A-4780-994B-AF8162894E3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89828" y="2222500"/>
            <a:ext cx="6164344" cy="3636963"/>
          </a:xfrm>
        </p:spPr>
      </p:pic>
    </p:spTree>
    <p:extLst>
      <p:ext uri="{BB962C8B-B14F-4D97-AF65-F5344CB8AC3E}">
        <p14:creationId xmlns:p14="http://schemas.microsoft.com/office/powerpoint/2010/main" val="1881136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457200" y="476672"/>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normAutofit/>
          </a:bodyPr>
          <a:lstStyle/>
          <a:p>
            <a:pPr algn="ctr">
              <a:defRPr/>
            </a:pPr>
            <a:r>
              <a:rPr lang="en-GB" sz="4400" b="1" dirty="0">
                <a:solidFill>
                  <a:srgbClr val="0000CC"/>
                </a:solidFill>
              </a:rPr>
              <a:t>Agenda</a:t>
            </a:r>
          </a:p>
        </p:txBody>
      </p:sp>
      <p:graphicFrame>
        <p:nvGraphicFramePr>
          <p:cNvPr id="2" name="Diagram 1">
            <a:extLst>
              <a:ext uri="{FF2B5EF4-FFF2-40B4-BE49-F238E27FC236}">
                <a16:creationId xmlns:a16="http://schemas.microsoft.com/office/drawing/2014/main" id="{B4F3FED4-2CD5-402B-8CA2-6CD24F49EABF}"/>
              </a:ext>
            </a:extLst>
          </p:cNvPr>
          <p:cNvGraphicFramePr/>
          <p:nvPr>
            <p:extLst>
              <p:ext uri="{D42A27DB-BD31-4B8C-83A1-F6EECF244321}">
                <p14:modId xmlns:p14="http://schemas.microsoft.com/office/powerpoint/2010/main" val="3915347074"/>
              </p:ext>
            </p:extLst>
          </p:nvPr>
        </p:nvGraphicFramePr>
        <p:xfrm>
          <a:off x="899592" y="2060848"/>
          <a:ext cx="734481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3118EEE-0FCF-484E-9322-5F15699255A5}"/>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629134" y="60876"/>
            <a:ext cx="2483768" cy="1647838"/>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BA045-0685-4A33-8C59-E182C5D4CC8A}"/>
              </a:ext>
            </a:extLst>
          </p:cNvPr>
          <p:cNvSpPr>
            <a:spLocks noGrp="1"/>
          </p:cNvSpPr>
          <p:nvPr>
            <p:ph type="title"/>
          </p:nvPr>
        </p:nvSpPr>
        <p:spPr/>
        <p:txBody>
          <a:bodyPr>
            <a:normAutofit/>
          </a:bodyPr>
          <a:lstStyle/>
          <a:p>
            <a:r>
              <a:rPr lang="en-GB" sz="4400" b="1" dirty="0"/>
              <a:t>What is ‘Remote Working’?</a:t>
            </a:r>
          </a:p>
        </p:txBody>
      </p:sp>
      <p:sp>
        <p:nvSpPr>
          <p:cNvPr id="3" name="Content Placeholder 2">
            <a:extLst>
              <a:ext uri="{FF2B5EF4-FFF2-40B4-BE49-F238E27FC236}">
                <a16:creationId xmlns:a16="http://schemas.microsoft.com/office/drawing/2014/main" id="{7EA99A01-7DD6-4F18-A609-7ECCECFC56C0}"/>
              </a:ext>
            </a:extLst>
          </p:cNvPr>
          <p:cNvSpPr>
            <a:spLocks noGrp="1"/>
          </p:cNvSpPr>
          <p:nvPr>
            <p:ph idx="1"/>
          </p:nvPr>
        </p:nvSpPr>
        <p:spPr/>
        <p:txBody>
          <a:bodyPr>
            <a:normAutofit/>
          </a:bodyPr>
          <a:lstStyle/>
          <a:p>
            <a:r>
              <a:rPr lang="en-GB" dirty="0"/>
              <a:t> </a:t>
            </a:r>
          </a:p>
          <a:p>
            <a:pPr algn="ctr"/>
            <a:r>
              <a:rPr lang="en-GB" sz="3200" b="0" i="0" dirty="0">
                <a:solidFill>
                  <a:srgbClr val="000000"/>
                </a:solidFill>
                <a:effectLst/>
                <a:latin typeface="+mn-lt"/>
              </a:rPr>
              <a:t>Remote work is a working style that allows professionals to work outside of a traditional office environment. It is based on the concept that work does not need to be done in a specific place to be executed successfully.</a:t>
            </a:r>
          </a:p>
          <a:p>
            <a:pPr algn="ctr"/>
            <a:r>
              <a:rPr lang="en-GB" sz="2400" i="1" dirty="0">
                <a:solidFill>
                  <a:srgbClr val="000000"/>
                </a:solidFill>
                <a:latin typeface="+mn-lt"/>
              </a:rPr>
              <a:t>Remote Year</a:t>
            </a:r>
            <a:endParaRPr lang="en-GB" sz="2400" i="1" dirty="0">
              <a:latin typeface="+mn-lt"/>
            </a:endParaRPr>
          </a:p>
        </p:txBody>
      </p:sp>
      <p:pic>
        <p:nvPicPr>
          <p:cNvPr id="4" name="Picture 3">
            <a:extLst>
              <a:ext uri="{FF2B5EF4-FFF2-40B4-BE49-F238E27FC236}">
                <a16:creationId xmlns:a16="http://schemas.microsoft.com/office/drawing/2014/main" id="{547AFD63-09B3-4860-9084-B66E241158F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20272" y="60876"/>
            <a:ext cx="2092630" cy="1450759"/>
          </a:xfrm>
          <a:prstGeom prst="rect">
            <a:avLst/>
          </a:prstGeom>
        </p:spPr>
      </p:pic>
    </p:spTree>
    <p:extLst>
      <p:ext uri="{BB962C8B-B14F-4D97-AF65-F5344CB8AC3E}">
        <p14:creationId xmlns:p14="http://schemas.microsoft.com/office/powerpoint/2010/main" val="45567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A884-02DF-4526-927B-E0A404997345}"/>
              </a:ext>
            </a:extLst>
          </p:cNvPr>
          <p:cNvSpPr>
            <a:spLocks noGrp="1"/>
          </p:cNvSpPr>
          <p:nvPr>
            <p:ph type="title"/>
          </p:nvPr>
        </p:nvSpPr>
        <p:spPr/>
        <p:txBody>
          <a:bodyPr/>
          <a:lstStyle/>
          <a:p>
            <a:r>
              <a:rPr lang="en-GB" b="1" dirty="0"/>
              <a:t>Remote Working and the Pandemic</a:t>
            </a:r>
          </a:p>
        </p:txBody>
      </p:sp>
      <p:sp>
        <p:nvSpPr>
          <p:cNvPr id="3" name="Content Placeholder 2">
            <a:extLst>
              <a:ext uri="{FF2B5EF4-FFF2-40B4-BE49-F238E27FC236}">
                <a16:creationId xmlns:a16="http://schemas.microsoft.com/office/drawing/2014/main" id="{2D763E63-07F8-4AB1-85CF-61D4E1B6ABE7}"/>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63115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B52E8-1129-4409-8244-4511D301691D}"/>
              </a:ext>
            </a:extLst>
          </p:cNvPr>
          <p:cNvSpPr>
            <a:spLocks noGrp="1"/>
          </p:cNvSpPr>
          <p:nvPr>
            <p:ph type="title"/>
          </p:nvPr>
        </p:nvSpPr>
        <p:spPr/>
        <p:txBody>
          <a:bodyPr>
            <a:normAutofit/>
          </a:bodyPr>
          <a:lstStyle/>
          <a:p>
            <a:r>
              <a:rPr lang="en-GB" sz="4400" b="1" dirty="0"/>
              <a:t>What are different types of remote working?</a:t>
            </a:r>
          </a:p>
        </p:txBody>
      </p:sp>
      <p:pic>
        <p:nvPicPr>
          <p:cNvPr id="5" name="Content Placeholder 4">
            <a:extLst>
              <a:ext uri="{FF2B5EF4-FFF2-40B4-BE49-F238E27FC236}">
                <a16:creationId xmlns:a16="http://schemas.microsoft.com/office/drawing/2014/main" id="{92AD6D2D-EBCE-4130-BA08-79562C25DF4C}"/>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14500" y="2536031"/>
            <a:ext cx="5715000" cy="3009900"/>
          </a:xfrm>
        </p:spPr>
      </p:pic>
      <p:pic>
        <p:nvPicPr>
          <p:cNvPr id="4" name="Picture 3">
            <a:extLst>
              <a:ext uri="{FF2B5EF4-FFF2-40B4-BE49-F238E27FC236}">
                <a16:creationId xmlns:a16="http://schemas.microsoft.com/office/drawing/2014/main" id="{76FD52DA-EFD6-4036-88CB-B0F114A49FD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92280" y="60876"/>
            <a:ext cx="2020622" cy="1647838"/>
          </a:xfrm>
          <a:prstGeom prst="rect">
            <a:avLst/>
          </a:prstGeom>
        </p:spPr>
      </p:pic>
    </p:spTree>
    <p:extLst>
      <p:ext uri="{BB962C8B-B14F-4D97-AF65-F5344CB8AC3E}">
        <p14:creationId xmlns:p14="http://schemas.microsoft.com/office/powerpoint/2010/main" val="212351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B3B7-EFEA-419B-B0BB-C62B18F05266}"/>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361CC3A-7B5D-4613-B797-CBB1940D39EA}"/>
              </a:ext>
            </a:extLst>
          </p:cNvPr>
          <p:cNvSpPr>
            <a:spLocks noGrp="1"/>
          </p:cNvSpPr>
          <p:nvPr>
            <p:ph idx="1"/>
          </p:nvPr>
        </p:nvSpPr>
        <p:spPr>
          <a:xfrm>
            <a:off x="683568" y="1844823"/>
            <a:ext cx="7650433" cy="4013973"/>
          </a:xfrm>
        </p:spPr>
        <p:txBody>
          <a:bodyPr/>
          <a:lstStyle/>
          <a:p>
            <a:endParaRPr lang="en-GB" dirty="0"/>
          </a:p>
          <a:p>
            <a:endParaRPr lang="en-GB" dirty="0"/>
          </a:p>
          <a:p>
            <a:pPr>
              <a:buFont typeface="Courier New" panose="02070309020205020404" pitchFamily="49" charset="0"/>
              <a:buChar char="o"/>
            </a:pPr>
            <a:r>
              <a:rPr lang="en-GB" dirty="0"/>
              <a:t> Fully Remote</a:t>
            </a:r>
          </a:p>
          <a:p>
            <a:pPr>
              <a:buFont typeface="Courier New" panose="02070309020205020404" pitchFamily="49" charset="0"/>
              <a:buChar char="o"/>
            </a:pPr>
            <a:r>
              <a:rPr lang="en-GB" dirty="0"/>
              <a:t> Flexible Working</a:t>
            </a:r>
          </a:p>
          <a:p>
            <a:pPr>
              <a:buFont typeface="Courier New" panose="02070309020205020404" pitchFamily="49" charset="0"/>
              <a:buChar char="o"/>
            </a:pPr>
            <a:r>
              <a:rPr lang="en-GB" dirty="0"/>
              <a:t> Remote Contract Working</a:t>
            </a:r>
          </a:p>
          <a:p>
            <a:pPr>
              <a:buFont typeface="Courier New" panose="02070309020205020404" pitchFamily="49" charset="0"/>
              <a:buChar char="o"/>
            </a:pPr>
            <a:r>
              <a:rPr lang="en-GB" dirty="0"/>
              <a:t>Hybrid Working</a:t>
            </a:r>
          </a:p>
          <a:p>
            <a:pPr>
              <a:buFont typeface="Courier New" panose="02070309020205020404" pitchFamily="49" charset="0"/>
              <a:buChar char="o"/>
            </a:pPr>
            <a:endParaRPr lang="en-GB" dirty="0"/>
          </a:p>
          <a:p>
            <a:pPr>
              <a:buFont typeface="Courier New" panose="02070309020205020404" pitchFamily="49" charset="0"/>
              <a:buChar char="o"/>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400350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9BE4-9C84-459E-8CA7-F75B2140390D}"/>
              </a:ext>
            </a:extLst>
          </p:cNvPr>
          <p:cNvSpPr>
            <a:spLocks noGrp="1"/>
          </p:cNvSpPr>
          <p:nvPr>
            <p:ph type="title"/>
          </p:nvPr>
        </p:nvSpPr>
        <p:spPr/>
        <p:txBody>
          <a:bodyPr/>
          <a:lstStyle/>
          <a:p>
            <a:r>
              <a:rPr lang="en-GB" dirty="0"/>
              <a:t>Working from Home Policy</a:t>
            </a:r>
          </a:p>
        </p:txBody>
      </p:sp>
      <p:pic>
        <p:nvPicPr>
          <p:cNvPr id="5" name="Content Placeholder 4">
            <a:extLst>
              <a:ext uri="{FF2B5EF4-FFF2-40B4-BE49-F238E27FC236}">
                <a16:creationId xmlns:a16="http://schemas.microsoft.com/office/drawing/2014/main" id="{2D9B1041-B73D-4E49-8C7F-C3488205282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44278" y="2222500"/>
            <a:ext cx="5455444" cy="3636963"/>
          </a:xfrm>
        </p:spPr>
      </p:pic>
    </p:spTree>
    <p:extLst>
      <p:ext uri="{BB962C8B-B14F-4D97-AF65-F5344CB8AC3E}">
        <p14:creationId xmlns:p14="http://schemas.microsoft.com/office/powerpoint/2010/main" val="277330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C0C0-44E5-45E8-AD10-5DEB230D9C4E}"/>
              </a:ext>
            </a:extLst>
          </p:cNvPr>
          <p:cNvSpPr>
            <a:spLocks noGrp="1"/>
          </p:cNvSpPr>
          <p:nvPr>
            <p:ph type="title"/>
          </p:nvPr>
        </p:nvSpPr>
        <p:spPr/>
        <p:txBody>
          <a:bodyPr/>
          <a:lstStyle/>
          <a:p>
            <a:r>
              <a:rPr lang="en-GB" dirty="0"/>
              <a:t>ACAS Guidance on Homeworking</a:t>
            </a:r>
          </a:p>
        </p:txBody>
      </p:sp>
      <p:pic>
        <p:nvPicPr>
          <p:cNvPr id="5" name="Content Placeholder 4">
            <a:extLst>
              <a:ext uri="{FF2B5EF4-FFF2-40B4-BE49-F238E27FC236}">
                <a16:creationId xmlns:a16="http://schemas.microsoft.com/office/drawing/2014/main" id="{6682A333-0FC0-4CEC-80BE-04F484168BBF}"/>
              </a:ext>
            </a:extLst>
          </p:cNvPr>
          <p:cNvPicPr>
            <a:picLocks noGrp="1" noChangeAspect="1"/>
          </p:cNvPicPr>
          <p:nvPr>
            <p:ph idx="1"/>
          </p:nvPr>
        </p:nvPicPr>
        <p:blipFill>
          <a:blip r:embed="rId3"/>
          <a:stretch>
            <a:fillRect/>
          </a:stretch>
        </p:blipFill>
        <p:spPr>
          <a:xfrm>
            <a:off x="1044187" y="2380964"/>
            <a:ext cx="6552149" cy="2607755"/>
          </a:xfrm>
          <a:prstGeom prst="rect">
            <a:avLst/>
          </a:prstGeom>
        </p:spPr>
      </p:pic>
    </p:spTree>
    <p:extLst>
      <p:ext uri="{BB962C8B-B14F-4D97-AF65-F5344CB8AC3E}">
        <p14:creationId xmlns:p14="http://schemas.microsoft.com/office/powerpoint/2010/main" val="4109857435"/>
      </p:ext>
    </p:extLst>
  </p:cSld>
  <p:clrMapOvr>
    <a:masterClrMapping/>
  </p:clrMapOvr>
</p:sld>
</file>

<file path=ppt/theme/theme1.xml><?xml version="1.0" encoding="utf-8"?>
<a:theme xmlns:a="http://schemas.openxmlformats.org/drawingml/2006/main" name="2019-20 PowerPoin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20 PowerPoint Theme" id="{90C095A4-EC29-42AC-A423-F0437C566CD0}" vid="{01353BBF-3A35-468E-8694-0B7446CC0A2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2019-20 PowerPoint Theme</Template>
  <TotalTime>28329</TotalTime>
  <Words>3773</Words>
  <Application>Microsoft Office PowerPoint</Application>
  <PresentationFormat>On-screen Show (4:3)</PresentationFormat>
  <Paragraphs>292</Paragraphs>
  <Slides>24</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Acumin Pro</vt:lpstr>
      <vt:lpstr>Arial</vt:lpstr>
      <vt:lpstr>Arial</vt:lpstr>
      <vt:lpstr>Calibri</vt:lpstr>
      <vt:lpstr>Calibri Light</vt:lpstr>
      <vt:lpstr>Century Gothic</vt:lpstr>
      <vt:lpstr>Century Gothic Bold</vt:lpstr>
      <vt:lpstr>Courier New</vt:lpstr>
      <vt:lpstr>Georgia</vt:lpstr>
      <vt:lpstr>inherit</vt:lpstr>
      <vt:lpstr>nta</vt:lpstr>
      <vt:lpstr>Open Sans</vt:lpstr>
      <vt:lpstr>Open Sans</vt:lpstr>
      <vt:lpstr>Oxygen</vt:lpstr>
      <vt:lpstr>2019-20 PowerPoint Theme</vt:lpstr>
      <vt:lpstr>PowerPoint Presentation</vt:lpstr>
      <vt:lpstr>Managing Remote Workers</vt:lpstr>
      <vt:lpstr>Agenda</vt:lpstr>
      <vt:lpstr>What is ‘Remote Working’?</vt:lpstr>
      <vt:lpstr>Remote Working and the Pandemic</vt:lpstr>
      <vt:lpstr>What are different types of remote working?</vt:lpstr>
      <vt:lpstr>PowerPoint Presentation</vt:lpstr>
      <vt:lpstr>Working from Home Policy</vt:lpstr>
      <vt:lpstr>ACAS Guidance on Homeworking</vt:lpstr>
      <vt:lpstr>Contractual Considerations for Home Workers </vt:lpstr>
      <vt:lpstr>What contractual considerations  should be made?</vt:lpstr>
      <vt:lpstr>Health and Safety Legislation</vt:lpstr>
      <vt:lpstr>Legislation</vt:lpstr>
      <vt:lpstr>Home Working Risk Assessment</vt:lpstr>
      <vt:lpstr>Employer Responsibilities </vt:lpstr>
      <vt:lpstr>Employees Responsibility</vt:lpstr>
      <vt:lpstr>Other responsibilities</vt:lpstr>
      <vt:lpstr>Advantages and Disadvantages og Home Working</vt:lpstr>
      <vt:lpstr>Advantages </vt:lpstr>
      <vt:lpstr>Disadvantages </vt:lpstr>
      <vt:lpstr>Difficulties for a Manager</vt:lpstr>
      <vt:lpstr>Top tips for managing teams Remotely  </vt:lpstr>
      <vt:lpstr>Review Policies and Procedures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dc:creator>
  <cp:lastModifiedBy>Suzanne Hall-Gibbins</cp:lastModifiedBy>
  <cp:revision>603</cp:revision>
  <cp:lastPrinted>2013-06-14T16:15:20Z</cp:lastPrinted>
  <dcterms:created xsi:type="dcterms:W3CDTF">2009-10-03T09:07:46Z</dcterms:created>
  <dcterms:modified xsi:type="dcterms:W3CDTF">2021-06-28T12:37:13Z</dcterms:modified>
</cp:coreProperties>
</file>