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1" r:id="rId4"/>
  </p:sldMasterIdLst>
  <p:notesMasterIdLst>
    <p:notesMasterId r:id="rId17"/>
  </p:notesMasterIdLst>
  <p:sldIdLst>
    <p:sldId id="2153" r:id="rId5"/>
    <p:sldId id="2134804729" r:id="rId6"/>
    <p:sldId id="2134804733" r:id="rId7"/>
    <p:sldId id="2076137118" r:id="rId8"/>
    <p:sldId id="2134804725" r:id="rId9"/>
    <p:sldId id="2134804715" r:id="rId10"/>
    <p:sldId id="2134804723" r:id="rId11"/>
    <p:sldId id="2134804726" r:id="rId12"/>
    <p:sldId id="2134804730" r:id="rId13"/>
    <p:sldId id="2134804731" r:id="rId14"/>
    <p:sldId id="2134804728" r:id="rId15"/>
    <p:sldId id="2134804732" r:id="rId1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5AF0F15-5E16-4EEF-9AAB-76500724F4A2}">
          <p14:sldIdLst>
            <p14:sldId id="2153"/>
            <p14:sldId id="2134804729"/>
            <p14:sldId id="2134804733"/>
            <p14:sldId id="2076137118"/>
            <p14:sldId id="2134804725"/>
            <p14:sldId id="2134804715"/>
            <p14:sldId id="2134804723"/>
            <p14:sldId id="2134804726"/>
            <p14:sldId id="2134804730"/>
            <p14:sldId id="2134804731"/>
            <p14:sldId id="2134804728"/>
            <p14:sldId id="21348047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a Erickson" initials="BE" lastIdx="20" clrIdx="0">
    <p:extLst>
      <p:ext uri="{19B8F6BF-5375-455C-9EA6-DF929625EA0E}">
        <p15:presenceInfo xmlns:p15="http://schemas.microsoft.com/office/powerpoint/2012/main" userId="Briana Erickson" providerId="None"/>
      </p:ext>
    </p:extLst>
  </p:cmAuthor>
  <p:cmAuthor id="2" name="Wim Coorevits" initials="WC" lastIdx="7" clrIdx="1">
    <p:extLst>
      <p:ext uri="{19B8F6BF-5375-455C-9EA6-DF929625EA0E}">
        <p15:presenceInfo xmlns:p15="http://schemas.microsoft.com/office/powerpoint/2012/main" userId="S-1-5-21-2127521184-1604012920-1887927527-197616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7"/>
    <p:restoredTop sz="60433"/>
  </p:normalViewPr>
  <p:slideViewPr>
    <p:cSldViewPr snapToGrid="0">
      <p:cViewPr varScale="1">
        <p:scale>
          <a:sx n="52" d="100"/>
          <a:sy n="52" d="100"/>
        </p:scale>
        <p:origin x="170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9CCA85-6F52-4A19-9B39-2310813E6BD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F38C9A-47B1-4C1B-BC8F-E2D495F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7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38C9A-47B1-4C1B-BC8F-E2D495F6A1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64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38C9A-47B1-4C1B-BC8F-E2D495F6A1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40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38C9A-47B1-4C1B-BC8F-E2D495F6A1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79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38C9A-47B1-4C1B-BC8F-E2D495F6A1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38C9A-47B1-4C1B-BC8F-E2D495F6A1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7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38C9A-47B1-4C1B-BC8F-E2D495F6A1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93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38C9A-47B1-4C1B-BC8F-E2D495F6A1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78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38C9A-47B1-4C1B-BC8F-E2D495F6A1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07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38C9A-47B1-4C1B-BC8F-E2D495F6A1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25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38C9A-47B1-4C1B-BC8F-E2D495F6A1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51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38C9A-47B1-4C1B-BC8F-E2D495F6A1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89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38C9A-47B1-4C1B-BC8F-E2D495F6A1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1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 defTabSz="932753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4000" b="0" strike="noStrike" kern="1200" cap="none" spc="0" baseline="0">
                <a:ln>
                  <a:noFill/>
                </a:ln>
                <a:solidFill>
                  <a:srgbClr val="505050"/>
                </a:solidFill>
                <a:effectLst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7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5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in a chair using a computer&#10;&#10;Description generated with very high confidence">
            <a:extLst>
              <a:ext uri="{FF2B5EF4-FFF2-40B4-BE49-F238E27FC236}">
                <a16:creationId xmlns:a16="http://schemas.microsoft.com/office/drawing/2014/main" id="{9BAE192A-C5EF-4271-BBAF-90FB3C55F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508" y="0"/>
            <a:ext cx="1220550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918950D-BA52-4C37-9FC7-9B2441DAB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543" y="3029995"/>
            <a:ext cx="9401561" cy="1793104"/>
          </a:xfrm>
          <a:noFill/>
        </p:spPr>
        <p:txBody>
          <a:bodyPr lIns="0" tIns="0" rIns="0" bIns="182880" anchor="b" anchorCtr="0"/>
          <a:lstStyle>
            <a:lvl1pPr>
              <a:defRPr sz="5294" strike="noStrike" spc="-148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Title or event name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B7969DA-51E9-4FB3-BFCC-63C88E8086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425" y="4838791"/>
            <a:ext cx="9401561" cy="945435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68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998660-92FE-470C-B289-97A0383F2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838"/>
          <a:stretch/>
        </p:blipFill>
        <p:spPr>
          <a:xfrm>
            <a:off x="259400" y="6073963"/>
            <a:ext cx="1399924" cy="7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09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DBC305C-A9C3-4278-AFC0-C99DFD80A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5" y="440495"/>
            <a:ext cx="11336039" cy="758022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 marL="0" algn="l" defTabSz="932753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4000" b="0" strike="noStrike" kern="1200" cap="none" spc="0" baseline="0" dirty="0">
                <a:ln>
                  <a:noFill/>
                </a:ln>
                <a:solidFill>
                  <a:srgbClr val="505050"/>
                </a:solidFill>
                <a:effectLst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292935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14535A11-29B2-2246-AE7C-EAE4CC17642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68049" y="2249400"/>
            <a:ext cx="11055906" cy="4018683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Infographic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9FBB3B0-FE1B-E544-9824-37CF99F989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638" y="1341223"/>
            <a:ext cx="11046887" cy="301749"/>
          </a:xfr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None/>
              <a:defRPr sz="1961" b="0" i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224101" indent="0">
              <a:lnSpc>
                <a:spcPct val="90000"/>
              </a:lnSpc>
              <a:spcBef>
                <a:spcPts val="0"/>
              </a:spcBef>
              <a:spcAft>
                <a:spcPts val="1275"/>
              </a:spcAft>
              <a:buNone/>
              <a:defRPr sz="1961">
                <a:solidFill>
                  <a:schemeClr val="tx2"/>
                </a:solidFill>
              </a:defRPr>
            </a:lvl2pPr>
            <a:lvl3pPr marL="448199" indent="0">
              <a:spcBef>
                <a:spcPts val="0"/>
              </a:spcBef>
              <a:spcAft>
                <a:spcPts val="1275"/>
              </a:spcAft>
              <a:buNone/>
              <a:defRPr sz="1961"/>
            </a:lvl3pPr>
            <a:lvl4pPr marL="672298" indent="0">
              <a:spcBef>
                <a:spcPts val="0"/>
              </a:spcBef>
              <a:spcAft>
                <a:spcPts val="1275"/>
              </a:spcAft>
              <a:buNone/>
              <a:defRPr sz="1961"/>
            </a:lvl4pPr>
            <a:lvl5pPr marL="896397" indent="0">
              <a:buNone/>
              <a:defRPr/>
            </a:lvl5pPr>
          </a:lstStyle>
          <a:p>
            <a:pPr lvl="0"/>
            <a:r>
              <a:rPr lang="en-US"/>
              <a:t>Subtitle Segoe UI 20pt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F0BA1EA-1289-7B41-AAF4-751B32835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664" y="691142"/>
            <a:ext cx="11043248" cy="748837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 algn="ctr">
              <a:lnSpc>
                <a:spcPct val="100000"/>
              </a:lnSpc>
              <a:defRPr sz="3138">
                <a:solidFill>
                  <a:srgbClr val="000000"/>
                </a:solidFill>
              </a:defRPr>
            </a:lvl1pPr>
          </a:lstStyle>
          <a:p>
            <a:r>
              <a:rPr lang="en-US"/>
              <a:t>Heading Segoe UI </a:t>
            </a:r>
            <a:r>
              <a:rPr lang="en-US" err="1"/>
              <a:t>Semibold</a:t>
            </a:r>
            <a:r>
              <a:rPr lang="en-US"/>
              <a:t> 32pt</a:t>
            </a:r>
          </a:p>
        </p:txBody>
      </p:sp>
    </p:spTree>
    <p:extLst>
      <p:ext uri="{BB962C8B-B14F-4D97-AF65-F5344CB8AC3E}">
        <p14:creationId xmlns:p14="http://schemas.microsoft.com/office/powerpoint/2010/main" val="30223983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8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39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2" cy="2266583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5400000">
            <a:off x="9187080" y="3012392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5" r:id="rId3"/>
    <p:sldLayoutId id="2147484206" r:id="rId4"/>
    <p:sldLayoutId id="2147484208" r:id="rId5"/>
  </p:sldLayoutIdLst>
  <p:transition>
    <p:fade/>
  </p:transition>
  <p:hf hdr="0" ft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lang="en-US" sz="4706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101" marR="0" indent="-224101" algn="l" defTabSz="91437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9" marR="0" indent="-224101" algn="l" defTabSz="91437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8" marR="0" indent="-224101" algn="l" defTabSz="91437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97" marR="0" indent="-224101" algn="l" defTabSz="91437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6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98" marR="0" indent="-224101" algn="l" defTabSz="91437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6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40" indent="-228595" algn="l" defTabSz="914378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0" indent="-228595" algn="l" defTabSz="914378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9" indent="-228595" algn="l" defTabSz="914378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9" indent="-228595" algn="l" defTabSz="914378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8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7" algn="l" defTabSz="914378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7" algn="l" defTabSz="914378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7" algn="l" defTabSz="914378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5" algn="l" defTabSz="914378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4" algn="l" defTabSz="914378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4" algn="l" defTabSz="914378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2" userDrawn="1">
          <p15:clr>
            <a:srgbClr val="5ACBF0"/>
          </p15:clr>
        </p15:guide>
        <p15:guide id="3" pos="748" userDrawn="1">
          <p15:clr>
            <a:srgbClr val="5ACBF0"/>
          </p15:clr>
        </p15:guide>
        <p15:guide id="4" pos="1324" userDrawn="1">
          <p15:clr>
            <a:srgbClr val="5ACBF0"/>
          </p15:clr>
        </p15:guide>
        <p15:guide id="5" pos="1900" userDrawn="1">
          <p15:clr>
            <a:srgbClr val="5ACBF0"/>
          </p15:clr>
        </p15:guide>
        <p15:guide id="6" pos="2476" userDrawn="1">
          <p15:clr>
            <a:srgbClr val="5ACBF0"/>
          </p15:clr>
        </p15:guide>
        <p15:guide id="7" pos="3052" userDrawn="1">
          <p15:clr>
            <a:srgbClr val="5ACBF0"/>
          </p15:clr>
        </p15:guide>
        <p15:guide id="8" pos="3628" userDrawn="1">
          <p15:clr>
            <a:srgbClr val="5ACBF0"/>
          </p15:clr>
        </p15:guide>
        <p15:guide id="9" pos="4204" userDrawn="1">
          <p15:clr>
            <a:srgbClr val="5ACBF0"/>
          </p15:clr>
        </p15:guide>
        <p15:guide id="10" pos="4780" userDrawn="1">
          <p15:clr>
            <a:srgbClr val="5ACBF0"/>
          </p15:clr>
        </p15:guide>
        <p15:guide id="11" pos="5356" userDrawn="1">
          <p15:clr>
            <a:srgbClr val="5ACBF0"/>
          </p15:clr>
        </p15:guide>
        <p15:guide id="12" pos="5932" userDrawn="1">
          <p15:clr>
            <a:srgbClr val="5ACBF0"/>
          </p15:clr>
        </p15:guide>
        <p15:guide id="13" pos="6508" userDrawn="1">
          <p15:clr>
            <a:srgbClr val="5ACBF0"/>
          </p15:clr>
        </p15:guide>
        <p15:guide id="14" pos="7084" userDrawn="1">
          <p15:clr>
            <a:srgbClr val="5ACBF0"/>
          </p15:clr>
        </p15:guide>
        <p15:guide id="15" pos="7660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7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CDEF0-FF48-6C42-B35E-5D72FDB9F170}"/>
              </a:ext>
            </a:extLst>
          </p:cNvPr>
          <p:cNvSpPr/>
          <p:nvPr/>
        </p:nvSpPr>
        <p:spPr bwMode="auto">
          <a:xfrm>
            <a:off x="-142875" y="3429001"/>
            <a:ext cx="10687050" cy="3429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CAB17-7EDC-4987-A3E1-B8E66D0E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88" y="3904050"/>
            <a:ext cx="7840773" cy="1793104"/>
          </a:xfrm>
        </p:spPr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Base a low investment, high return technology strategy on the Microsoft Power Platform </a:t>
            </a:r>
          </a:p>
        </p:txBody>
      </p:sp>
      <p:pic>
        <p:nvPicPr>
          <p:cNvPr id="1026" name="Picture 2" descr="First Digital">
            <a:extLst>
              <a:ext uri="{FF2B5EF4-FFF2-40B4-BE49-F238E27FC236}">
                <a16:creationId xmlns:a16="http://schemas.microsoft.com/office/drawing/2014/main" id="{0BE40BD1-6742-084A-AF53-3FBDE4D62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7" y="5871176"/>
            <a:ext cx="41529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2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2B5C211-E295-E549-A65D-75F8BA00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32" y="306530"/>
            <a:ext cx="7230268" cy="1325563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tx1"/>
                </a:solidFill>
                <a:latin typeface="+mj-lt"/>
              </a:rPr>
              <a:t>Innovation turns data insights into action</a:t>
            </a:r>
            <a:br>
              <a:rPr lang="en-GB" dirty="0"/>
            </a:b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16931E-97C1-5441-9BB7-A03CE2B1D9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2829" y="1596840"/>
            <a:ext cx="5433172" cy="4290873"/>
          </a:xfrm>
          <a:prstGeom prst="rect">
            <a:avLst/>
          </a:prstGeom>
        </p:spPr>
      </p:pic>
      <p:pic>
        <p:nvPicPr>
          <p:cNvPr id="21" name="Picture 2" descr="First Digital">
            <a:extLst>
              <a:ext uri="{FF2B5EF4-FFF2-40B4-BE49-F238E27FC236}">
                <a16:creationId xmlns:a16="http://schemas.microsoft.com/office/drawing/2014/main" id="{35CBDF3E-CAAB-7141-B86B-84FAD8DDB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66" y="466301"/>
            <a:ext cx="41529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CFD6D11-0004-FC47-82D8-BA268F94A728}"/>
              </a:ext>
            </a:extLst>
          </p:cNvPr>
          <p:cNvGrpSpPr/>
          <p:nvPr/>
        </p:nvGrpSpPr>
        <p:grpSpPr>
          <a:xfrm>
            <a:off x="7239002" y="5887718"/>
            <a:ext cx="3302000" cy="852022"/>
            <a:chOff x="7239000" y="5887713"/>
            <a:chExt cx="3302000" cy="852022"/>
          </a:xfrm>
        </p:grpSpPr>
        <p:sp>
          <p:nvSpPr>
            <p:cNvPr id="4" name="Up Arrow 3">
              <a:extLst>
                <a:ext uri="{FF2B5EF4-FFF2-40B4-BE49-F238E27FC236}">
                  <a16:creationId xmlns:a16="http://schemas.microsoft.com/office/drawing/2014/main" id="{35D7EF85-4F33-D44D-BB6D-5E18CD52A08C}"/>
                </a:ext>
              </a:extLst>
            </p:cNvPr>
            <p:cNvSpPr/>
            <p:nvPr/>
          </p:nvSpPr>
          <p:spPr bwMode="auto">
            <a:xfrm>
              <a:off x="9982200" y="5887713"/>
              <a:ext cx="558800" cy="852022"/>
            </a:xfrm>
            <a:prstGeom prst="up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8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B11B21-AFED-B946-85C1-7F368FB31779}"/>
                </a:ext>
              </a:extLst>
            </p:cNvPr>
            <p:cNvSpPr txBox="1"/>
            <p:nvPr/>
          </p:nvSpPr>
          <p:spPr>
            <a:xfrm>
              <a:off x="7239000" y="6111871"/>
              <a:ext cx="2794000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1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High wait times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9DE6EF-9A8F-AA43-90BB-5301D3E366AD}"/>
              </a:ext>
            </a:extLst>
          </p:cNvPr>
          <p:cNvGrpSpPr/>
          <p:nvPr/>
        </p:nvGrpSpPr>
        <p:grpSpPr>
          <a:xfrm>
            <a:off x="1362973" y="5887710"/>
            <a:ext cx="3398382" cy="852021"/>
            <a:chOff x="7687573" y="5917451"/>
            <a:chExt cx="3398382" cy="852022"/>
          </a:xfrm>
        </p:grpSpPr>
        <p:sp>
          <p:nvSpPr>
            <p:cNvPr id="23" name="Up Arrow 22">
              <a:extLst>
                <a:ext uri="{FF2B5EF4-FFF2-40B4-BE49-F238E27FC236}">
                  <a16:creationId xmlns:a16="http://schemas.microsoft.com/office/drawing/2014/main" id="{E61C3B29-C3F2-D741-AF01-D1562FADFEC8}"/>
                </a:ext>
              </a:extLst>
            </p:cNvPr>
            <p:cNvSpPr/>
            <p:nvPr/>
          </p:nvSpPr>
          <p:spPr bwMode="auto">
            <a:xfrm>
              <a:off x="10527155" y="5917451"/>
              <a:ext cx="558800" cy="852022"/>
            </a:xfrm>
            <a:prstGeom prst="up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8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864115-6F39-B245-BF97-147421B23D26}"/>
                </a:ext>
              </a:extLst>
            </p:cNvPr>
            <p:cNvSpPr txBox="1"/>
            <p:nvPr/>
          </p:nvSpPr>
          <p:spPr>
            <a:xfrm>
              <a:off x="7687573" y="6111871"/>
              <a:ext cx="3302000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1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Poor Bay </a:t>
              </a:r>
              <a:r>
                <a:rPr lang="en-US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utilisation</a:t>
              </a: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</a:p>
          </p:txBody>
        </p:sp>
      </p:grp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E1E9CA1D-C980-E24F-B129-66A6644DB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632092"/>
            <a:ext cx="6348283" cy="375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779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E7C58A19-7E45-1B4D-B3CB-57B0CD8953AA}"/>
              </a:ext>
            </a:extLst>
          </p:cNvPr>
          <p:cNvSpPr txBox="1">
            <a:spLocks/>
          </p:cNvSpPr>
          <p:nvPr/>
        </p:nvSpPr>
        <p:spPr>
          <a:xfrm>
            <a:off x="569861" y="290544"/>
            <a:ext cx="6592939" cy="757915"/>
          </a:xfrm>
          <a:prstGeom prst="rect">
            <a:avLst/>
          </a:prstGeom>
        </p:spPr>
        <p:txBody>
          <a:bodyPr vert="horz" wrap="square" lIns="0" tIns="161356" rIns="0" bIns="0" rtlCol="0" anchor="t">
            <a:no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-150" baseline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l">
              <a:lnSpc>
                <a:spcPct val="90000"/>
              </a:lnSpc>
              <a:spcAft>
                <a:spcPts val="601"/>
              </a:spcAft>
            </a:pPr>
            <a:r>
              <a:rPr lang="en-US" sz="32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Building a low investment high return strategy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18F5A-208C-3D47-B7E7-279122FEE71D}"/>
              </a:ext>
            </a:extLst>
          </p:cNvPr>
          <p:cNvSpPr txBox="1"/>
          <p:nvPr/>
        </p:nvSpPr>
        <p:spPr>
          <a:xfrm>
            <a:off x="569862" y="1394602"/>
            <a:ext cx="17965308" cy="9264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4" indent="-342904">
              <a:lnSpc>
                <a:spcPct val="90000"/>
              </a:lnSpc>
              <a:spcAft>
                <a:spcPts val="601"/>
              </a:spcAft>
              <a:buFontTx/>
              <a:buChar char="-"/>
            </a:pP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4" indent="-342904">
              <a:lnSpc>
                <a:spcPct val="90000"/>
              </a:lnSpc>
              <a:spcAft>
                <a:spcPts val="601"/>
              </a:spcAft>
              <a:buFontTx/>
              <a:buChar char="-"/>
            </a:pP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CFAA2C-DCF7-534E-90B4-62B5D03BF770}"/>
              </a:ext>
            </a:extLst>
          </p:cNvPr>
          <p:cNvSpPr txBox="1"/>
          <p:nvPr/>
        </p:nvSpPr>
        <p:spPr>
          <a:xfrm>
            <a:off x="569862" y="1720363"/>
            <a:ext cx="10221356" cy="448122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4" indent="-342904">
              <a:buFontTx/>
              <a:buChar char="-"/>
            </a:pPr>
            <a:r>
              <a:rPr lang="en-GB" sz="3200" dirty="0"/>
              <a:t>Find the opportunity in your whitespace</a:t>
            </a:r>
          </a:p>
          <a:p>
            <a:pPr marL="342904" indent="-342904">
              <a:buFontTx/>
              <a:buChar char="-"/>
            </a:pPr>
            <a:r>
              <a:rPr lang="en-GB" sz="3200" dirty="0"/>
              <a:t>Innovate through failing fast and course correction</a:t>
            </a:r>
          </a:p>
          <a:p>
            <a:pPr marL="342904" indent="-342904">
              <a:buFontTx/>
              <a:buChar char="-"/>
            </a:pPr>
            <a:r>
              <a:rPr lang="en-GB" sz="3200" dirty="0"/>
              <a:t>Use a platform such as the Power Platform that allows you to act</a:t>
            </a:r>
          </a:p>
          <a:p>
            <a:pPr marL="342904" indent="-342904">
              <a:buFontTx/>
              <a:buChar char="-"/>
            </a:pPr>
            <a:r>
              <a:rPr lang="en-GB" sz="3200" dirty="0"/>
              <a:t>Innovation finds failures and therefore leads to more opportunities</a:t>
            </a:r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5" name="Picture 2" descr="First Digital">
            <a:extLst>
              <a:ext uri="{FF2B5EF4-FFF2-40B4-BE49-F238E27FC236}">
                <a16:creationId xmlns:a16="http://schemas.microsoft.com/office/drawing/2014/main" id="{3CA632DE-D1D9-994B-9B7E-A648BBEE2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66" y="466301"/>
            <a:ext cx="41529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66038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E7C58A19-7E45-1B4D-B3CB-57B0CD8953AA}"/>
              </a:ext>
            </a:extLst>
          </p:cNvPr>
          <p:cNvSpPr txBox="1">
            <a:spLocks/>
          </p:cNvSpPr>
          <p:nvPr/>
        </p:nvSpPr>
        <p:spPr>
          <a:xfrm>
            <a:off x="2799531" y="2671086"/>
            <a:ext cx="6592939" cy="757915"/>
          </a:xfrm>
          <a:prstGeom prst="rect">
            <a:avLst/>
          </a:prstGeom>
        </p:spPr>
        <p:txBody>
          <a:bodyPr vert="horz" wrap="square" lIns="0" tIns="161356" rIns="0" bIns="0" rtlCol="0" anchor="t">
            <a:no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-150" baseline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601"/>
              </a:spcAft>
            </a:pPr>
            <a:r>
              <a:rPr lang="en-US" sz="32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Thank you!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18F5A-208C-3D47-B7E7-279122FEE71D}"/>
              </a:ext>
            </a:extLst>
          </p:cNvPr>
          <p:cNvSpPr txBox="1"/>
          <p:nvPr/>
        </p:nvSpPr>
        <p:spPr>
          <a:xfrm>
            <a:off x="569862" y="1394602"/>
            <a:ext cx="17965308" cy="9264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4" indent="-342904">
              <a:lnSpc>
                <a:spcPct val="90000"/>
              </a:lnSpc>
              <a:spcAft>
                <a:spcPts val="601"/>
              </a:spcAft>
              <a:buFontTx/>
              <a:buChar char="-"/>
            </a:pP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4" indent="-342904">
              <a:lnSpc>
                <a:spcPct val="90000"/>
              </a:lnSpc>
              <a:spcAft>
                <a:spcPts val="601"/>
              </a:spcAft>
              <a:buFontTx/>
              <a:buChar char="-"/>
            </a:pP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2" descr="First Digital">
            <a:extLst>
              <a:ext uri="{FF2B5EF4-FFF2-40B4-BE49-F238E27FC236}">
                <a16:creationId xmlns:a16="http://schemas.microsoft.com/office/drawing/2014/main" id="{3CA632DE-D1D9-994B-9B7E-A648BBEE2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66" y="466301"/>
            <a:ext cx="41529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4261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E7C58A19-7E45-1B4D-B3CB-57B0CD8953AA}"/>
              </a:ext>
            </a:extLst>
          </p:cNvPr>
          <p:cNvSpPr txBox="1">
            <a:spLocks/>
          </p:cNvSpPr>
          <p:nvPr/>
        </p:nvSpPr>
        <p:spPr>
          <a:xfrm>
            <a:off x="569862" y="290544"/>
            <a:ext cx="11356251" cy="757915"/>
          </a:xfrm>
          <a:prstGeom prst="rect">
            <a:avLst/>
          </a:prstGeom>
        </p:spPr>
        <p:txBody>
          <a:bodyPr vert="horz" wrap="square" lIns="0" tIns="161356" rIns="0" bIns="0" rtlCol="0" anchor="t">
            <a:no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-150" baseline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l">
              <a:lnSpc>
                <a:spcPct val="90000"/>
              </a:lnSpc>
              <a:spcAft>
                <a:spcPts val="601"/>
              </a:spcAft>
            </a:pPr>
            <a:r>
              <a:rPr lang="en-US" sz="32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18F5A-208C-3D47-B7E7-279122FEE71D}"/>
              </a:ext>
            </a:extLst>
          </p:cNvPr>
          <p:cNvSpPr txBox="1"/>
          <p:nvPr/>
        </p:nvSpPr>
        <p:spPr>
          <a:xfrm>
            <a:off x="569862" y="1048458"/>
            <a:ext cx="17965308" cy="9264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4" indent="-342904">
              <a:lnSpc>
                <a:spcPct val="90000"/>
              </a:lnSpc>
              <a:spcAft>
                <a:spcPts val="601"/>
              </a:spcAft>
              <a:buFontTx/>
              <a:buChar char="-"/>
            </a:pP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4" indent="-342904">
              <a:lnSpc>
                <a:spcPct val="90000"/>
              </a:lnSpc>
              <a:spcAft>
                <a:spcPts val="601"/>
              </a:spcAft>
              <a:buFontTx/>
              <a:buChar char="-"/>
            </a:pP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CFAA2C-DCF7-534E-90B4-62B5D03BF770}"/>
              </a:ext>
            </a:extLst>
          </p:cNvPr>
          <p:cNvSpPr txBox="1"/>
          <p:nvPr/>
        </p:nvSpPr>
        <p:spPr>
          <a:xfrm>
            <a:off x="569862" y="1368363"/>
            <a:ext cx="10221356" cy="361945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4" indent="-342904">
              <a:buFontTx/>
              <a:buChar char="-"/>
            </a:pPr>
            <a:r>
              <a:rPr lang="en-GB" sz="2800" dirty="0"/>
              <a:t>First Solution Group overview</a:t>
            </a:r>
          </a:p>
          <a:p>
            <a:pPr marL="342904" indent="-342904">
              <a:buFontTx/>
              <a:buChar char="-"/>
            </a:pPr>
            <a:endParaRPr lang="en-GB" sz="2800" dirty="0"/>
          </a:p>
          <a:p>
            <a:pPr marL="342904" indent="-342904">
              <a:buFontTx/>
              <a:buChar char="-"/>
            </a:pPr>
            <a:r>
              <a:rPr lang="en-GB" sz="2800" dirty="0"/>
              <a:t>Why innovation is difficult</a:t>
            </a:r>
          </a:p>
          <a:p>
            <a:pPr marL="342904" indent="-342904">
              <a:buFontTx/>
              <a:buChar char="-"/>
            </a:pPr>
            <a:endParaRPr lang="en-GB" sz="2800" dirty="0"/>
          </a:p>
          <a:p>
            <a:pPr marL="342904" indent="-342904">
              <a:buFontTx/>
              <a:buChar char="-"/>
            </a:pPr>
            <a:r>
              <a:rPr lang="en-GB" sz="2800" dirty="0"/>
              <a:t>Microsoft Power Platform</a:t>
            </a:r>
          </a:p>
          <a:p>
            <a:pPr marL="342904" indent="-342904">
              <a:buFontTx/>
              <a:buChar char="-"/>
            </a:pPr>
            <a:endParaRPr lang="en-GB" sz="2800" dirty="0"/>
          </a:p>
          <a:p>
            <a:pPr marL="342904" indent="-342904">
              <a:buFontTx/>
              <a:buChar char="-"/>
            </a:pPr>
            <a:r>
              <a:rPr lang="en-GB" sz="2800" dirty="0"/>
              <a:t>Customer case study – Ralph Coleman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5" name="Picture 2" descr="First Digital">
            <a:extLst>
              <a:ext uri="{FF2B5EF4-FFF2-40B4-BE49-F238E27FC236}">
                <a16:creationId xmlns:a16="http://schemas.microsoft.com/office/drawing/2014/main" id="{20BED74D-7849-3C40-8944-6C29A7B4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66" y="466301"/>
            <a:ext cx="41529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529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6B7D1C-BDAE-F740-83AA-10EB603CFDD1}"/>
              </a:ext>
            </a:extLst>
          </p:cNvPr>
          <p:cNvSpPr/>
          <p:nvPr/>
        </p:nvSpPr>
        <p:spPr bwMode="auto">
          <a:xfrm>
            <a:off x="-209911" y="2794906"/>
            <a:ext cx="12611819" cy="2031671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E7C58A19-7E45-1B4D-B3CB-57B0CD8953AA}"/>
              </a:ext>
            </a:extLst>
          </p:cNvPr>
          <p:cNvSpPr txBox="1">
            <a:spLocks/>
          </p:cNvSpPr>
          <p:nvPr/>
        </p:nvSpPr>
        <p:spPr>
          <a:xfrm>
            <a:off x="569862" y="290544"/>
            <a:ext cx="11356251" cy="757915"/>
          </a:xfrm>
          <a:prstGeom prst="rect">
            <a:avLst/>
          </a:prstGeom>
        </p:spPr>
        <p:txBody>
          <a:bodyPr vert="horz" wrap="square" lIns="0" tIns="161356" rIns="0" bIns="0" rtlCol="0" anchor="t">
            <a:no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-150" baseline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l">
              <a:lnSpc>
                <a:spcPct val="90000"/>
              </a:lnSpc>
              <a:spcAft>
                <a:spcPts val="601"/>
              </a:spcAft>
            </a:pPr>
            <a:r>
              <a:rPr lang="en-US" sz="32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First Solution Group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673F4F61-EADA-2746-B727-9C796573D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519" y="1100571"/>
            <a:ext cx="1684965" cy="617003"/>
          </a:xfrm>
          <a:prstGeom prst="rect">
            <a:avLst/>
          </a:prstGeom>
        </p:spPr>
      </p:pic>
      <p:pic>
        <p:nvPicPr>
          <p:cNvPr id="12" name="Picture 11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B1557DA3-768B-BA4B-AF0A-9DA306964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863" y="5093116"/>
            <a:ext cx="1462277" cy="644860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E43738DD-0BA3-374D-BB08-3ACC06B86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860" y="3099243"/>
            <a:ext cx="1462276" cy="6316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68AC78-75E4-2240-AF32-C9C7FE2CB833}"/>
              </a:ext>
            </a:extLst>
          </p:cNvPr>
          <p:cNvSpPr/>
          <p:nvPr/>
        </p:nvSpPr>
        <p:spPr>
          <a:xfrm>
            <a:off x="0" y="1876470"/>
            <a:ext cx="12192000" cy="64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80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Award winning managed service company, providing proactive IT and cyber security management and technology strategy consultancy, to help customers achieve their desired business outcomes through the effective use of technology.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B879FB-A734-CC41-9C94-A73441E28397}"/>
              </a:ext>
            </a:extLst>
          </p:cNvPr>
          <p:cNvSpPr/>
          <p:nvPr/>
        </p:nvSpPr>
        <p:spPr>
          <a:xfrm>
            <a:off x="414069" y="3908906"/>
            <a:ext cx="11512043" cy="64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80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Technology transformation through the delivery of low investment, high return technology, turning great ideas into impactful solutions, helping businesses to innovate and overcome their challenges and meet their objectives.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CCA452-DF6D-684A-80B3-38584784AC07}"/>
              </a:ext>
            </a:extLst>
          </p:cNvPr>
          <p:cNvSpPr/>
          <p:nvPr/>
        </p:nvSpPr>
        <p:spPr>
          <a:xfrm>
            <a:off x="414067" y="5921126"/>
            <a:ext cx="11512043" cy="64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801" dirty="0">
                <a:ea typeface="Segoe UI Historic" panose="020B0502040204020203" pitchFamily="34" charset="0"/>
                <a:cs typeface="Segoe UI Historic" panose="020B0502040204020203" pitchFamily="34" charset="0"/>
              </a:rPr>
              <a:t>Providing an associate network of individuals and companies ensuring customers have the right leadership, operational and technical skills to support business transformation through the use of technology.</a:t>
            </a:r>
            <a:endParaRPr lang="en-US" sz="1801" dirty="0"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4494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EDD9-7703-4291-8FE7-89477445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81" y="645399"/>
            <a:ext cx="4072555" cy="2112091"/>
          </a:xfrm>
        </p:spPr>
        <p:txBody>
          <a:bodyPr/>
          <a:lstStyle/>
          <a:p>
            <a:r>
              <a:rPr lang="en-US" dirty="0"/>
              <a:t>Challenges in building business applications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34C6BF-4B62-4A6F-9D80-09FB2BDBA82B}"/>
              </a:ext>
            </a:extLst>
          </p:cNvPr>
          <p:cNvSpPr/>
          <p:nvPr/>
        </p:nvSpPr>
        <p:spPr bwMode="auto">
          <a:xfrm>
            <a:off x="868943" y="1829068"/>
            <a:ext cx="1118921" cy="1118921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11531CD-E551-4BC5-B0C2-A5EF7A051E3F}"/>
              </a:ext>
            </a:extLst>
          </p:cNvPr>
          <p:cNvSpPr/>
          <p:nvPr/>
        </p:nvSpPr>
        <p:spPr bwMode="auto">
          <a:xfrm>
            <a:off x="3202742" y="1829068"/>
            <a:ext cx="1118921" cy="1118921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822072D-2837-5C41-A08F-8A8000CDDD18}"/>
              </a:ext>
            </a:extLst>
          </p:cNvPr>
          <p:cNvSpPr/>
          <p:nvPr/>
        </p:nvSpPr>
        <p:spPr bwMode="auto">
          <a:xfrm>
            <a:off x="5508940" y="94265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6C07270-EAAF-43CA-A554-98B1B51FCC6B}"/>
              </a:ext>
            </a:extLst>
          </p:cNvPr>
          <p:cNvSpPr/>
          <p:nvPr/>
        </p:nvSpPr>
        <p:spPr bwMode="auto">
          <a:xfrm>
            <a:off x="868943" y="3986114"/>
            <a:ext cx="1118921" cy="1118921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9917EAA-0078-446B-A02F-202381B6C2AF}"/>
              </a:ext>
            </a:extLst>
          </p:cNvPr>
          <p:cNvSpPr/>
          <p:nvPr/>
        </p:nvSpPr>
        <p:spPr bwMode="auto">
          <a:xfrm>
            <a:off x="3202742" y="3986114"/>
            <a:ext cx="1118921" cy="1118921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B0530B-05CB-8045-A041-895EAE29EFD5}"/>
              </a:ext>
            </a:extLst>
          </p:cNvPr>
          <p:cNvSpPr/>
          <p:nvPr/>
        </p:nvSpPr>
        <p:spPr bwMode="auto">
          <a:xfrm>
            <a:off x="463138" y="297261"/>
            <a:ext cx="4785756" cy="627534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20EE607-18E1-D049-B845-FA4E47C10CE1}"/>
              </a:ext>
            </a:extLst>
          </p:cNvPr>
          <p:cNvSpPr/>
          <p:nvPr/>
        </p:nvSpPr>
        <p:spPr bwMode="auto">
          <a:xfrm>
            <a:off x="5977195" y="94265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D88614-38BE-524B-B2AF-3E9E35B1B728}"/>
              </a:ext>
            </a:extLst>
          </p:cNvPr>
          <p:cNvSpPr/>
          <p:nvPr/>
        </p:nvSpPr>
        <p:spPr bwMode="auto">
          <a:xfrm>
            <a:off x="5508940" y="4228957"/>
            <a:ext cx="360000" cy="360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881D43-1524-EC45-A3E4-2FFAC1336031}"/>
              </a:ext>
            </a:extLst>
          </p:cNvPr>
          <p:cNvSpPr/>
          <p:nvPr/>
        </p:nvSpPr>
        <p:spPr bwMode="auto">
          <a:xfrm>
            <a:off x="5977195" y="4228957"/>
            <a:ext cx="360000" cy="360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74A997F-E361-814B-A4ED-BF1F8A26C7B6}"/>
              </a:ext>
            </a:extLst>
          </p:cNvPr>
          <p:cNvSpPr/>
          <p:nvPr/>
        </p:nvSpPr>
        <p:spPr bwMode="auto">
          <a:xfrm>
            <a:off x="6445447" y="422895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30E6CE9-4B2C-1B4F-B965-7858135247E8}"/>
              </a:ext>
            </a:extLst>
          </p:cNvPr>
          <p:cNvSpPr/>
          <p:nvPr/>
        </p:nvSpPr>
        <p:spPr bwMode="auto">
          <a:xfrm>
            <a:off x="6913700" y="4229341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4354D59-C902-674D-8719-FEE93E7C70BE}"/>
              </a:ext>
            </a:extLst>
          </p:cNvPr>
          <p:cNvSpPr/>
          <p:nvPr/>
        </p:nvSpPr>
        <p:spPr bwMode="auto">
          <a:xfrm>
            <a:off x="7381954" y="422895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881837-C584-8B40-883C-554FEAC24252}"/>
              </a:ext>
            </a:extLst>
          </p:cNvPr>
          <p:cNvSpPr/>
          <p:nvPr/>
        </p:nvSpPr>
        <p:spPr bwMode="auto">
          <a:xfrm>
            <a:off x="7850206" y="422895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D13309-8C11-BC4D-A97C-A6AB4E3A1160}"/>
              </a:ext>
            </a:extLst>
          </p:cNvPr>
          <p:cNvSpPr/>
          <p:nvPr/>
        </p:nvSpPr>
        <p:spPr bwMode="auto">
          <a:xfrm>
            <a:off x="8318459" y="422895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456784E-D12A-8B4B-841C-55CBE47B3AA0}"/>
              </a:ext>
            </a:extLst>
          </p:cNvPr>
          <p:cNvSpPr/>
          <p:nvPr/>
        </p:nvSpPr>
        <p:spPr bwMode="auto">
          <a:xfrm>
            <a:off x="8786713" y="424082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25EDCDD-B19F-BF4A-99D7-596D79AD1A85}"/>
              </a:ext>
            </a:extLst>
          </p:cNvPr>
          <p:cNvSpPr/>
          <p:nvPr/>
        </p:nvSpPr>
        <p:spPr bwMode="auto">
          <a:xfrm>
            <a:off x="9254965" y="424082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3FE773A-9064-4942-83BB-894C7DD1A688}"/>
              </a:ext>
            </a:extLst>
          </p:cNvPr>
          <p:cNvSpPr/>
          <p:nvPr/>
        </p:nvSpPr>
        <p:spPr bwMode="auto">
          <a:xfrm>
            <a:off x="9723218" y="424082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FBDECA6-810F-314B-A9CB-8B890FE50CD5}"/>
              </a:ext>
            </a:extLst>
          </p:cNvPr>
          <p:cNvSpPr/>
          <p:nvPr/>
        </p:nvSpPr>
        <p:spPr bwMode="auto">
          <a:xfrm>
            <a:off x="6445447" y="94265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1B626BF-192B-794F-A737-BE9E09142307}"/>
              </a:ext>
            </a:extLst>
          </p:cNvPr>
          <p:cNvSpPr/>
          <p:nvPr/>
        </p:nvSpPr>
        <p:spPr bwMode="auto">
          <a:xfrm>
            <a:off x="6913700" y="943041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EA104F5-3F07-AA4C-905B-60973F7864F3}"/>
              </a:ext>
            </a:extLst>
          </p:cNvPr>
          <p:cNvSpPr/>
          <p:nvPr/>
        </p:nvSpPr>
        <p:spPr bwMode="auto">
          <a:xfrm>
            <a:off x="7381954" y="94265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FD58A50-21DD-434A-A306-B417727FEFA9}"/>
              </a:ext>
            </a:extLst>
          </p:cNvPr>
          <p:cNvSpPr/>
          <p:nvPr/>
        </p:nvSpPr>
        <p:spPr bwMode="auto">
          <a:xfrm>
            <a:off x="7850206" y="94265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EB2335F-4A48-8E43-967E-E08B6CAE5AD9}"/>
              </a:ext>
            </a:extLst>
          </p:cNvPr>
          <p:cNvSpPr/>
          <p:nvPr/>
        </p:nvSpPr>
        <p:spPr bwMode="auto">
          <a:xfrm>
            <a:off x="8318459" y="94265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CB42531-B5F9-7143-95D4-8CE668199D7E}"/>
              </a:ext>
            </a:extLst>
          </p:cNvPr>
          <p:cNvSpPr/>
          <p:nvPr/>
        </p:nvSpPr>
        <p:spPr bwMode="auto">
          <a:xfrm>
            <a:off x="8786713" y="95452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9EC457B-9C0B-4141-A28B-D4A55A360D69}"/>
              </a:ext>
            </a:extLst>
          </p:cNvPr>
          <p:cNvSpPr/>
          <p:nvPr/>
        </p:nvSpPr>
        <p:spPr bwMode="auto">
          <a:xfrm>
            <a:off x="9254965" y="95452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558598E-A735-754C-BC14-1A6A98CAE5A9}"/>
              </a:ext>
            </a:extLst>
          </p:cNvPr>
          <p:cNvSpPr/>
          <p:nvPr/>
        </p:nvSpPr>
        <p:spPr bwMode="auto">
          <a:xfrm>
            <a:off x="9723218" y="95452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26F0665-83C6-884C-A35B-2429F776CDE5}"/>
              </a:ext>
            </a:extLst>
          </p:cNvPr>
          <p:cNvSpPr/>
          <p:nvPr/>
        </p:nvSpPr>
        <p:spPr bwMode="auto">
          <a:xfrm>
            <a:off x="5508940" y="1599917"/>
            <a:ext cx="360000" cy="360000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84BC3CD-A704-4845-BB64-2EC8164F2C53}"/>
              </a:ext>
            </a:extLst>
          </p:cNvPr>
          <p:cNvSpPr/>
          <p:nvPr/>
        </p:nvSpPr>
        <p:spPr bwMode="auto">
          <a:xfrm>
            <a:off x="5977195" y="1599917"/>
            <a:ext cx="360000" cy="360000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802A6E7-1C9C-6341-B2B9-E54A26BA84A8}"/>
              </a:ext>
            </a:extLst>
          </p:cNvPr>
          <p:cNvSpPr/>
          <p:nvPr/>
        </p:nvSpPr>
        <p:spPr bwMode="auto">
          <a:xfrm>
            <a:off x="6445447" y="1599917"/>
            <a:ext cx="360000" cy="360000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51B48AB-BB88-2B4B-AB42-4A94CB454DC6}"/>
              </a:ext>
            </a:extLst>
          </p:cNvPr>
          <p:cNvSpPr/>
          <p:nvPr/>
        </p:nvSpPr>
        <p:spPr bwMode="auto">
          <a:xfrm>
            <a:off x="6913700" y="1600301"/>
            <a:ext cx="360000" cy="360000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A56F42B-FD07-FD40-BF4A-F1A8D3814767}"/>
              </a:ext>
            </a:extLst>
          </p:cNvPr>
          <p:cNvSpPr/>
          <p:nvPr/>
        </p:nvSpPr>
        <p:spPr bwMode="auto">
          <a:xfrm>
            <a:off x="7381954" y="1599917"/>
            <a:ext cx="360000" cy="360000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425030B-62DF-3441-B4EF-F71ED7667F55}"/>
              </a:ext>
            </a:extLst>
          </p:cNvPr>
          <p:cNvSpPr/>
          <p:nvPr/>
        </p:nvSpPr>
        <p:spPr bwMode="auto">
          <a:xfrm>
            <a:off x="7850206" y="159991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1CD8714-B4A5-2442-B52E-CC87C26FB56B}"/>
              </a:ext>
            </a:extLst>
          </p:cNvPr>
          <p:cNvSpPr/>
          <p:nvPr/>
        </p:nvSpPr>
        <p:spPr bwMode="auto">
          <a:xfrm>
            <a:off x="8318459" y="159991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3D2105-6D86-804A-AC45-63E8DEEAFA47}"/>
              </a:ext>
            </a:extLst>
          </p:cNvPr>
          <p:cNvSpPr/>
          <p:nvPr/>
        </p:nvSpPr>
        <p:spPr bwMode="auto">
          <a:xfrm>
            <a:off x="8786713" y="161178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D53C6E3-6595-894E-86D5-06607277FEAE}"/>
              </a:ext>
            </a:extLst>
          </p:cNvPr>
          <p:cNvSpPr/>
          <p:nvPr/>
        </p:nvSpPr>
        <p:spPr bwMode="auto">
          <a:xfrm>
            <a:off x="9254965" y="161178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1237FC2-74FA-2C4D-A13A-6A22BCBF636D}"/>
              </a:ext>
            </a:extLst>
          </p:cNvPr>
          <p:cNvSpPr/>
          <p:nvPr/>
        </p:nvSpPr>
        <p:spPr bwMode="auto">
          <a:xfrm>
            <a:off x="9723218" y="161178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A510527-5A5D-6D47-9970-EC9251DE5AF2}"/>
              </a:ext>
            </a:extLst>
          </p:cNvPr>
          <p:cNvSpPr/>
          <p:nvPr/>
        </p:nvSpPr>
        <p:spPr bwMode="auto">
          <a:xfrm>
            <a:off x="5508940" y="2257178"/>
            <a:ext cx="360000" cy="360000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6E71AE2-232B-8546-959F-ABC0CC840E86}"/>
              </a:ext>
            </a:extLst>
          </p:cNvPr>
          <p:cNvSpPr/>
          <p:nvPr/>
        </p:nvSpPr>
        <p:spPr bwMode="auto">
          <a:xfrm>
            <a:off x="5977195" y="2257178"/>
            <a:ext cx="360000" cy="360000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B252BEE-E0F5-8A43-B6F9-A1DFC7198E29}"/>
              </a:ext>
            </a:extLst>
          </p:cNvPr>
          <p:cNvSpPr/>
          <p:nvPr/>
        </p:nvSpPr>
        <p:spPr bwMode="auto">
          <a:xfrm>
            <a:off x="6445447" y="2257178"/>
            <a:ext cx="360000" cy="360000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B4BE708-FF56-9643-A183-2558C67A47A8}"/>
              </a:ext>
            </a:extLst>
          </p:cNvPr>
          <p:cNvSpPr/>
          <p:nvPr/>
        </p:nvSpPr>
        <p:spPr bwMode="auto">
          <a:xfrm>
            <a:off x="6913700" y="2257562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C521B62-323D-9043-A274-D6DFF7990075}"/>
              </a:ext>
            </a:extLst>
          </p:cNvPr>
          <p:cNvSpPr/>
          <p:nvPr/>
        </p:nvSpPr>
        <p:spPr bwMode="auto">
          <a:xfrm>
            <a:off x="7381954" y="2257178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487BA33-D54D-0D4E-866D-75DFB9E024A3}"/>
              </a:ext>
            </a:extLst>
          </p:cNvPr>
          <p:cNvSpPr/>
          <p:nvPr/>
        </p:nvSpPr>
        <p:spPr bwMode="auto">
          <a:xfrm>
            <a:off x="7850206" y="2257178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47A84D4-6CBF-2C4D-AC2C-E4B5994F426F}"/>
              </a:ext>
            </a:extLst>
          </p:cNvPr>
          <p:cNvSpPr/>
          <p:nvPr/>
        </p:nvSpPr>
        <p:spPr bwMode="auto">
          <a:xfrm>
            <a:off x="8318459" y="2257178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9DF2896-09D0-3B48-8CE5-B1C57BF39E83}"/>
              </a:ext>
            </a:extLst>
          </p:cNvPr>
          <p:cNvSpPr/>
          <p:nvPr/>
        </p:nvSpPr>
        <p:spPr bwMode="auto">
          <a:xfrm>
            <a:off x="8786713" y="2269041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4C9A15A-8BC8-5041-A8F4-1E152DF66A06}"/>
              </a:ext>
            </a:extLst>
          </p:cNvPr>
          <p:cNvSpPr/>
          <p:nvPr/>
        </p:nvSpPr>
        <p:spPr bwMode="auto">
          <a:xfrm>
            <a:off x="9254965" y="2269041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8472625-D876-9542-96BE-7088DA920017}"/>
              </a:ext>
            </a:extLst>
          </p:cNvPr>
          <p:cNvSpPr/>
          <p:nvPr/>
        </p:nvSpPr>
        <p:spPr bwMode="auto">
          <a:xfrm>
            <a:off x="9723218" y="2269041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C646BC3-9524-5A47-B6B7-66DAD3F58350}"/>
              </a:ext>
            </a:extLst>
          </p:cNvPr>
          <p:cNvSpPr/>
          <p:nvPr/>
        </p:nvSpPr>
        <p:spPr bwMode="auto">
          <a:xfrm>
            <a:off x="5508940" y="2914436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3CE2681-1D71-1D4A-8848-F7354F3CC793}"/>
              </a:ext>
            </a:extLst>
          </p:cNvPr>
          <p:cNvSpPr/>
          <p:nvPr/>
        </p:nvSpPr>
        <p:spPr bwMode="auto">
          <a:xfrm>
            <a:off x="5977195" y="2914436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D040747-405E-2B48-98CD-026E7BD4F9AA}"/>
              </a:ext>
            </a:extLst>
          </p:cNvPr>
          <p:cNvSpPr/>
          <p:nvPr/>
        </p:nvSpPr>
        <p:spPr bwMode="auto">
          <a:xfrm>
            <a:off x="6445447" y="2914436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9647E4A-526F-D245-8115-940948A9DEDA}"/>
              </a:ext>
            </a:extLst>
          </p:cNvPr>
          <p:cNvSpPr/>
          <p:nvPr/>
        </p:nvSpPr>
        <p:spPr bwMode="auto">
          <a:xfrm>
            <a:off x="6913700" y="291482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6330C50-7286-724D-BFEF-0E1660871ADB}"/>
              </a:ext>
            </a:extLst>
          </p:cNvPr>
          <p:cNvSpPr/>
          <p:nvPr/>
        </p:nvSpPr>
        <p:spPr bwMode="auto">
          <a:xfrm>
            <a:off x="7381954" y="2914436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0097876-2D86-0848-84EF-E6E0DC9A028C}"/>
              </a:ext>
            </a:extLst>
          </p:cNvPr>
          <p:cNvSpPr/>
          <p:nvPr/>
        </p:nvSpPr>
        <p:spPr bwMode="auto">
          <a:xfrm>
            <a:off x="7850206" y="2914436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29F6C9A-44C6-E547-B1C3-BCF8C9A6F9AE}"/>
              </a:ext>
            </a:extLst>
          </p:cNvPr>
          <p:cNvSpPr/>
          <p:nvPr/>
        </p:nvSpPr>
        <p:spPr bwMode="auto">
          <a:xfrm>
            <a:off x="8318459" y="2914436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1B7A62D-105E-4643-B349-4B5036CBCD0E}"/>
              </a:ext>
            </a:extLst>
          </p:cNvPr>
          <p:cNvSpPr/>
          <p:nvPr/>
        </p:nvSpPr>
        <p:spPr bwMode="auto">
          <a:xfrm>
            <a:off x="8786713" y="292630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785F62D-25A1-D64E-9EB9-DCA82E95B63A}"/>
              </a:ext>
            </a:extLst>
          </p:cNvPr>
          <p:cNvSpPr/>
          <p:nvPr/>
        </p:nvSpPr>
        <p:spPr bwMode="auto">
          <a:xfrm>
            <a:off x="9254965" y="292630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84D660A-2742-EA44-BE79-12CE92176A62}"/>
              </a:ext>
            </a:extLst>
          </p:cNvPr>
          <p:cNvSpPr/>
          <p:nvPr/>
        </p:nvSpPr>
        <p:spPr bwMode="auto">
          <a:xfrm>
            <a:off x="9723218" y="292630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42AC331-9704-CF48-9A72-386B88BB5424}"/>
              </a:ext>
            </a:extLst>
          </p:cNvPr>
          <p:cNvSpPr/>
          <p:nvPr/>
        </p:nvSpPr>
        <p:spPr bwMode="auto">
          <a:xfrm>
            <a:off x="5508940" y="3571697"/>
            <a:ext cx="360000" cy="360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04C975D-7AEF-7A4C-96F3-513970D4AB01}"/>
              </a:ext>
            </a:extLst>
          </p:cNvPr>
          <p:cNvSpPr/>
          <p:nvPr/>
        </p:nvSpPr>
        <p:spPr bwMode="auto">
          <a:xfrm>
            <a:off x="5977195" y="3571697"/>
            <a:ext cx="360000" cy="360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B841030-AD1B-274D-9EFF-ABBE7783FB45}"/>
              </a:ext>
            </a:extLst>
          </p:cNvPr>
          <p:cNvSpPr/>
          <p:nvPr/>
        </p:nvSpPr>
        <p:spPr bwMode="auto">
          <a:xfrm>
            <a:off x="6445447" y="3571697"/>
            <a:ext cx="360000" cy="360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5BA2F4E-6740-594B-A0F3-D3DB618744A8}"/>
              </a:ext>
            </a:extLst>
          </p:cNvPr>
          <p:cNvSpPr/>
          <p:nvPr/>
        </p:nvSpPr>
        <p:spPr bwMode="auto">
          <a:xfrm>
            <a:off x="6913700" y="3572081"/>
            <a:ext cx="360000" cy="360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6D9A037-2114-4B42-8C3D-938244FA6594}"/>
              </a:ext>
            </a:extLst>
          </p:cNvPr>
          <p:cNvSpPr/>
          <p:nvPr/>
        </p:nvSpPr>
        <p:spPr bwMode="auto">
          <a:xfrm>
            <a:off x="7381954" y="357169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420EB2F-ED3E-BB4E-89F8-8A705C8C34DB}"/>
              </a:ext>
            </a:extLst>
          </p:cNvPr>
          <p:cNvSpPr/>
          <p:nvPr/>
        </p:nvSpPr>
        <p:spPr bwMode="auto">
          <a:xfrm>
            <a:off x="7850206" y="357169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39A1B00-0FB4-D04D-A591-F22EF01B8B46}"/>
              </a:ext>
            </a:extLst>
          </p:cNvPr>
          <p:cNvSpPr/>
          <p:nvPr/>
        </p:nvSpPr>
        <p:spPr bwMode="auto">
          <a:xfrm>
            <a:off x="8318459" y="357169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065D988-9878-3142-A20D-3EF60E140781}"/>
              </a:ext>
            </a:extLst>
          </p:cNvPr>
          <p:cNvSpPr/>
          <p:nvPr/>
        </p:nvSpPr>
        <p:spPr bwMode="auto">
          <a:xfrm>
            <a:off x="8786713" y="358356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9F45C2A-0EBA-7145-A52F-25F3B7F56E94}"/>
              </a:ext>
            </a:extLst>
          </p:cNvPr>
          <p:cNvSpPr/>
          <p:nvPr/>
        </p:nvSpPr>
        <p:spPr bwMode="auto">
          <a:xfrm>
            <a:off x="9254965" y="358356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71E2A45-F24C-8F4A-96AB-4B29AD8F827D}"/>
              </a:ext>
            </a:extLst>
          </p:cNvPr>
          <p:cNvSpPr/>
          <p:nvPr/>
        </p:nvSpPr>
        <p:spPr bwMode="auto">
          <a:xfrm>
            <a:off x="9723218" y="358356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A8AD2A0-47A3-FC45-8BF9-C3ABE0322C69}"/>
              </a:ext>
            </a:extLst>
          </p:cNvPr>
          <p:cNvSpPr/>
          <p:nvPr/>
        </p:nvSpPr>
        <p:spPr bwMode="auto">
          <a:xfrm>
            <a:off x="5508940" y="5543476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93D780C-17F2-DB45-B101-055FB49ECB6B}"/>
              </a:ext>
            </a:extLst>
          </p:cNvPr>
          <p:cNvSpPr/>
          <p:nvPr/>
        </p:nvSpPr>
        <p:spPr bwMode="auto">
          <a:xfrm>
            <a:off x="5977195" y="5543476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D4F7561-5EFF-F442-9310-5B29390D2DA9}"/>
              </a:ext>
            </a:extLst>
          </p:cNvPr>
          <p:cNvSpPr/>
          <p:nvPr/>
        </p:nvSpPr>
        <p:spPr bwMode="auto">
          <a:xfrm>
            <a:off x="6445447" y="5543476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1AA6406-499D-E644-B2B3-D91C69FFF014}"/>
              </a:ext>
            </a:extLst>
          </p:cNvPr>
          <p:cNvSpPr/>
          <p:nvPr/>
        </p:nvSpPr>
        <p:spPr bwMode="auto">
          <a:xfrm>
            <a:off x="6913700" y="554386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DBF917C-876D-DE45-9A99-C6DDE0832B98}"/>
              </a:ext>
            </a:extLst>
          </p:cNvPr>
          <p:cNvSpPr/>
          <p:nvPr/>
        </p:nvSpPr>
        <p:spPr bwMode="auto">
          <a:xfrm>
            <a:off x="7381954" y="5543476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06F9AF2-EE5F-564C-8B95-E51E87561B35}"/>
              </a:ext>
            </a:extLst>
          </p:cNvPr>
          <p:cNvSpPr/>
          <p:nvPr/>
        </p:nvSpPr>
        <p:spPr bwMode="auto">
          <a:xfrm>
            <a:off x="7850206" y="5543476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1A848F8-E2DE-5043-8E18-B74D6E38C21E}"/>
              </a:ext>
            </a:extLst>
          </p:cNvPr>
          <p:cNvSpPr/>
          <p:nvPr/>
        </p:nvSpPr>
        <p:spPr bwMode="auto">
          <a:xfrm>
            <a:off x="8318459" y="5543476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4952079-B286-6849-9895-085433BB0251}"/>
              </a:ext>
            </a:extLst>
          </p:cNvPr>
          <p:cNvSpPr/>
          <p:nvPr/>
        </p:nvSpPr>
        <p:spPr bwMode="auto">
          <a:xfrm>
            <a:off x="8786713" y="555534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0DE0BB8-2AE4-8E4E-89FE-FFD470B66CC6}"/>
              </a:ext>
            </a:extLst>
          </p:cNvPr>
          <p:cNvSpPr/>
          <p:nvPr/>
        </p:nvSpPr>
        <p:spPr bwMode="auto">
          <a:xfrm>
            <a:off x="9254965" y="555534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A6A4387-1824-EC40-A8EC-6C7C4EDAFF05}"/>
              </a:ext>
            </a:extLst>
          </p:cNvPr>
          <p:cNvSpPr/>
          <p:nvPr/>
        </p:nvSpPr>
        <p:spPr bwMode="auto">
          <a:xfrm>
            <a:off x="9723218" y="555534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21C9A83-5B6D-694D-89D5-BBC09240A4F1}"/>
              </a:ext>
            </a:extLst>
          </p:cNvPr>
          <p:cNvSpPr/>
          <p:nvPr/>
        </p:nvSpPr>
        <p:spPr bwMode="auto">
          <a:xfrm>
            <a:off x="5508940" y="4886218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B2F334B-DDEA-2A42-839B-459DBA3EBB15}"/>
              </a:ext>
            </a:extLst>
          </p:cNvPr>
          <p:cNvSpPr/>
          <p:nvPr/>
        </p:nvSpPr>
        <p:spPr bwMode="auto">
          <a:xfrm>
            <a:off x="5977195" y="4886218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E43F19F-4C24-3C43-A355-98A7E8284978}"/>
              </a:ext>
            </a:extLst>
          </p:cNvPr>
          <p:cNvSpPr/>
          <p:nvPr/>
        </p:nvSpPr>
        <p:spPr bwMode="auto">
          <a:xfrm>
            <a:off x="6445447" y="4886218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2C71DA5-E4CC-0D48-AFD2-DC5825F9624E}"/>
              </a:ext>
            </a:extLst>
          </p:cNvPr>
          <p:cNvSpPr/>
          <p:nvPr/>
        </p:nvSpPr>
        <p:spPr bwMode="auto">
          <a:xfrm>
            <a:off x="6913700" y="4886602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6B308C5-65F6-794B-8454-ABB44363674D}"/>
              </a:ext>
            </a:extLst>
          </p:cNvPr>
          <p:cNvSpPr/>
          <p:nvPr/>
        </p:nvSpPr>
        <p:spPr bwMode="auto">
          <a:xfrm>
            <a:off x="7381954" y="4886218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8BA8E45-0A94-0D45-990D-AE40AFA79EEA}"/>
              </a:ext>
            </a:extLst>
          </p:cNvPr>
          <p:cNvSpPr/>
          <p:nvPr/>
        </p:nvSpPr>
        <p:spPr bwMode="auto">
          <a:xfrm>
            <a:off x="7850206" y="4886218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236B770-614B-984F-99F8-0DFA71E39EDF}"/>
              </a:ext>
            </a:extLst>
          </p:cNvPr>
          <p:cNvSpPr/>
          <p:nvPr/>
        </p:nvSpPr>
        <p:spPr bwMode="auto">
          <a:xfrm>
            <a:off x="8318459" y="4886218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0EEE082-93F4-E541-B5EB-431E3718495E}"/>
              </a:ext>
            </a:extLst>
          </p:cNvPr>
          <p:cNvSpPr/>
          <p:nvPr/>
        </p:nvSpPr>
        <p:spPr bwMode="auto">
          <a:xfrm>
            <a:off x="8786713" y="4898081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747184C-E7EA-B441-B924-D6CD916AA5FA}"/>
              </a:ext>
            </a:extLst>
          </p:cNvPr>
          <p:cNvSpPr/>
          <p:nvPr/>
        </p:nvSpPr>
        <p:spPr bwMode="auto">
          <a:xfrm>
            <a:off x="9254965" y="4898081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C66ADA1-2409-E24E-A58C-45056A74684D}"/>
              </a:ext>
            </a:extLst>
          </p:cNvPr>
          <p:cNvSpPr/>
          <p:nvPr/>
        </p:nvSpPr>
        <p:spPr bwMode="auto">
          <a:xfrm>
            <a:off x="9723218" y="4898081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764747F-BFF5-AE4B-BDF5-8520C15D96D6}"/>
              </a:ext>
            </a:extLst>
          </p:cNvPr>
          <p:cNvSpPr/>
          <p:nvPr/>
        </p:nvSpPr>
        <p:spPr bwMode="auto">
          <a:xfrm>
            <a:off x="5508940" y="620073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BE2AE4F-5CEA-6C42-92AC-B2261EF4BBE2}"/>
              </a:ext>
            </a:extLst>
          </p:cNvPr>
          <p:cNvSpPr/>
          <p:nvPr/>
        </p:nvSpPr>
        <p:spPr bwMode="auto">
          <a:xfrm>
            <a:off x="5977195" y="620073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5674E3A-080D-FA4F-83F8-C1ADFAA60093}"/>
              </a:ext>
            </a:extLst>
          </p:cNvPr>
          <p:cNvSpPr/>
          <p:nvPr/>
        </p:nvSpPr>
        <p:spPr bwMode="auto">
          <a:xfrm>
            <a:off x="6445447" y="620073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7655C6D-1079-214F-AAD8-21764FF2F5B6}"/>
              </a:ext>
            </a:extLst>
          </p:cNvPr>
          <p:cNvSpPr/>
          <p:nvPr/>
        </p:nvSpPr>
        <p:spPr bwMode="auto">
          <a:xfrm>
            <a:off x="6913700" y="6201121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3712B16-9E5B-2546-A465-2EFF86468975}"/>
              </a:ext>
            </a:extLst>
          </p:cNvPr>
          <p:cNvSpPr/>
          <p:nvPr/>
        </p:nvSpPr>
        <p:spPr bwMode="auto">
          <a:xfrm>
            <a:off x="7381954" y="620073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271B9F9-A1E8-7543-8681-727FDE98429A}"/>
              </a:ext>
            </a:extLst>
          </p:cNvPr>
          <p:cNvSpPr/>
          <p:nvPr/>
        </p:nvSpPr>
        <p:spPr bwMode="auto">
          <a:xfrm>
            <a:off x="7850206" y="620073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6E94274-45DA-3142-922D-6D0C1125D131}"/>
              </a:ext>
            </a:extLst>
          </p:cNvPr>
          <p:cNvSpPr/>
          <p:nvPr/>
        </p:nvSpPr>
        <p:spPr bwMode="auto">
          <a:xfrm>
            <a:off x="8318459" y="6200737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445AE41-60CE-A042-BA60-1ED9C82908CE}"/>
              </a:ext>
            </a:extLst>
          </p:cNvPr>
          <p:cNvSpPr/>
          <p:nvPr/>
        </p:nvSpPr>
        <p:spPr bwMode="auto">
          <a:xfrm>
            <a:off x="8786713" y="621260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6919703-6B95-6A4F-896F-BF77814D94FB}"/>
              </a:ext>
            </a:extLst>
          </p:cNvPr>
          <p:cNvSpPr/>
          <p:nvPr/>
        </p:nvSpPr>
        <p:spPr bwMode="auto">
          <a:xfrm>
            <a:off x="9254965" y="621260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4CD1223-1434-C848-9381-1C35BC092F38}"/>
              </a:ext>
            </a:extLst>
          </p:cNvPr>
          <p:cNvSpPr/>
          <p:nvPr/>
        </p:nvSpPr>
        <p:spPr bwMode="auto">
          <a:xfrm>
            <a:off x="9723218" y="621260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842CEED-45C5-054D-BF69-E02755D83B81}"/>
              </a:ext>
            </a:extLst>
          </p:cNvPr>
          <p:cNvSpPr/>
          <p:nvPr/>
        </p:nvSpPr>
        <p:spPr bwMode="auto">
          <a:xfrm>
            <a:off x="5508940" y="285396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97666E2-1648-8641-9C47-12789A2F058A}"/>
              </a:ext>
            </a:extLst>
          </p:cNvPr>
          <p:cNvSpPr/>
          <p:nvPr/>
        </p:nvSpPr>
        <p:spPr bwMode="auto">
          <a:xfrm>
            <a:off x="5977195" y="285396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8658BD6-AEB9-DC4E-95D4-E1E6F89B90C4}"/>
              </a:ext>
            </a:extLst>
          </p:cNvPr>
          <p:cNvSpPr/>
          <p:nvPr/>
        </p:nvSpPr>
        <p:spPr bwMode="auto">
          <a:xfrm>
            <a:off x="6445447" y="285396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EF34E8A-922F-A34E-846B-489448AE865D}"/>
              </a:ext>
            </a:extLst>
          </p:cNvPr>
          <p:cNvSpPr/>
          <p:nvPr/>
        </p:nvSpPr>
        <p:spPr bwMode="auto">
          <a:xfrm>
            <a:off x="6913700" y="28578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F8759FD-24C0-254B-96A9-845F04FC1117}"/>
              </a:ext>
            </a:extLst>
          </p:cNvPr>
          <p:cNvSpPr/>
          <p:nvPr/>
        </p:nvSpPr>
        <p:spPr bwMode="auto">
          <a:xfrm>
            <a:off x="7381954" y="285396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DC83C8A-8469-4F45-95F4-005DEDE1AE26}"/>
              </a:ext>
            </a:extLst>
          </p:cNvPr>
          <p:cNvSpPr/>
          <p:nvPr/>
        </p:nvSpPr>
        <p:spPr bwMode="auto">
          <a:xfrm>
            <a:off x="7850206" y="285396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B6CDEBC-4F27-D249-8380-F5A487BC60FC}"/>
              </a:ext>
            </a:extLst>
          </p:cNvPr>
          <p:cNvSpPr/>
          <p:nvPr/>
        </p:nvSpPr>
        <p:spPr bwMode="auto">
          <a:xfrm>
            <a:off x="8318459" y="285396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E13B249-13DD-114B-A77B-67C38118FC8E}"/>
              </a:ext>
            </a:extLst>
          </p:cNvPr>
          <p:cNvSpPr/>
          <p:nvPr/>
        </p:nvSpPr>
        <p:spPr bwMode="auto">
          <a:xfrm>
            <a:off x="8786713" y="29726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0BE24FB-C119-B946-9C76-2EEA7FDE7E7F}"/>
              </a:ext>
            </a:extLst>
          </p:cNvPr>
          <p:cNvSpPr/>
          <p:nvPr/>
        </p:nvSpPr>
        <p:spPr bwMode="auto">
          <a:xfrm>
            <a:off x="9254965" y="29726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0EEB83D-58B9-A24A-8714-0AB65C8A4F83}"/>
              </a:ext>
            </a:extLst>
          </p:cNvPr>
          <p:cNvSpPr/>
          <p:nvPr/>
        </p:nvSpPr>
        <p:spPr bwMode="auto">
          <a:xfrm>
            <a:off x="9723218" y="297260"/>
            <a:ext cx="360000" cy="3600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8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F5A35-637A-5941-BC11-437131639F2E}"/>
              </a:ext>
            </a:extLst>
          </p:cNvPr>
          <p:cNvSpPr txBox="1"/>
          <p:nvPr/>
        </p:nvSpPr>
        <p:spPr>
          <a:xfrm>
            <a:off x="653552" y="1485573"/>
            <a:ext cx="3641781" cy="12926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1"/>
              </a:spcAft>
            </a:pPr>
            <a:r>
              <a:rPr lang="en-US" sz="2400" dirty="0">
                <a:solidFill>
                  <a:schemeClr val="bg1"/>
                </a:solidFill>
              </a:rPr>
              <a:t>Only so many problems can be solved by standard software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7C11A1F-08DA-6940-9AE0-563C2EED2483}"/>
              </a:ext>
            </a:extLst>
          </p:cNvPr>
          <p:cNvSpPr txBox="1"/>
          <p:nvPr/>
        </p:nvSpPr>
        <p:spPr>
          <a:xfrm>
            <a:off x="679533" y="3431335"/>
            <a:ext cx="3641781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1"/>
              </a:spcAft>
            </a:pPr>
            <a:r>
              <a:rPr lang="en-US" sz="2400" dirty="0">
                <a:solidFill>
                  <a:schemeClr val="bg1"/>
                </a:solidFill>
              </a:rPr>
              <a:t>Custom software development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0933F09-C8C9-9F40-A8C6-A7F6B948FF77}"/>
              </a:ext>
            </a:extLst>
          </p:cNvPr>
          <p:cNvSpPr txBox="1"/>
          <p:nvPr/>
        </p:nvSpPr>
        <p:spPr>
          <a:xfrm>
            <a:off x="679533" y="4763215"/>
            <a:ext cx="3641781" cy="162506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1"/>
              </a:spcAft>
            </a:pPr>
            <a:r>
              <a:rPr lang="en-US" sz="2400" dirty="0">
                <a:solidFill>
                  <a:schemeClr val="bg1"/>
                </a:solidFill>
              </a:rPr>
              <a:t>Everything else is a missed opportunity to digitally transform your business</a:t>
            </a:r>
          </a:p>
        </p:txBody>
      </p:sp>
    </p:spTree>
    <p:extLst>
      <p:ext uri="{BB962C8B-B14F-4D97-AF65-F5344CB8AC3E}">
        <p14:creationId xmlns:p14="http://schemas.microsoft.com/office/powerpoint/2010/main" val="314121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E7C58A19-7E45-1B4D-B3CB-57B0CD8953AA}"/>
              </a:ext>
            </a:extLst>
          </p:cNvPr>
          <p:cNvSpPr txBox="1">
            <a:spLocks/>
          </p:cNvSpPr>
          <p:nvPr/>
        </p:nvSpPr>
        <p:spPr>
          <a:xfrm>
            <a:off x="569861" y="290544"/>
            <a:ext cx="5907140" cy="757915"/>
          </a:xfrm>
          <a:prstGeom prst="rect">
            <a:avLst/>
          </a:prstGeom>
        </p:spPr>
        <p:txBody>
          <a:bodyPr vert="horz" wrap="square" lIns="0" tIns="161356" rIns="0" bIns="0" rtlCol="0" anchor="t">
            <a:no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-150" baseline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l">
              <a:lnSpc>
                <a:spcPct val="90000"/>
              </a:lnSpc>
              <a:spcAft>
                <a:spcPts val="601"/>
              </a:spcAft>
            </a:pPr>
            <a:r>
              <a:rPr lang="en-US" sz="32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Innovating carries risk of failure – nothing to be afraid of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18F5A-208C-3D47-B7E7-279122FEE71D}"/>
              </a:ext>
            </a:extLst>
          </p:cNvPr>
          <p:cNvSpPr txBox="1"/>
          <p:nvPr/>
        </p:nvSpPr>
        <p:spPr>
          <a:xfrm>
            <a:off x="569862" y="1048458"/>
            <a:ext cx="17965308" cy="9264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4" indent="-342904">
              <a:lnSpc>
                <a:spcPct val="90000"/>
              </a:lnSpc>
              <a:spcAft>
                <a:spcPts val="601"/>
              </a:spcAft>
              <a:buFontTx/>
              <a:buChar char="-"/>
            </a:pP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4" indent="-342904">
              <a:lnSpc>
                <a:spcPct val="90000"/>
              </a:lnSpc>
              <a:spcAft>
                <a:spcPts val="601"/>
              </a:spcAft>
              <a:buFontTx/>
              <a:buChar char="-"/>
            </a:pP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CFAA2C-DCF7-534E-90B4-62B5D03BF770}"/>
              </a:ext>
            </a:extLst>
          </p:cNvPr>
          <p:cNvSpPr txBox="1"/>
          <p:nvPr/>
        </p:nvSpPr>
        <p:spPr>
          <a:xfrm>
            <a:off x="569862" y="1806373"/>
            <a:ext cx="10221356" cy="435811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4" indent="-342904">
              <a:buFontTx/>
              <a:buChar char="-"/>
            </a:pPr>
            <a:r>
              <a:rPr lang="en-GB" sz="2800" dirty="0"/>
              <a:t>Whenever we try new things, we rarely get them right first time.</a:t>
            </a:r>
          </a:p>
          <a:p>
            <a:pPr marL="342904" indent="-342904">
              <a:buFontTx/>
              <a:buChar char="-"/>
            </a:pPr>
            <a:endParaRPr lang="en-GB" sz="2800" dirty="0"/>
          </a:p>
          <a:p>
            <a:pPr marL="342904" indent="-342904">
              <a:buFontTx/>
              <a:buChar char="-"/>
            </a:pPr>
            <a:r>
              <a:rPr lang="en-GB" sz="2800" dirty="0"/>
              <a:t>If we accept that as truth, what can we do?</a:t>
            </a:r>
          </a:p>
          <a:p>
            <a:pPr marL="342904" indent="-342904">
              <a:buFontTx/>
              <a:buChar char="-"/>
            </a:pPr>
            <a:endParaRPr lang="en-GB" sz="2800" dirty="0"/>
          </a:p>
          <a:p>
            <a:pPr marL="342904" indent="-342904">
              <a:buFontTx/>
              <a:buChar char="-"/>
            </a:pPr>
            <a:r>
              <a:rPr lang="en-GB" sz="2800" dirty="0"/>
              <a:t>Look to fail quickly and often so we can correct our path</a:t>
            </a:r>
          </a:p>
          <a:p>
            <a:pPr marL="342904" indent="-342904">
              <a:buFontTx/>
              <a:buChar char="-"/>
            </a:pPr>
            <a:endParaRPr lang="en-GB" sz="2800" dirty="0"/>
          </a:p>
          <a:p>
            <a:pPr marL="342904" indent="-342904">
              <a:buFontTx/>
              <a:buChar char="-"/>
            </a:pPr>
            <a:r>
              <a:rPr lang="en-GB" sz="2800" dirty="0"/>
              <a:t>Failing fast is actually failing cheaply and intelligently 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5" name="Picture 2" descr="First Digital">
            <a:extLst>
              <a:ext uri="{FF2B5EF4-FFF2-40B4-BE49-F238E27FC236}">
                <a16:creationId xmlns:a16="http://schemas.microsoft.com/office/drawing/2014/main" id="{6EFD9B78-693C-F64C-AD42-9CF9ECA3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66" y="466301"/>
            <a:ext cx="41529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8216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221367FB-B6E3-F54D-A3B9-558BEBBAC6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677" y="1330976"/>
            <a:ext cx="10926985" cy="301726"/>
          </a:xfrm>
        </p:spPr>
        <p:txBody>
          <a:bodyPr/>
          <a:lstStyle/>
          <a:p>
            <a:pPr algn="l"/>
            <a:r>
              <a:rPr lang="en-US" dirty="0">
                <a:latin typeface="+mn-lt"/>
              </a:rPr>
              <a:t>One low-code platform that spans Office 365, Dynamics 365, Azure and standalone applications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724DD68-7824-084E-B77F-5300B319DCA5}"/>
              </a:ext>
            </a:extLst>
          </p:cNvPr>
          <p:cNvSpPr/>
          <p:nvPr/>
        </p:nvSpPr>
        <p:spPr bwMode="auto">
          <a:xfrm>
            <a:off x="5097" y="2542875"/>
            <a:ext cx="12192000" cy="1772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4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73" name="Rectangle 1231">
            <a:extLst>
              <a:ext uri="{FF2B5EF4-FFF2-40B4-BE49-F238E27FC236}">
                <a16:creationId xmlns:a16="http://schemas.microsoft.com/office/drawing/2014/main" id="{9864D296-EF37-6E4C-ABC4-1C21C2CB7922}"/>
              </a:ext>
            </a:extLst>
          </p:cNvPr>
          <p:cNvSpPr/>
          <p:nvPr/>
        </p:nvSpPr>
        <p:spPr>
          <a:xfrm>
            <a:off x="281831" y="3663628"/>
            <a:ext cx="2461426" cy="4840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 defTabSz="861262">
              <a:defRPr/>
            </a:pPr>
            <a:r>
              <a:rPr lang="en-US" sz="1568" b="1" dirty="0">
                <a:solidFill>
                  <a:srgbClr val="1A1A1A"/>
                </a:solidFill>
                <a:cs typeface="Segoe UI Semibold" panose="020B0702040204020203" pitchFamily="34" charset="0"/>
              </a:rPr>
              <a:t>Power BI</a:t>
            </a:r>
          </a:p>
          <a:p>
            <a:pPr algn="ctr" defTabSz="861262">
              <a:defRPr/>
            </a:pPr>
            <a:r>
              <a:rPr lang="en-GB" sz="1177" dirty="0">
                <a:solidFill>
                  <a:srgbClr val="1A1A1A"/>
                </a:solidFill>
                <a:cs typeface="Segoe UI Semibold" panose="020B0702040204020203" pitchFamily="34" charset="0"/>
              </a:rPr>
              <a:t>Business analytics</a:t>
            </a:r>
          </a:p>
          <a:p>
            <a:pPr algn="ctr" defTabSz="861262">
              <a:defRPr/>
            </a:pPr>
            <a:endParaRPr lang="en-US" sz="1177" dirty="0">
              <a:solidFill>
                <a:srgbClr val="1A1A1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75" name="Group 1238">
            <a:extLst>
              <a:ext uri="{FF2B5EF4-FFF2-40B4-BE49-F238E27FC236}">
                <a16:creationId xmlns:a16="http://schemas.microsoft.com/office/drawing/2014/main" id="{FE232BF7-7C8E-B24D-98F9-879A0E63271C}"/>
              </a:ext>
            </a:extLst>
          </p:cNvPr>
          <p:cNvGrpSpPr>
            <a:grpSpLocks noChangeAspect="1"/>
          </p:cNvGrpSpPr>
          <p:nvPr/>
        </p:nvGrpSpPr>
        <p:grpSpPr>
          <a:xfrm>
            <a:off x="4201190" y="2751792"/>
            <a:ext cx="716325" cy="716325"/>
            <a:chOff x="5216172" y="2614115"/>
            <a:chExt cx="1986317" cy="1986317"/>
          </a:xfrm>
          <a:effectLst/>
        </p:grpSpPr>
        <p:sp>
          <p:nvSpPr>
            <p:cNvPr id="76" name="Oval 1270">
              <a:extLst>
                <a:ext uri="{FF2B5EF4-FFF2-40B4-BE49-F238E27FC236}">
                  <a16:creationId xmlns:a16="http://schemas.microsoft.com/office/drawing/2014/main" id="{5E3A9633-8DAD-184C-8FDA-6845B969BE3A}"/>
                </a:ext>
              </a:extLst>
            </p:cNvPr>
            <p:cNvSpPr/>
            <p:nvPr/>
          </p:nvSpPr>
          <p:spPr bwMode="auto">
            <a:xfrm>
              <a:off x="5216172" y="2614115"/>
              <a:ext cx="1986317" cy="1986317"/>
            </a:xfrm>
            <a:prstGeom prst="ellipse">
              <a:avLst/>
            </a:prstGeom>
            <a:solidFill>
              <a:srgbClr val="742774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="horz" wrap="square" lIns="161314" tIns="129052" rIns="161314" bIns="1290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82245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64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" pitchFamily="34" charset="0"/>
              </a:endParaRPr>
            </a:p>
          </p:txBody>
        </p:sp>
        <p:grpSp>
          <p:nvGrpSpPr>
            <p:cNvPr id="77" name="Group 4">
              <a:extLst>
                <a:ext uri="{FF2B5EF4-FFF2-40B4-BE49-F238E27FC236}">
                  <a16:creationId xmlns:a16="http://schemas.microsoft.com/office/drawing/2014/main" id="{409F0D35-8736-1144-9C1A-6D6CC734C19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88149" y="3213138"/>
              <a:ext cx="1130198" cy="860666"/>
              <a:chOff x="2882" y="2096"/>
              <a:chExt cx="369" cy="281"/>
            </a:xfrm>
            <a:solidFill>
              <a:srgbClr val="D2D2D2"/>
            </a:solidFill>
          </p:grpSpPr>
          <p:sp>
            <p:nvSpPr>
              <p:cNvPr id="78" name="Freeform 5">
                <a:extLst>
                  <a:ext uri="{FF2B5EF4-FFF2-40B4-BE49-F238E27FC236}">
                    <a16:creationId xmlns:a16="http://schemas.microsoft.com/office/drawing/2014/main" id="{F2E3CFF4-EF42-C74F-9D14-AFF83D87E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2304"/>
                <a:ext cx="73" cy="73"/>
              </a:xfrm>
              <a:custGeom>
                <a:avLst/>
                <a:gdLst>
                  <a:gd name="T0" fmla="*/ 79 w 130"/>
                  <a:gd name="T1" fmla="*/ 8 h 129"/>
                  <a:gd name="T2" fmla="*/ 51 w 130"/>
                  <a:gd name="T3" fmla="*/ 8 h 129"/>
                  <a:gd name="T4" fmla="*/ 8 w 130"/>
                  <a:gd name="T5" fmla="*/ 50 h 129"/>
                  <a:gd name="T6" fmla="*/ 8 w 130"/>
                  <a:gd name="T7" fmla="*/ 79 h 129"/>
                  <a:gd name="T8" fmla="*/ 51 w 130"/>
                  <a:gd name="T9" fmla="*/ 122 h 129"/>
                  <a:gd name="T10" fmla="*/ 79 w 130"/>
                  <a:gd name="T11" fmla="*/ 122 h 129"/>
                  <a:gd name="T12" fmla="*/ 122 w 130"/>
                  <a:gd name="T13" fmla="*/ 79 h 129"/>
                  <a:gd name="T14" fmla="*/ 122 w 130"/>
                  <a:gd name="T15" fmla="*/ 50 h 129"/>
                  <a:gd name="T16" fmla="*/ 79 w 130"/>
                  <a:gd name="T17" fmla="*/ 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29">
                    <a:moveTo>
                      <a:pt x="79" y="8"/>
                    </a:moveTo>
                    <a:cubicBezTo>
                      <a:pt x="71" y="0"/>
                      <a:pt x="59" y="0"/>
                      <a:pt x="51" y="8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0" y="58"/>
                      <a:pt x="0" y="71"/>
                      <a:pt x="8" y="79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9" y="129"/>
                      <a:pt x="71" y="129"/>
                      <a:pt x="79" y="122"/>
                    </a:cubicBezTo>
                    <a:cubicBezTo>
                      <a:pt x="122" y="79"/>
                      <a:pt x="122" y="79"/>
                      <a:pt x="122" y="79"/>
                    </a:cubicBezTo>
                    <a:cubicBezTo>
                      <a:pt x="130" y="71"/>
                      <a:pt x="130" y="58"/>
                      <a:pt x="122" y="50"/>
                    </a:cubicBezTo>
                    <a:lnTo>
                      <a:pt x="79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43" tIns="44821" rIns="89643" bIns="44821" numCol="1" anchor="t" anchorCtr="0" compatLnSpc="1">
                <a:prstTxWarp prst="textNoShape">
                  <a:avLst/>
                </a:prstTxWarp>
              </a:bodyPr>
              <a:lstStyle/>
              <a:p>
                <a:pPr defTabSz="896397">
                  <a:defRPr/>
                </a:pPr>
                <a:endParaRPr lang="en-US" sz="1765" kern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79" name="Freeform 6">
                <a:extLst>
                  <a:ext uri="{FF2B5EF4-FFF2-40B4-BE49-F238E27FC236}">
                    <a16:creationId xmlns:a16="http://schemas.microsoft.com/office/drawing/2014/main" id="{E7013742-7521-7E4B-90E7-171CA86D7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2258"/>
                <a:ext cx="73" cy="73"/>
              </a:xfrm>
              <a:custGeom>
                <a:avLst/>
                <a:gdLst>
                  <a:gd name="T0" fmla="*/ 79 w 130"/>
                  <a:gd name="T1" fmla="*/ 8 h 129"/>
                  <a:gd name="T2" fmla="*/ 51 w 130"/>
                  <a:gd name="T3" fmla="*/ 8 h 129"/>
                  <a:gd name="T4" fmla="*/ 8 w 130"/>
                  <a:gd name="T5" fmla="*/ 50 h 129"/>
                  <a:gd name="T6" fmla="*/ 8 w 130"/>
                  <a:gd name="T7" fmla="*/ 79 h 129"/>
                  <a:gd name="T8" fmla="*/ 51 w 130"/>
                  <a:gd name="T9" fmla="*/ 122 h 129"/>
                  <a:gd name="T10" fmla="*/ 79 w 130"/>
                  <a:gd name="T11" fmla="*/ 122 h 129"/>
                  <a:gd name="T12" fmla="*/ 122 w 130"/>
                  <a:gd name="T13" fmla="*/ 79 h 129"/>
                  <a:gd name="T14" fmla="*/ 122 w 130"/>
                  <a:gd name="T15" fmla="*/ 50 h 129"/>
                  <a:gd name="T16" fmla="*/ 79 w 130"/>
                  <a:gd name="T17" fmla="*/ 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29">
                    <a:moveTo>
                      <a:pt x="79" y="8"/>
                    </a:moveTo>
                    <a:cubicBezTo>
                      <a:pt x="71" y="0"/>
                      <a:pt x="59" y="0"/>
                      <a:pt x="51" y="8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0" y="58"/>
                      <a:pt x="0" y="71"/>
                      <a:pt x="8" y="79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9" y="129"/>
                      <a:pt x="71" y="129"/>
                      <a:pt x="79" y="122"/>
                    </a:cubicBezTo>
                    <a:cubicBezTo>
                      <a:pt x="122" y="79"/>
                      <a:pt x="122" y="79"/>
                      <a:pt x="122" y="79"/>
                    </a:cubicBezTo>
                    <a:cubicBezTo>
                      <a:pt x="130" y="71"/>
                      <a:pt x="130" y="58"/>
                      <a:pt x="122" y="50"/>
                    </a:cubicBezTo>
                    <a:lnTo>
                      <a:pt x="79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43" tIns="44821" rIns="89643" bIns="44821" numCol="1" anchor="t" anchorCtr="0" compatLnSpc="1">
                <a:prstTxWarp prst="textNoShape">
                  <a:avLst/>
                </a:prstTxWarp>
              </a:bodyPr>
              <a:lstStyle/>
              <a:p>
                <a:pPr defTabSz="896397">
                  <a:defRPr/>
                </a:pPr>
                <a:endParaRPr lang="en-US" sz="1765" kern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80" name="Freeform 7">
                <a:extLst>
                  <a:ext uri="{FF2B5EF4-FFF2-40B4-BE49-F238E27FC236}">
                    <a16:creationId xmlns:a16="http://schemas.microsoft.com/office/drawing/2014/main" id="{60DCCF21-FC5B-E046-A1A7-DC448E7D8E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7" y="2212"/>
                <a:ext cx="146" cy="150"/>
              </a:xfrm>
              <a:custGeom>
                <a:avLst/>
                <a:gdLst>
                  <a:gd name="T0" fmla="*/ 300 w 308"/>
                  <a:gd name="T1" fmla="*/ 139 h 307"/>
                  <a:gd name="T2" fmla="*/ 286 w 308"/>
                  <a:gd name="T3" fmla="*/ 125 h 307"/>
                  <a:gd name="T4" fmla="*/ 168 w 308"/>
                  <a:gd name="T5" fmla="*/ 8 h 307"/>
                  <a:gd name="T6" fmla="*/ 140 w 308"/>
                  <a:gd name="T7" fmla="*/ 8 h 307"/>
                  <a:gd name="T8" fmla="*/ 22 w 308"/>
                  <a:gd name="T9" fmla="*/ 125 h 307"/>
                  <a:gd name="T10" fmla="*/ 8 w 308"/>
                  <a:gd name="T11" fmla="*/ 139 h 307"/>
                  <a:gd name="T12" fmla="*/ 8 w 308"/>
                  <a:gd name="T13" fmla="*/ 168 h 307"/>
                  <a:gd name="T14" fmla="*/ 22 w 308"/>
                  <a:gd name="T15" fmla="*/ 182 h 307"/>
                  <a:gd name="T16" fmla="*/ 140 w 308"/>
                  <a:gd name="T17" fmla="*/ 299 h 307"/>
                  <a:gd name="T18" fmla="*/ 168 w 308"/>
                  <a:gd name="T19" fmla="*/ 299 h 307"/>
                  <a:gd name="T20" fmla="*/ 286 w 308"/>
                  <a:gd name="T21" fmla="*/ 182 h 307"/>
                  <a:gd name="T22" fmla="*/ 300 w 308"/>
                  <a:gd name="T23" fmla="*/ 168 h 307"/>
                  <a:gd name="T24" fmla="*/ 300 w 308"/>
                  <a:gd name="T25" fmla="*/ 139 h 307"/>
                  <a:gd name="T26" fmla="*/ 140 w 308"/>
                  <a:gd name="T27" fmla="*/ 210 h 307"/>
                  <a:gd name="T28" fmla="*/ 108 w 308"/>
                  <a:gd name="T29" fmla="*/ 179 h 307"/>
                  <a:gd name="T30" fmla="*/ 97 w 308"/>
                  <a:gd name="T31" fmla="*/ 168 h 307"/>
                  <a:gd name="T32" fmla="*/ 97 w 308"/>
                  <a:gd name="T33" fmla="*/ 139 h 307"/>
                  <a:gd name="T34" fmla="*/ 140 w 308"/>
                  <a:gd name="T35" fmla="*/ 97 h 307"/>
                  <a:gd name="T36" fmla="*/ 168 w 308"/>
                  <a:gd name="T37" fmla="*/ 97 h 307"/>
                  <a:gd name="T38" fmla="*/ 211 w 308"/>
                  <a:gd name="T39" fmla="*/ 139 h 307"/>
                  <a:gd name="T40" fmla="*/ 211 w 308"/>
                  <a:gd name="T41" fmla="*/ 168 h 307"/>
                  <a:gd name="T42" fmla="*/ 200 w 308"/>
                  <a:gd name="T43" fmla="*/ 179 h 307"/>
                  <a:gd name="T44" fmla="*/ 168 w 308"/>
                  <a:gd name="T45" fmla="*/ 210 h 307"/>
                  <a:gd name="T46" fmla="*/ 140 w 308"/>
                  <a:gd name="T47" fmla="*/ 21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8" h="307">
                    <a:moveTo>
                      <a:pt x="300" y="139"/>
                    </a:moveTo>
                    <a:cubicBezTo>
                      <a:pt x="286" y="125"/>
                      <a:pt x="286" y="125"/>
                      <a:pt x="286" y="125"/>
                    </a:cubicBezTo>
                    <a:cubicBezTo>
                      <a:pt x="168" y="8"/>
                      <a:pt x="168" y="8"/>
                      <a:pt x="168" y="8"/>
                    </a:cubicBezTo>
                    <a:cubicBezTo>
                      <a:pt x="161" y="0"/>
                      <a:pt x="148" y="0"/>
                      <a:pt x="140" y="8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0" y="147"/>
                      <a:pt x="0" y="160"/>
                      <a:pt x="8" y="168"/>
                    </a:cubicBezTo>
                    <a:cubicBezTo>
                      <a:pt x="22" y="182"/>
                      <a:pt x="22" y="182"/>
                      <a:pt x="22" y="182"/>
                    </a:cubicBezTo>
                    <a:cubicBezTo>
                      <a:pt x="140" y="299"/>
                      <a:pt x="140" y="299"/>
                      <a:pt x="140" y="299"/>
                    </a:cubicBezTo>
                    <a:cubicBezTo>
                      <a:pt x="148" y="307"/>
                      <a:pt x="161" y="307"/>
                      <a:pt x="168" y="299"/>
                    </a:cubicBezTo>
                    <a:cubicBezTo>
                      <a:pt x="286" y="182"/>
                      <a:pt x="286" y="182"/>
                      <a:pt x="286" y="182"/>
                    </a:cubicBezTo>
                    <a:cubicBezTo>
                      <a:pt x="300" y="168"/>
                      <a:pt x="300" y="168"/>
                      <a:pt x="300" y="168"/>
                    </a:cubicBezTo>
                    <a:cubicBezTo>
                      <a:pt x="308" y="160"/>
                      <a:pt x="308" y="147"/>
                      <a:pt x="300" y="139"/>
                    </a:cubicBezTo>
                    <a:moveTo>
                      <a:pt x="140" y="210"/>
                    </a:moveTo>
                    <a:cubicBezTo>
                      <a:pt x="108" y="179"/>
                      <a:pt x="108" y="179"/>
                      <a:pt x="108" y="179"/>
                    </a:cubicBezTo>
                    <a:cubicBezTo>
                      <a:pt x="97" y="168"/>
                      <a:pt x="97" y="168"/>
                      <a:pt x="97" y="168"/>
                    </a:cubicBezTo>
                    <a:cubicBezTo>
                      <a:pt x="89" y="160"/>
                      <a:pt x="89" y="147"/>
                      <a:pt x="97" y="139"/>
                    </a:cubicBezTo>
                    <a:cubicBezTo>
                      <a:pt x="140" y="97"/>
                      <a:pt x="140" y="97"/>
                      <a:pt x="140" y="97"/>
                    </a:cubicBezTo>
                    <a:cubicBezTo>
                      <a:pt x="148" y="89"/>
                      <a:pt x="161" y="89"/>
                      <a:pt x="168" y="97"/>
                    </a:cubicBezTo>
                    <a:cubicBezTo>
                      <a:pt x="211" y="139"/>
                      <a:pt x="211" y="139"/>
                      <a:pt x="211" y="139"/>
                    </a:cubicBezTo>
                    <a:cubicBezTo>
                      <a:pt x="219" y="147"/>
                      <a:pt x="219" y="160"/>
                      <a:pt x="211" y="168"/>
                    </a:cubicBezTo>
                    <a:cubicBezTo>
                      <a:pt x="200" y="179"/>
                      <a:pt x="200" y="179"/>
                      <a:pt x="200" y="179"/>
                    </a:cubicBezTo>
                    <a:cubicBezTo>
                      <a:pt x="168" y="210"/>
                      <a:pt x="168" y="210"/>
                      <a:pt x="168" y="210"/>
                    </a:cubicBezTo>
                    <a:cubicBezTo>
                      <a:pt x="161" y="218"/>
                      <a:pt x="148" y="218"/>
                      <a:pt x="140" y="2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43" tIns="44821" rIns="89643" bIns="44821" numCol="1" anchor="t" anchorCtr="0" compatLnSpc="1">
                <a:prstTxWarp prst="textNoShape">
                  <a:avLst/>
                </a:prstTxWarp>
              </a:bodyPr>
              <a:lstStyle/>
              <a:p>
                <a:pPr defTabSz="896397">
                  <a:defRPr/>
                </a:pPr>
                <a:endParaRPr lang="en-US" sz="1765" kern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81" name="Freeform 8">
                <a:extLst>
                  <a:ext uri="{FF2B5EF4-FFF2-40B4-BE49-F238E27FC236}">
                    <a16:creationId xmlns:a16="http://schemas.microsoft.com/office/drawing/2014/main" id="{23BB1BCB-39E9-A049-9C63-133FF7292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2204"/>
                <a:ext cx="73" cy="73"/>
              </a:xfrm>
              <a:custGeom>
                <a:avLst/>
                <a:gdLst>
                  <a:gd name="T0" fmla="*/ 79 w 130"/>
                  <a:gd name="T1" fmla="*/ 122 h 129"/>
                  <a:gd name="T2" fmla="*/ 122 w 130"/>
                  <a:gd name="T3" fmla="*/ 79 h 129"/>
                  <a:gd name="T4" fmla="*/ 122 w 130"/>
                  <a:gd name="T5" fmla="*/ 50 h 129"/>
                  <a:gd name="T6" fmla="*/ 79 w 130"/>
                  <a:gd name="T7" fmla="*/ 8 h 129"/>
                  <a:gd name="T8" fmla="*/ 51 w 130"/>
                  <a:gd name="T9" fmla="*/ 8 h 129"/>
                  <a:gd name="T10" fmla="*/ 8 w 130"/>
                  <a:gd name="T11" fmla="*/ 50 h 129"/>
                  <a:gd name="T12" fmla="*/ 8 w 130"/>
                  <a:gd name="T13" fmla="*/ 79 h 129"/>
                  <a:gd name="T14" fmla="*/ 51 w 130"/>
                  <a:gd name="T15" fmla="*/ 122 h 129"/>
                  <a:gd name="T16" fmla="*/ 79 w 130"/>
                  <a:gd name="T17" fmla="*/ 1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29">
                    <a:moveTo>
                      <a:pt x="79" y="122"/>
                    </a:moveTo>
                    <a:cubicBezTo>
                      <a:pt x="122" y="79"/>
                      <a:pt x="122" y="79"/>
                      <a:pt x="122" y="79"/>
                    </a:cubicBezTo>
                    <a:cubicBezTo>
                      <a:pt x="130" y="71"/>
                      <a:pt x="130" y="58"/>
                      <a:pt x="122" y="50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1" y="0"/>
                      <a:pt x="59" y="0"/>
                      <a:pt x="51" y="8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0" y="58"/>
                      <a:pt x="0" y="71"/>
                      <a:pt x="8" y="79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9" y="129"/>
                      <a:pt x="71" y="129"/>
                      <a:pt x="79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43" tIns="44821" rIns="89643" bIns="44821" numCol="1" anchor="t" anchorCtr="0" compatLnSpc="1">
                <a:prstTxWarp prst="textNoShape">
                  <a:avLst/>
                </a:prstTxWarp>
              </a:bodyPr>
              <a:lstStyle/>
              <a:p>
                <a:pPr defTabSz="896397">
                  <a:defRPr/>
                </a:pPr>
                <a:endParaRPr lang="en-US" sz="1765" kern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19B86090-80B9-A240-8B4B-7432FFB0E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096"/>
                <a:ext cx="369" cy="244"/>
              </a:xfrm>
              <a:custGeom>
                <a:avLst/>
                <a:gdLst>
                  <a:gd name="T0" fmla="*/ 562 w 638"/>
                  <a:gd name="T1" fmla="*/ 413 h 413"/>
                  <a:gd name="T2" fmla="*/ 549 w 638"/>
                  <a:gd name="T3" fmla="*/ 413 h 413"/>
                  <a:gd name="T4" fmla="*/ 549 w 638"/>
                  <a:gd name="T5" fmla="*/ 388 h 413"/>
                  <a:gd name="T6" fmla="*/ 562 w 638"/>
                  <a:gd name="T7" fmla="*/ 388 h 413"/>
                  <a:gd name="T8" fmla="*/ 612 w 638"/>
                  <a:gd name="T9" fmla="*/ 338 h 413"/>
                  <a:gd name="T10" fmla="*/ 612 w 638"/>
                  <a:gd name="T11" fmla="*/ 75 h 413"/>
                  <a:gd name="T12" fmla="*/ 562 w 638"/>
                  <a:gd name="T13" fmla="*/ 26 h 413"/>
                  <a:gd name="T14" fmla="*/ 75 w 638"/>
                  <a:gd name="T15" fmla="*/ 26 h 413"/>
                  <a:gd name="T16" fmla="*/ 25 w 638"/>
                  <a:gd name="T17" fmla="*/ 75 h 413"/>
                  <a:gd name="T18" fmla="*/ 25 w 638"/>
                  <a:gd name="T19" fmla="*/ 338 h 413"/>
                  <a:gd name="T20" fmla="*/ 75 w 638"/>
                  <a:gd name="T21" fmla="*/ 388 h 413"/>
                  <a:gd name="T22" fmla="*/ 88 w 638"/>
                  <a:gd name="T23" fmla="*/ 388 h 413"/>
                  <a:gd name="T24" fmla="*/ 88 w 638"/>
                  <a:gd name="T25" fmla="*/ 413 h 413"/>
                  <a:gd name="T26" fmla="*/ 75 w 638"/>
                  <a:gd name="T27" fmla="*/ 413 h 413"/>
                  <a:gd name="T28" fmla="*/ 0 w 638"/>
                  <a:gd name="T29" fmla="*/ 338 h 413"/>
                  <a:gd name="T30" fmla="*/ 0 w 638"/>
                  <a:gd name="T31" fmla="*/ 75 h 413"/>
                  <a:gd name="T32" fmla="*/ 75 w 638"/>
                  <a:gd name="T33" fmla="*/ 0 h 413"/>
                  <a:gd name="T34" fmla="*/ 562 w 638"/>
                  <a:gd name="T35" fmla="*/ 0 h 413"/>
                  <a:gd name="T36" fmla="*/ 638 w 638"/>
                  <a:gd name="T37" fmla="*/ 75 h 413"/>
                  <a:gd name="T38" fmla="*/ 638 w 638"/>
                  <a:gd name="T39" fmla="*/ 338 h 413"/>
                  <a:gd name="T40" fmla="*/ 562 w 638"/>
                  <a:gd name="T41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8" h="413">
                    <a:moveTo>
                      <a:pt x="562" y="413"/>
                    </a:moveTo>
                    <a:cubicBezTo>
                      <a:pt x="549" y="413"/>
                      <a:pt x="549" y="413"/>
                      <a:pt x="549" y="413"/>
                    </a:cubicBezTo>
                    <a:cubicBezTo>
                      <a:pt x="549" y="388"/>
                      <a:pt x="549" y="388"/>
                      <a:pt x="549" y="388"/>
                    </a:cubicBezTo>
                    <a:cubicBezTo>
                      <a:pt x="562" y="388"/>
                      <a:pt x="562" y="388"/>
                      <a:pt x="562" y="388"/>
                    </a:cubicBezTo>
                    <a:cubicBezTo>
                      <a:pt x="590" y="388"/>
                      <a:pt x="612" y="365"/>
                      <a:pt x="612" y="338"/>
                    </a:cubicBezTo>
                    <a:cubicBezTo>
                      <a:pt x="612" y="75"/>
                      <a:pt x="612" y="75"/>
                      <a:pt x="612" y="75"/>
                    </a:cubicBezTo>
                    <a:cubicBezTo>
                      <a:pt x="612" y="48"/>
                      <a:pt x="590" y="26"/>
                      <a:pt x="562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47" y="26"/>
                      <a:pt x="25" y="48"/>
                      <a:pt x="25" y="75"/>
                    </a:cubicBezTo>
                    <a:cubicBezTo>
                      <a:pt x="25" y="338"/>
                      <a:pt x="25" y="338"/>
                      <a:pt x="25" y="338"/>
                    </a:cubicBezTo>
                    <a:cubicBezTo>
                      <a:pt x="25" y="365"/>
                      <a:pt x="47" y="388"/>
                      <a:pt x="75" y="388"/>
                    </a:cubicBezTo>
                    <a:cubicBezTo>
                      <a:pt x="88" y="388"/>
                      <a:pt x="88" y="388"/>
                      <a:pt x="88" y="388"/>
                    </a:cubicBezTo>
                    <a:cubicBezTo>
                      <a:pt x="88" y="413"/>
                      <a:pt x="88" y="413"/>
                      <a:pt x="88" y="413"/>
                    </a:cubicBezTo>
                    <a:cubicBezTo>
                      <a:pt x="75" y="413"/>
                      <a:pt x="75" y="413"/>
                      <a:pt x="75" y="413"/>
                    </a:cubicBezTo>
                    <a:cubicBezTo>
                      <a:pt x="33" y="413"/>
                      <a:pt x="0" y="380"/>
                      <a:pt x="0" y="33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4"/>
                      <a:pt x="33" y="0"/>
                      <a:pt x="75" y="0"/>
                    </a:cubicBezTo>
                    <a:cubicBezTo>
                      <a:pt x="562" y="0"/>
                      <a:pt x="562" y="0"/>
                      <a:pt x="562" y="0"/>
                    </a:cubicBezTo>
                    <a:cubicBezTo>
                      <a:pt x="604" y="0"/>
                      <a:pt x="638" y="34"/>
                      <a:pt x="638" y="75"/>
                    </a:cubicBezTo>
                    <a:cubicBezTo>
                      <a:pt x="638" y="338"/>
                      <a:pt x="638" y="338"/>
                      <a:pt x="638" y="338"/>
                    </a:cubicBezTo>
                    <a:cubicBezTo>
                      <a:pt x="638" y="380"/>
                      <a:pt x="604" y="413"/>
                      <a:pt x="562" y="4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43" tIns="44821" rIns="89643" bIns="44821" numCol="1" anchor="t" anchorCtr="0" compatLnSpc="1">
                <a:prstTxWarp prst="textNoShape">
                  <a:avLst/>
                </a:prstTxWarp>
              </a:bodyPr>
              <a:lstStyle/>
              <a:p>
                <a:pPr defTabSz="896397">
                  <a:defRPr/>
                </a:pPr>
                <a:endParaRPr lang="en-US" sz="1765" kern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</p:grpSp>
      <p:grpSp>
        <p:nvGrpSpPr>
          <p:cNvPr id="83" name="Group 1241">
            <a:extLst>
              <a:ext uri="{FF2B5EF4-FFF2-40B4-BE49-F238E27FC236}">
                <a16:creationId xmlns:a16="http://schemas.microsoft.com/office/drawing/2014/main" id="{85B56489-F913-1E49-9656-979AC39368C4}"/>
              </a:ext>
            </a:extLst>
          </p:cNvPr>
          <p:cNvGrpSpPr>
            <a:grpSpLocks noChangeAspect="1"/>
          </p:cNvGrpSpPr>
          <p:nvPr/>
        </p:nvGrpSpPr>
        <p:grpSpPr>
          <a:xfrm>
            <a:off x="7247997" y="2744283"/>
            <a:ext cx="715518" cy="716325"/>
            <a:chOff x="4726929" y="4360586"/>
            <a:chExt cx="813975" cy="813975"/>
          </a:xfrm>
          <a:effectLst/>
        </p:grpSpPr>
        <p:sp>
          <p:nvSpPr>
            <p:cNvPr id="84" name="Oval 1261">
              <a:extLst>
                <a:ext uri="{FF2B5EF4-FFF2-40B4-BE49-F238E27FC236}">
                  <a16:creationId xmlns:a16="http://schemas.microsoft.com/office/drawing/2014/main" id="{3D41D39C-4E0E-3148-B226-9A1F347C4C6C}"/>
                </a:ext>
              </a:extLst>
            </p:cNvPr>
            <p:cNvSpPr/>
            <p:nvPr/>
          </p:nvSpPr>
          <p:spPr bwMode="auto">
            <a:xfrm>
              <a:off x="4726929" y="4360586"/>
              <a:ext cx="813975" cy="813975"/>
            </a:xfrm>
            <a:prstGeom prst="ellipse">
              <a:avLst/>
            </a:prstGeom>
            <a:solidFill>
              <a:srgbClr val="287EFF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="horz" wrap="square" lIns="161314" tIns="129052" rIns="161314" bIns="1290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82245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64" kern="0">
                <a:solidFill>
                  <a:srgbClr val="1A1A1A"/>
                </a:solidFill>
                <a:latin typeface="Segoe UI"/>
                <a:cs typeface="Segoe UI" pitchFamily="34" charset="0"/>
              </a:endParaRPr>
            </a:p>
          </p:txBody>
        </p:sp>
        <p:grpSp>
          <p:nvGrpSpPr>
            <p:cNvPr id="85" name="Group 1262">
              <a:extLst>
                <a:ext uri="{FF2B5EF4-FFF2-40B4-BE49-F238E27FC236}">
                  <a16:creationId xmlns:a16="http://schemas.microsoft.com/office/drawing/2014/main" id="{7506304C-C0B4-FA46-9D84-71244434870D}"/>
                </a:ext>
              </a:extLst>
            </p:cNvPr>
            <p:cNvGrpSpPr/>
            <p:nvPr/>
          </p:nvGrpSpPr>
          <p:grpSpPr>
            <a:xfrm>
              <a:off x="4964178" y="4638765"/>
              <a:ext cx="350968" cy="266643"/>
              <a:chOff x="-969390" y="530773"/>
              <a:chExt cx="1017587" cy="773113"/>
            </a:xfrm>
            <a:solidFill>
              <a:srgbClr val="D2D2D2"/>
            </a:solidFill>
          </p:grpSpPr>
          <p:sp>
            <p:nvSpPr>
              <p:cNvPr id="86" name="Freeform 5">
                <a:extLst>
                  <a:ext uri="{FF2B5EF4-FFF2-40B4-BE49-F238E27FC236}">
                    <a16:creationId xmlns:a16="http://schemas.microsoft.com/office/drawing/2014/main" id="{F46722A0-B4DA-AB45-80B1-931B6D683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69390" y="530773"/>
                <a:ext cx="1017587" cy="669924"/>
              </a:xfrm>
              <a:custGeom>
                <a:avLst/>
                <a:gdLst>
                  <a:gd name="T0" fmla="*/ 30 w 737"/>
                  <a:gd name="T1" fmla="*/ 326 h 478"/>
                  <a:gd name="T2" fmla="*/ 30 w 737"/>
                  <a:gd name="T3" fmla="*/ 87 h 478"/>
                  <a:gd name="T4" fmla="*/ 87 w 737"/>
                  <a:gd name="T5" fmla="*/ 30 h 478"/>
                  <a:gd name="T6" fmla="*/ 650 w 737"/>
                  <a:gd name="T7" fmla="*/ 30 h 478"/>
                  <a:gd name="T8" fmla="*/ 707 w 737"/>
                  <a:gd name="T9" fmla="*/ 87 h 478"/>
                  <a:gd name="T10" fmla="*/ 707 w 737"/>
                  <a:gd name="T11" fmla="*/ 391 h 478"/>
                  <a:gd name="T12" fmla="*/ 650 w 737"/>
                  <a:gd name="T13" fmla="*/ 448 h 478"/>
                  <a:gd name="T14" fmla="*/ 390 w 737"/>
                  <a:gd name="T15" fmla="*/ 448 h 478"/>
                  <a:gd name="T16" fmla="*/ 390 w 737"/>
                  <a:gd name="T17" fmla="*/ 478 h 478"/>
                  <a:gd name="T18" fmla="*/ 650 w 737"/>
                  <a:gd name="T19" fmla="*/ 478 h 478"/>
                  <a:gd name="T20" fmla="*/ 737 w 737"/>
                  <a:gd name="T21" fmla="*/ 391 h 478"/>
                  <a:gd name="T22" fmla="*/ 737 w 737"/>
                  <a:gd name="T23" fmla="*/ 87 h 478"/>
                  <a:gd name="T24" fmla="*/ 650 w 737"/>
                  <a:gd name="T25" fmla="*/ 0 h 478"/>
                  <a:gd name="T26" fmla="*/ 87 w 737"/>
                  <a:gd name="T27" fmla="*/ 0 h 478"/>
                  <a:gd name="T28" fmla="*/ 0 w 737"/>
                  <a:gd name="T29" fmla="*/ 87 h 478"/>
                  <a:gd name="T30" fmla="*/ 0 w 737"/>
                  <a:gd name="T31" fmla="*/ 326 h 478"/>
                  <a:gd name="T32" fmla="*/ 30 w 737"/>
                  <a:gd name="T33" fmla="*/ 32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7" h="478">
                    <a:moveTo>
                      <a:pt x="30" y="326"/>
                    </a:moveTo>
                    <a:cubicBezTo>
                      <a:pt x="30" y="87"/>
                      <a:pt x="30" y="87"/>
                      <a:pt x="30" y="87"/>
                    </a:cubicBezTo>
                    <a:cubicBezTo>
                      <a:pt x="30" y="56"/>
                      <a:pt x="55" y="30"/>
                      <a:pt x="87" y="30"/>
                    </a:cubicBezTo>
                    <a:cubicBezTo>
                      <a:pt x="650" y="30"/>
                      <a:pt x="650" y="30"/>
                      <a:pt x="650" y="30"/>
                    </a:cubicBezTo>
                    <a:cubicBezTo>
                      <a:pt x="682" y="30"/>
                      <a:pt x="707" y="56"/>
                      <a:pt x="707" y="87"/>
                    </a:cubicBezTo>
                    <a:cubicBezTo>
                      <a:pt x="707" y="391"/>
                      <a:pt x="707" y="391"/>
                      <a:pt x="707" y="391"/>
                    </a:cubicBezTo>
                    <a:cubicBezTo>
                      <a:pt x="707" y="423"/>
                      <a:pt x="682" y="448"/>
                      <a:pt x="650" y="448"/>
                    </a:cubicBezTo>
                    <a:cubicBezTo>
                      <a:pt x="390" y="448"/>
                      <a:pt x="390" y="448"/>
                      <a:pt x="390" y="448"/>
                    </a:cubicBezTo>
                    <a:cubicBezTo>
                      <a:pt x="390" y="478"/>
                      <a:pt x="390" y="478"/>
                      <a:pt x="390" y="478"/>
                    </a:cubicBezTo>
                    <a:cubicBezTo>
                      <a:pt x="650" y="478"/>
                      <a:pt x="650" y="478"/>
                      <a:pt x="650" y="478"/>
                    </a:cubicBezTo>
                    <a:cubicBezTo>
                      <a:pt x="698" y="478"/>
                      <a:pt x="737" y="439"/>
                      <a:pt x="737" y="391"/>
                    </a:cubicBezTo>
                    <a:cubicBezTo>
                      <a:pt x="737" y="87"/>
                      <a:pt x="737" y="87"/>
                      <a:pt x="737" y="87"/>
                    </a:cubicBezTo>
                    <a:cubicBezTo>
                      <a:pt x="737" y="39"/>
                      <a:pt x="698" y="0"/>
                      <a:pt x="650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39" y="0"/>
                      <a:pt x="0" y="39"/>
                      <a:pt x="0" y="87"/>
                    </a:cubicBezTo>
                    <a:cubicBezTo>
                      <a:pt x="0" y="326"/>
                      <a:pt x="0" y="326"/>
                      <a:pt x="0" y="326"/>
                    </a:cubicBezTo>
                    <a:lnTo>
                      <a:pt x="30" y="3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153" tIns="43076" rIns="86153" bIns="430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61428">
                  <a:defRPr/>
                </a:pPr>
                <a:endParaRPr lang="en-US" sz="1884">
                  <a:solidFill>
                    <a:srgbClr val="1A1A1A"/>
                  </a:solidFill>
                  <a:latin typeface="Segoe UI"/>
                </a:endParaRPr>
              </a:p>
            </p:txBody>
          </p:sp>
          <p:sp>
            <p:nvSpPr>
              <p:cNvPr id="87" name="Freeform 6">
                <a:extLst>
                  <a:ext uri="{FF2B5EF4-FFF2-40B4-BE49-F238E27FC236}">
                    <a16:creationId xmlns:a16="http://schemas.microsoft.com/office/drawing/2014/main" id="{042AA9BA-14EF-414A-8269-E15DF5205B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9390" y="697462"/>
                <a:ext cx="777876" cy="606424"/>
              </a:xfrm>
              <a:custGeom>
                <a:avLst/>
                <a:gdLst>
                  <a:gd name="T0" fmla="*/ 391 w 564"/>
                  <a:gd name="T1" fmla="*/ 147 h 433"/>
                  <a:gd name="T2" fmla="*/ 417 w 564"/>
                  <a:gd name="T3" fmla="*/ 173 h 433"/>
                  <a:gd name="T4" fmla="*/ 538 w 564"/>
                  <a:gd name="T5" fmla="*/ 173 h 433"/>
                  <a:gd name="T6" fmla="*/ 564 w 564"/>
                  <a:gd name="T7" fmla="*/ 147 h 433"/>
                  <a:gd name="T8" fmla="*/ 564 w 564"/>
                  <a:gd name="T9" fmla="*/ 26 h 433"/>
                  <a:gd name="T10" fmla="*/ 538 w 564"/>
                  <a:gd name="T11" fmla="*/ 0 h 433"/>
                  <a:gd name="T12" fmla="*/ 417 w 564"/>
                  <a:gd name="T13" fmla="*/ 0 h 433"/>
                  <a:gd name="T14" fmla="*/ 391 w 564"/>
                  <a:gd name="T15" fmla="*/ 26 h 433"/>
                  <a:gd name="T16" fmla="*/ 391 w 564"/>
                  <a:gd name="T17" fmla="*/ 65 h 433"/>
                  <a:gd name="T18" fmla="*/ 342 w 564"/>
                  <a:gd name="T19" fmla="*/ 65 h 433"/>
                  <a:gd name="T20" fmla="*/ 297 w 564"/>
                  <a:gd name="T21" fmla="*/ 97 h 433"/>
                  <a:gd name="T22" fmla="*/ 223 w 564"/>
                  <a:gd name="T23" fmla="*/ 322 h 433"/>
                  <a:gd name="T24" fmla="*/ 219 w 564"/>
                  <a:gd name="T25" fmla="*/ 325 h 433"/>
                  <a:gd name="T26" fmla="*/ 173 w 564"/>
                  <a:gd name="T27" fmla="*/ 325 h 433"/>
                  <a:gd name="T28" fmla="*/ 173 w 564"/>
                  <a:gd name="T29" fmla="*/ 286 h 433"/>
                  <a:gd name="T30" fmla="*/ 147 w 564"/>
                  <a:gd name="T31" fmla="*/ 260 h 433"/>
                  <a:gd name="T32" fmla="*/ 26 w 564"/>
                  <a:gd name="T33" fmla="*/ 260 h 433"/>
                  <a:gd name="T34" fmla="*/ 0 w 564"/>
                  <a:gd name="T35" fmla="*/ 286 h 433"/>
                  <a:gd name="T36" fmla="*/ 0 w 564"/>
                  <a:gd name="T37" fmla="*/ 407 h 433"/>
                  <a:gd name="T38" fmla="*/ 26 w 564"/>
                  <a:gd name="T39" fmla="*/ 433 h 433"/>
                  <a:gd name="T40" fmla="*/ 147 w 564"/>
                  <a:gd name="T41" fmla="*/ 433 h 433"/>
                  <a:gd name="T42" fmla="*/ 173 w 564"/>
                  <a:gd name="T43" fmla="*/ 407 h 433"/>
                  <a:gd name="T44" fmla="*/ 173 w 564"/>
                  <a:gd name="T45" fmla="*/ 368 h 433"/>
                  <a:gd name="T46" fmla="*/ 219 w 564"/>
                  <a:gd name="T47" fmla="*/ 368 h 433"/>
                  <a:gd name="T48" fmla="*/ 264 w 564"/>
                  <a:gd name="T49" fmla="*/ 336 h 433"/>
                  <a:gd name="T50" fmla="*/ 338 w 564"/>
                  <a:gd name="T51" fmla="*/ 111 h 433"/>
                  <a:gd name="T52" fmla="*/ 342 w 564"/>
                  <a:gd name="T53" fmla="*/ 108 h 433"/>
                  <a:gd name="T54" fmla="*/ 391 w 564"/>
                  <a:gd name="T55" fmla="*/ 108 h 433"/>
                  <a:gd name="T56" fmla="*/ 391 w 564"/>
                  <a:gd name="T57" fmla="*/ 147 h 433"/>
                  <a:gd name="T58" fmla="*/ 129 w 564"/>
                  <a:gd name="T59" fmla="*/ 390 h 433"/>
                  <a:gd name="T60" fmla="*/ 43 w 564"/>
                  <a:gd name="T61" fmla="*/ 390 h 433"/>
                  <a:gd name="T62" fmla="*/ 43 w 564"/>
                  <a:gd name="T63" fmla="*/ 303 h 433"/>
                  <a:gd name="T64" fmla="*/ 129 w 564"/>
                  <a:gd name="T65" fmla="*/ 303 h 433"/>
                  <a:gd name="T66" fmla="*/ 129 w 564"/>
                  <a:gd name="T67" fmla="*/ 39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4" h="433">
                    <a:moveTo>
                      <a:pt x="391" y="147"/>
                    </a:moveTo>
                    <a:cubicBezTo>
                      <a:pt x="391" y="162"/>
                      <a:pt x="403" y="173"/>
                      <a:pt x="417" y="173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52" y="173"/>
                      <a:pt x="564" y="162"/>
                      <a:pt x="564" y="147"/>
                    </a:cubicBezTo>
                    <a:cubicBezTo>
                      <a:pt x="564" y="26"/>
                      <a:pt x="564" y="26"/>
                      <a:pt x="564" y="26"/>
                    </a:cubicBezTo>
                    <a:cubicBezTo>
                      <a:pt x="564" y="11"/>
                      <a:pt x="552" y="0"/>
                      <a:pt x="538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403" y="0"/>
                      <a:pt x="391" y="11"/>
                      <a:pt x="391" y="26"/>
                    </a:cubicBezTo>
                    <a:cubicBezTo>
                      <a:pt x="391" y="65"/>
                      <a:pt x="391" y="65"/>
                      <a:pt x="391" y="65"/>
                    </a:cubicBezTo>
                    <a:cubicBezTo>
                      <a:pt x="342" y="65"/>
                      <a:pt x="342" y="65"/>
                      <a:pt x="342" y="65"/>
                    </a:cubicBezTo>
                    <a:cubicBezTo>
                      <a:pt x="322" y="65"/>
                      <a:pt x="304" y="78"/>
                      <a:pt x="297" y="97"/>
                    </a:cubicBezTo>
                    <a:cubicBezTo>
                      <a:pt x="223" y="322"/>
                      <a:pt x="223" y="322"/>
                      <a:pt x="223" y="322"/>
                    </a:cubicBezTo>
                    <a:cubicBezTo>
                      <a:pt x="222" y="324"/>
                      <a:pt x="221" y="325"/>
                      <a:pt x="219" y="325"/>
                    </a:cubicBezTo>
                    <a:cubicBezTo>
                      <a:pt x="173" y="325"/>
                      <a:pt x="173" y="325"/>
                      <a:pt x="173" y="325"/>
                    </a:cubicBezTo>
                    <a:cubicBezTo>
                      <a:pt x="173" y="286"/>
                      <a:pt x="173" y="286"/>
                      <a:pt x="173" y="286"/>
                    </a:cubicBezTo>
                    <a:cubicBezTo>
                      <a:pt x="173" y="272"/>
                      <a:pt x="161" y="260"/>
                      <a:pt x="147" y="260"/>
                    </a:cubicBezTo>
                    <a:cubicBezTo>
                      <a:pt x="26" y="260"/>
                      <a:pt x="26" y="260"/>
                      <a:pt x="26" y="260"/>
                    </a:cubicBezTo>
                    <a:cubicBezTo>
                      <a:pt x="11" y="260"/>
                      <a:pt x="0" y="272"/>
                      <a:pt x="0" y="286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22"/>
                      <a:pt x="11" y="433"/>
                      <a:pt x="26" y="433"/>
                    </a:cubicBezTo>
                    <a:cubicBezTo>
                      <a:pt x="147" y="433"/>
                      <a:pt x="147" y="433"/>
                      <a:pt x="147" y="433"/>
                    </a:cubicBezTo>
                    <a:cubicBezTo>
                      <a:pt x="161" y="433"/>
                      <a:pt x="173" y="422"/>
                      <a:pt x="173" y="407"/>
                    </a:cubicBezTo>
                    <a:cubicBezTo>
                      <a:pt x="173" y="368"/>
                      <a:pt x="173" y="368"/>
                      <a:pt x="173" y="368"/>
                    </a:cubicBezTo>
                    <a:cubicBezTo>
                      <a:pt x="219" y="368"/>
                      <a:pt x="219" y="368"/>
                      <a:pt x="219" y="368"/>
                    </a:cubicBezTo>
                    <a:cubicBezTo>
                      <a:pt x="239" y="368"/>
                      <a:pt x="257" y="355"/>
                      <a:pt x="264" y="336"/>
                    </a:cubicBezTo>
                    <a:cubicBezTo>
                      <a:pt x="338" y="111"/>
                      <a:pt x="338" y="111"/>
                      <a:pt x="338" y="111"/>
                    </a:cubicBezTo>
                    <a:cubicBezTo>
                      <a:pt x="339" y="109"/>
                      <a:pt x="340" y="108"/>
                      <a:pt x="342" y="108"/>
                    </a:cubicBezTo>
                    <a:cubicBezTo>
                      <a:pt x="391" y="108"/>
                      <a:pt x="391" y="108"/>
                      <a:pt x="391" y="108"/>
                    </a:cubicBezTo>
                    <a:lnTo>
                      <a:pt x="391" y="147"/>
                    </a:lnTo>
                    <a:close/>
                    <a:moveTo>
                      <a:pt x="129" y="390"/>
                    </a:moveTo>
                    <a:cubicBezTo>
                      <a:pt x="43" y="390"/>
                      <a:pt x="43" y="390"/>
                      <a:pt x="43" y="390"/>
                    </a:cubicBezTo>
                    <a:cubicBezTo>
                      <a:pt x="43" y="303"/>
                      <a:pt x="43" y="303"/>
                      <a:pt x="43" y="303"/>
                    </a:cubicBezTo>
                    <a:cubicBezTo>
                      <a:pt x="129" y="303"/>
                      <a:pt x="129" y="303"/>
                      <a:pt x="129" y="303"/>
                    </a:cubicBezTo>
                    <a:lnTo>
                      <a:pt x="129" y="3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153" tIns="43076" rIns="86153" bIns="430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61428">
                  <a:defRPr/>
                </a:pPr>
                <a:endParaRPr lang="en-US" sz="1884">
                  <a:solidFill>
                    <a:srgbClr val="1A1A1A"/>
                  </a:solidFill>
                  <a:latin typeface="Segoe UI"/>
                </a:endParaRPr>
              </a:p>
            </p:txBody>
          </p:sp>
        </p:grpSp>
      </p:grpSp>
      <p:sp>
        <p:nvSpPr>
          <p:cNvPr id="88" name="Rectangle 1243">
            <a:extLst>
              <a:ext uri="{FF2B5EF4-FFF2-40B4-BE49-F238E27FC236}">
                <a16:creationId xmlns:a16="http://schemas.microsoft.com/office/drawing/2014/main" id="{C2739AB8-3B13-FD4F-8E7F-874AFAB824C6}"/>
              </a:ext>
            </a:extLst>
          </p:cNvPr>
          <p:cNvSpPr/>
          <p:nvPr/>
        </p:nvSpPr>
        <p:spPr bwMode="auto">
          <a:xfrm>
            <a:off x="3822273" y="5264213"/>
            <a:ext cx="747191" cy="190052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61262" fontAlgn="base">
              <a:lnSpc>
                <a:spcPct val="90000"/>
              </a:lnSpc>
              <a:spcBef>
                <a:spcPct val="0"/>
              </a:spcBef>
              <a:spcAft>
                <a:spcPts val="393"/>
              </a:spcAft>
              <a:defRPr/>
            </a:pPr>
            <a:r>
              <a:rPr lang="en-US" sz="1372" b="1" dirty="0" err="1">
                <a:solidFill>
                  <a:srgbClr val="1A1A1A"/>
                </a:solidFill>
                <a:cs typeface="Segoe UI Semibold" panose="020B0702040204020203" pitchFamily="34" charset="0"/>
              </a:rPr>
              <a:t>Dataverse</a:t>
            </a:r>
            <a:endParaRPr lang="en-US" sz="1372" b="1" dirty="0">
              <a:solidFill>
                <a:srgbClr val="1A1A1A"/>
              </a:solidFill>
              <a:cs typeface="Segoe UI Semibold" panose="020B0702040204020203" pitchFamily="34" charset="0"/>
            </a:endParaRPr>
          </a:p>
        </p:txBody>
      </p:sp>
      <p:sp>
        <p:nvSpPr>
          <p:cNvPr id="89" name="Rectangle 1244">
            <a:extLst>
              <a:ext uri="{FF2B5EF4-FFF2-40B4-BE49-F238E27FC236}">
                <a16:creationId xmlns:a16="http://schemas.microsoft.com/office/drawing/2014/main" id="{00C88612-77E8-7A47-ADF5-D850E96AA853}"/>
              </a:ext>
            </a:extLst>
          </p:cNvPr>
          <p:cNvSpPr/>
          <p:nvPr/>
        </p:nvSpPr>
        <p:spPr bwMode="auto">
          <a:xfrm>
            <a:off x="5743721" y="5264212"/>
            <a:ext cx="878588" cy="38010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14113" fontAlgn="base">
              <a:lnSpc>
                <a:spcPct val="90000"/>
              </a:lnSpc>
              <a:spcBef>
                <a:spcPct val="0"/>
              </a:spcBef>
              <a:spcAft>
                <a:spcPts val="393"/>
              </a:spcAft>
              <a:defRPr/>
            </a:pPr>
            <a:r>
              <a:rPr lang="en-US" sz="1372" b="1" dirty="0">
                <a:solidFill>
                  <a:srgbClr val="1A1A1A"/>
                </a:solidFill>
                <a:cs typeface="Segoe UI Semibold" panose="020B0702040204020203" pitchFamily="34" charset="0"/>
              </a:rPr>
              <a:t>Data</a:t>
            </a:r>
            <a:br>
              <a:rPr lang="en-US" sz="1372" b="1" dirty="0">
                <a:solidFill>
                  <a:srgbClr val="1A1A1A"/>
                </a:solidFill>
                <a:cs typeface="Segoe UI Semibold" panose="020B0702040204020203" pitchFamily="34" charset="0"/>
              </a:rPr>
            </a:br>
            <a:r>
              <a:rPr lang="en-US" sz="1372" b="1" dirty="0">
                <a:solidFill>
                  <a:srgbClr val="1A1A1A"/>
                </a:solidFill>
                <a:cs typeface="Segoe UI Semibold" panose="020B0702040204020203" pitchFamily="34" charset="0"/>
              </a:rPr>
              <a:t>connectors</a:t>
            </a:r>
          </a:p>
        </p:txBody>
      </p:sp>
      <p:pic>
        <p:nvPicPr>
          <p:cNvPr id="90" name="Graphic 1245">
            <a:extLst>
              <a:ext uri="{FF2B5EF4-FFF2-40B4-BE49-F238E27FC236}">
                <a16:creationId xmlns:a16="http://schemas.microsoft.com/office/drawing/2014/main" id="{10B93481-1541-8C4C-8699-059F3B59EB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5714" y="4723032"/>
            <a:ext cx="350123" cy="350123"/>
          </a:xfrm>
          <a:prstGeom prst="rect">
            <a:avLst/>
          </a:prstGeom>
        </p:spPr>
      </p:pic>
      <p:sp>
        <p:nvSpPr>
          <p:cNvPr id="91" name="Rectangle 1259">
            <a:extLst>
              <a:ext uri="{FF2B5EF4-FFF2-40B4-BE49-F238E27FC236}">
                <a16:creationId xmlns:a16="http://schemas.microsoft.com/office/drawing/2014/main" id="{CD95FF71-F989-094D-A3F6-69561291D8AF}"/>
              </a:ext>
            </a:extLst>
          </p:cNvPr>
          <p:cNvSpPr/>
          <p:nvPr/>
        </p:nvSpPr>
        <p:spPr bwMode="auto">
          <a:xfrm>
            <a:off x="7628131" y="5321367"/>
            <a:ext cx="788905" cy="181737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61262" fontAlgn="base">
              <a:lnSpc>
                <a:spcPct val="90000"/>
              </a:lnSpc>
              <a:spcBef>
                <a:spcPct val="0"/>
              </a:spcBef>
              <a:spcAft>
                <a:spcPts val="393"/>
              </a:spcAft>
              <a:defRPr/>
            </a:pPr>
            <a:r>
              <a:rPr lang="en-US" sz="1372" b="1" dirty="0">
                <a:solidFill>
                  <a:srgbClr val="1A1A1A"/>
                </a:solidFill>
                <a:cs typeface="Segoe UI Semibold" panose="020B0702040204020203" pitchFamily="34" charset="0"/>
              </a:rPr>
              <a:t>AI Builder</a:t>
            </a:r>
          </a:p>
        </p:txBody>
      </p:sp>
      <p:pic>
        <p:nvPicPr>
          <p:cNvPr id="93" name="Graphic 1248">
            <a:extLst>
              <a:ext uri="{FF2B5EF4-FFF2-40B4-BE49-F238E27FC236}">
                <a16:creationId xmlns:a16="http://schemas.microsoft.com/office/drawing/2014/main" id="{63CA3F62-9B64-EC48-90D7-74361C0455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9544" y="4714009"/>
            <a:ext cx="468884" cy="481442"/>
          </a:xfrm>
          <a:prstGeom prst="rect">
            <a:avLst/>
          </a:prstGeom>
        </p:spPr>
      </p:pic>
      <p:cxnSp>
        <p:nvCxnSpPr>
          <p:cNvPr id="94" name="Straight Connector 1253">
            <a:extLst>
              <a:ext uri="{FF2B5EF4-FFF2-40B4-BE49-F238E27FC236}">
                <a16:creationId xmlns:a16="http://schemas.microsoft.com/office/drawing/2014/main" id="{D19BA52C-7F83-7A4F-913D-8C75B9253C47}"/>
              </a:ext>
            </a:extLst>
          </p:cNvPr>
          <p:cNvCxnSpPr/>
          <p:nvPr/>
        </p:nvCxnSpPr>
        <p:spPr>
          <a:xfrm flipH="1">
            <a:off x="8040480" y="4318900"/>
            <a:ext cx="0" cy="261641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ysDot"/>
            <a:miter lim="800000"/>
            <a:headEnd type="none" w="lg" len="med"/>
            <a:tailEnd type="none" w="lg" len="med"/>
          </a:ln>
          <a:effectLst/>
        </p:spPr>
      </p:cxnSp>
      <p:cxnSp>
        <p:nvCxnSpPr>
          <p:cNvPr id="95" name="Straight Connector 1253">
            <a:extLst>
              <a:ext uri="{FF2B5EF4-FFF2-40B4-BE49-F238E27FC236}">
                <a16:creationId xmlns:a16="http://schemas.microsoft.com/office/drawing/2014/main" id="{A71B5FBB-502B-7B4E-8903-7D78D52068AB}"/>
              </a:ext>
            </a:extLst>
          </p:cNvPr>
          <p:cNvCxnSpPr/>
          <p:nvPr/>
        </p:nvCxnSpPr>
        <p:spPr>
          <a:xfrm flipH="1">
            <a:off x="6166100" y="4318900"/>
            <a:ext cx="0" cy="261641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ysDot"/>
            <a:miter lim="800000"/>
            <a:headEnd type="none" w="lg" len="med"/>
            <a:tailEnd type="none" w="lg" len="med"/>
          </a:ln>
          <a:effectLst/>
        </p:spPr>
      </p:cxnSp>
      <p:cxnSp>
        <p:nvCxnSpPr>
          <p:cNvPr id="96" name="Straight Connector 1253">
            <a:extLst>
              <a:ext uri="{FF2B5EF4-FFF2-40B4-BE49-F238E27FC236}">
                <a16:creationId xmlns:a16="http://schemas.microsoft.com/office/drawing/2014/main" id="{63101269-A7D5-3943-8E50-DCCB1997F60D}"/>
              </a:ext>
            </a:extLst>
          </p:cNvPr>
          <p:cNvCxnSpPr/>
          <p:nvPr/>
        </p:nvCxnSpPr>
        <p:spPr>
          <a:xfrm flipH="1">
            <a:off x="4180775" y="4318900"/>
            <a:ext cx="0" cy="261641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ysDot"/>
            <a:miter lim="800000"/>
            <a:headEnd type="none" w="lg" len="med"/>
            <a:tailEnd type="none" w="lg" len="med"/>
          </a:ln>
          <a:effectLst/>
        </p:spPr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222F153-F65B-3443-B222-BF6280E7FDAB}"/>
              </a:ext>
            </a:extLst>
          </p:cNvPr>
          <p:cNvGrpSpPr/>
          <p:nvPr/>
        </p:nvGrpSpPr>
        <p:grpSpPr>
          <a:xfrm>
            <a:off x="10293999" y="2764375"/>
            <a:ext cx="716325" cy="716325"/>
            <a:chOff x="10522653" y="3502067"/>
            <a:chExt cx="1051262" cy="105126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378361E-9AE6-D545-8906-9F4CC56E5B56}"/>
                </a:ext>
              </a:extLst>
            </p:cNvPr>
            <p:cNvSpPr/>
            <p:nvPr/>
          </p:nvSpPr>
          <p:spPr bwMode="auto">
            <a:xfrm>
              <a:off x="10522653" y="3502067"/>
              <a:ext cx="1051262" cy="1051262"/>
            </a:xfrm>
            <a:prstGeom prst="ellipse">
              <a:avLst/>
            </a:prstGeom>
            <a:solidFill>
              <a:srgbClr val="14848F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61268" tIns="129017" rIns="161268" bIns="1290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8221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64">
                <a:solidFill>
                  <a:srgbClr val="1A1A1A"/>
                </a:solidFill>
                <a:latin typeface="Segoe UI"/>
                <a:cs typeface="Segoe UI" pitchFamily="34" charset="0"/>
              </a:endParaRPr>
            </a:p>
          </p:txBody>
        </p:sp>
        <p:pic>
          <p:nvPicPr>
            <p:cNvPr id="99" name="Picture 9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161C3F8-8EA7-8848-8033-D43C7D90C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70949" y="3767009"/>
              <a:ext cx="553237" cy="553237"/>
            </a:xfrm>
            <a:prstGeom prst="rect">
              <a:avLst/>
            </a:prstGeom>
          </p:spPr>
        </p:pic>
      </p:grpSp>
      <p:sp>
        <p:nvSpPr>
          <p:cNvPr id="100" name="Rectangle 1236">
            <a:extLst>
              <a:ext uri="{FF2B5EF4-FFF2-40B4-BE49-F238E27FC236}">
                <a16:creationId xmlns:a16="http://schemas.microsoft.com/office/drawing/2014/main" id="{243D1E1E-9AE5-5B41-B2CD-D5FDA6829E12}"/>
              </a:ext>
            </a:extLst>
          </p:cNvPr>
          <p:cNvSpPr/>
          <p:nvPr/>
        </p:nvSpPr>
        <p:spPr>
          <a:xfrm>
            <a:off x="9305979" y="3663628"/>
            <a:ext cx="2692363" cy="4840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 defTabSz="861262">
              <a:defRPr/>
            </a:pPr>
            <a:r>
              <a:rPr lang="en-US" sz="1568" b="1" dirty="0">
                <a:solidFill>
                  <a:srgbClr val="1A1A1A"/>
                </a:solidFill>
                <a:cs typeface="Segoe UI Semibold" panose="020B0702040204020203" pitchFamily="34" charset="0"/>
              </a:rPr>
              <a:t>Power Virtual Agents</a:t>
            </a:r>
            <a:endParaRPr lang="en-US" sz="1177" b="1" dirty="0">
              <a:solidFill>
                <a:srgbClr val="1A1A1A"/>
              </a:solidFill>
              <a:cs typeface="Segoe UI Semibold" panose="020B0702040204020203" pitchFamily="34" charset="0"/>
            </a:endParaRPr>
          </a:p>
          <a:p>
            <a:pPr algn="ctr" defTabSz="861262">
              <a:defRPr/>
            </a:pPr>
            <a:r>
              <a:rPr lang="en-US" sz="1177" dirty="0">
                <a:solidFill>
                  <a:srgbClr val="1A1A1A"/>
                </a:solidFill>
                <a:cs typeface="Segoe UI Semibold" panose="020B0702040204020203" pitchFamily="34" charset="0"/>
              </a:rPr>
              <a:t>Intelligent virtual agents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DF41A7C-D61D-F240-B1A3-25EC3D62F414}"/>
              </a:ext>
            </a:extLst>
          </p:cNvPr>
          <p:cNvGrpSpPr/>
          <p:nvPr/>
        </p:nvGrpSpPr>
        <p:grpSpPr>
          <a:xfrm>
            <a:off x="1165385" y="2766790"/>
            <a:ext cx="704747" cy="704747"/>
            <a:chOff x="3088969" y="2333617"/>
            <a:chExt cx="1051560" cy="105156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C01710F-AC85-B946-94DE-DA7733A4DBD3}"/>
                </a:ext>
              </a:extLst>
            </p:cNvPr>
            <p:cNvSpPr/>
            <p:nvPr/>
          </p:nvSpPr>
          <p:spPr bwMode="auto">
            <a:xfrm>
              <a:off x="3088969" y="2333617"/>
              <a:ext cx="1051560" cy="10515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64526" tIns="131621" rIns="164526" bIns="1316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83882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99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" pitchFamily="34" charset="0"/>
              </a:endParaRPr>
            </a:p>
          </p:txBody>
        </p:sp>
        <p:grpSp>
          <p:nvGrpSpPr>
            <p:cNvPr id="103" name="Group 12">
              <a:extLst>
                <a:ext uri="{FF2B5EF4-FFF2-40B4-BE49-F238E27FC236}">
                  <a16:creationId xmlns:a16="http://schemas.microsoft.com/office/drawing/2014/main" id="{02927100-65C1-CE45-8729-71378A779C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72588" y="2675429"/>
              <a:ext cx="484321" cy="367935"/>
              <a:chOff x="4543" y="2176"/>
              <a:chExt cx="258" cy="196"/>
            </a:xfrm>
            <a:solidFill>
              <a:schemeClr val="bg1"/>
            </a:solidFill>
          </p:grpSpPr>
          <p:sp>
            <p:nvSpPr>
              <p:cNvPr id="104" name="Freeform 13">
                <a:extLst>
                  <a:ext uri="{FF2B5EF4-FFF2-40B4-BE49-F238E27FC236}">
                    <a16:creationId xmlns:a16="http://schemas.microsoft.com/office/drawing/2014/main" id="{E3ACD224-3102-3247-8A0B-20A73B416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" y="2176"/>
                <a:ext cx="258" cy="170"/>
              </a:xfrm>
              <a:custGeom>
                <a:avLst/>
                <a:gdLst>
                  <a:gd name="T0" fmla="*/ 635 w 720"/>
                  <a:gd name="T1" fmla="*/ 467 h 467"/>
                  <a:gd name="T2" fmla="*/ 620 w 720"/>
                  <a:gd name="T3" fmla="*/ 467 h 467"/>
                  <a:gd name="T4" fmla="*/ 620 w 720"/>
                  <a:gd name="T5" fmla="*/ 438 h 467"/>
                  <a:gd name="T6" fmla="*/ 635 w 720"/>
                  <a:gd name="T7" fmla="*/ 438 h 467"/>
                  <a:gd name="T8" fmla="*/ 691 w 720"/>
                  <a:gd name="T9" fmla="*/ 382 h 467"/>
                  <a:gd name="T10" fmla="*/ 691 w 720"/>
                  <a:gd name="T11" fmla="*/ 85 h 467"/>
                  <a:gd name="T12" fmla="*/ 635 w 720"/>
                  <a:gd name="T13" fmla="*/ 29 h 467"/>
                  <a:gd name="T14" fmla="*/ 85 w 720"/>
                  <a:gd name="T15" fmla="*/ 29 h 467"/>
                  <a:gd name="T16" fmla="*/ 29 w 720"/>
                  <a:gd name="T17" fmla="*/ 85 h 467"/>
                  <a:gd name="T18" fmla="*/ 29 w 720"/>
                  <a:gd name="T19" fmla="*/ 382 h 467"/>
                  <a:gd name="T20" fmla="*/ 85 w 720"/>
                  <a:gd name="T21" fmla="*/ 438 h 467"/>
                  <a:gd name="T22" fmla="*/ 99 w 720"/>
                  <a:gd name="T23" fmla="*/ 438 h 467"/>
                  <a:gd name="T24" fmla="*/ 99 w 720"/>
                  <a:gd name="T25" fmla="*/ 467 h 467"/>
                  <a:gd name="T26" fmla="*/ 85 w 720"/>
                  <a:gd name="T27" fmla="*/ 467 h 467"/>
                  <a:gd name="T28" fmla="*/ 0 w 720"/>
                  <a:gd name="T29" fmla="*/ 382 h 467"/>
                  <a:gd name="T30" fmla="*/ 0 w 720"/>
                  <a:gd name="T31" fmla="*/ 85 h 467"/>
                  <a:gd name="T32" fmla="*/ 85 w 720"/>
                  <a:gd name="T33" fmla="*/ 0 h 467"/>
                  <a:gd name="T34" fmla="*/ 635 w 720"/>
                  <a:gd name="T35" fmla="*/ 0 h 467"/>
                  <a:gd name="T36" fmla="*/ 720 w 720"/>
                  <a:gd name="T37" fmla="*/ 85 h 467"/>
                  <a:gd name="T38" fmla="*/ 720 w 720"/>
                  <a:gd name="T39" fmla="*/ 382 h 467"/>
                  <a:gd name="T40" fmla="*/ 635 w 720"/>
                  <a:gd name="T41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0" h="467">
                    <a:moveTo>
                      <a:pt x="635" y="467"/>
                    </a:moveTo>
                    <a:cubicBezTo>
                      <a:pt x="620" y="467"/>
                      <a:pt x="620" y="467"/>
                      <a:pt x="620" y="467"/>
                    </a:cubicBezTo>
                    <a:cubicBezTo>
                      <a:pt x="620" y="438"/>
                      <a:pt x="620" y="438"/>
                      <a:pt x="620" y="438"/>
                    </a:cubicBezTo>
                    <a:cubicBezTo>
                      <a:pt x="635" y="438"/>
                      <a:pt x="635" y="438"/>
                      <a:pt x="635" y="438"/>
                    </a:cubicBezTo>
                    <a:cubicBezTo>
                      <a:pt x="666" y="438"/>
                      <a:pt x="691" y="413"/>
                      <a:pt x="691" y="382"/>
                    </a:cubicBezTo>
                    <a:cubicBezTo>
                      <a:pt x="691" y="85"/>
                      <a:pt x="691" y="85"/>
                      <a:pt x="691" y="85"/>
                    </a:cubicBezTo>
                    <a:cubicBezTo>
                      <a:pt x="691" y="54"/>
                      <a:pt x="666" y="29"/>
                      <a:pt x="63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54" y="29"/>
                      <a:pt x="29" y="54"/>
                      <a:pt x="29" y="85"/>
                    </a:cubicBezTo>
                    <a:cubicBezTo>
                      <a:pt x="29" y="382"/>
                      <a:pt x="29" y="382"/>
                      <a:pt x="29" y="382"/>
                    </a:cubicBezTo>
                    <a:cubicBezTo>
                      <a:pt x="29" y="413"/>
                      <a:pt x="54" y="438"/>
                      <a:pt x="85" y="438"/>
                    </a:cubicBezTo>
                    <a:cubicBezTo>
                      <a:pt x="99" y="438"/>
                      <a:pt x="99" y="438"/>
                      <a:pt x="99" y="438"/>
                    </a:cubicBezTo>
                    <a:cubicBezTo>
                      <a:pt x="99" y="467"/>
                      <a:pt x="99" y="467"/>
                      <a:pt x="99" y="467"/>
                    </a:cubicBezTo>
                    <a:cubicBezTo>
                      <a:pt x="85" y="467"/>
                      <a:pt x="85" y="467"/>
                      <a:pt x="85" y="467"/>
                    </a:cubicBezTo>
                    <a:cubicBezTo>
                      <a:pt x="38" y="467"/>
                      <a:pt x="0" y="429"/>
                      <a:pt x="0" y="382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38"/>
                      <a:pt x="38" y="0"/>
                      <a:pt x="85" y="0"/>
                    </a:cubicBezTo>
                    <a:cubicBezTo>
                      <a:pt x="635" y="0"/>
                      <a:pt x="635" y="0"/>
                      <a:pt x="635" y="0"/>
                    </a:cubicBezTo>
                    <a:cubicBezTo>
                      <a:pt x="682" y="0"/>
                      <a:pt x="720" y="38"/>
                      <a:pt x="720" y="85"/>
                    </a:cubicBezTo>
                    <a:cubicBezTo>
                      <a:pt x="720" y="382"/>
                      <a:pt x="720" y="382"/>
                      <a:pt x="720" y="382"/>
                    </a:cubicBezTo>
                    <a:cubicBezTo>
                      <a:pt x="720" y="429"/>
                      <a:pt x="682" y="467"/>
                      <a:pt x="635" y="4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237">
                  <a:defRPr/>
                </a:pPr>
                <a:endParaRPr lang="en-US" sz="1801" kern="0">
                  <a:solidFill>
                    <a:srgbClr val="505050"/>
                  </a:solidFill>
                  <a:latin typeface="Segoe UI Semilight"/>
                </a:endParaRPr>
              </a:p>
            </p:txBody>
          </p:sp>
          <p:sp>
            <p:nvSpPr>
              <p:cNvPr id="105" name="Freeform 14">
                <a:extLst>
                  <a:ext uri="{FF2B5EF4-FFF2-40B4-BE49-F238E27FC236}">
                    <a16:creationId xmlns:a16="http://schemas.microsoft.com/office/drawing/2014/main" id="{FD6CC83B-EC5B-BD42-8C49-E46502BA7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2311"/>
                <a:ext cx="28" cy="61"/>
              </a:xfrm>
              <a:custGeom>
                <a:avLst/>
                <a:gdLst>
                  <a:gd name="T0" fmla="*/ 40 w 79"/>
                  <a:gd name="T1" fmla="*/ 169 h 169"/>
                  <a:gd name="T2" fmla="*/ 0 w 79"/>
                  <a:gd name="T3" fmla="*/ 130 h 169"/>
                  <a:gd name="T4" fmla="*/ 0 w 79"/>
                  <a:gd name="T5" fmla="*/ 39 h 169"/>
                  <a:gd name="T6" fmla="*/ 40 w 79"/>
                  <a:gd name="T7" fmla="*/ 0 h 169"/>
                  <a:gd name="T8" fmla="*/ 40 w 79"/>
                  <a:gd name="T9" fmla="*/ 0 h 169"/>
                  <a:gd name="T10" fmla="*/ 79 w 79"/>
                  <a:gd name="T11" fmla="*/ 39 h 169"/>
                  <a:gd name="T12" fmla="*/ 79 w 79"/>
                  <a:gd name="T13" fmla="*/ 130 h 169"/>
                  <a:gd name="T14" fmla="*/ 40 w 79"/>
                  <a:gd name="T15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169">
                    <a:moveTo>
                      <a:pt x="40" y="169"/>
                    </a:moveTo>
                    <a:cubicBezTo>
                      <a:pt x="18" y="169"/>
                      <a:pt x="0" y="152"/>
                      <a:pt x="0" y="13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62" y="0"/>
                      <a:pt x="79" y="17"/>
                      <a:pt x="79" y="39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9" y="152"/>
                      <a:pt x="62" y="169"/>
                      <a:pt x="40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237">
                  <a:defRPr/>
                </a:pPr>
                <a:endParaRPr lang="en-US" sz="1801" kern="0">
                  <a:solidFill>
                    <a:srgbClr val="505050"/>
                  </a:solidFill>
                  <a:latin typeface="Segoe UI Semilight"/>
                </a:endParaRPr>
              </a:p>
            </p:txBody>
          </p:sp>
          <p:sp>
            <p:nvSpPr>
              <p:cNvPr id="106" name="Freeform 15">
                <a:extLst>
                  <a:ext uri="{FF2B5EF4-FFF2-40B4-BE49-F238E27FC236}">
                    <a16:creationId xmlns:a16="http://schemas.microsoft.com/office/drawing/2014/main" id="{96C4C220-C3DE-E34E-B90C-7879B828F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259"/>
                <a:ext cx="29" cy="113"/>
              </a:xfrm>
              <a:custGeom>
                <a:avLst/>
                <a:gdLst>
                  <a:gd name="T0" fmla="*/ 40 w 79"/>
                  <a:gd name="T1" fmla="*/ 312 h 312"/>
                  <a:gd name="T2" fmla="*/ 0 w 79"/>
                  <a:gd name="T3" fmla="*/ 273 h 312"/>
                  <a:gd name="T4" fmla="*/ 0 w 79"/>
                  <a:gd name="T5" fmla="*/ 40 h 312"/>
                  <a:gd name="T6" fmla="*/ 40 w 79"/>
                  <a:gd name="T7" fmla="*/ 0 h 312"/>
                  <a:gd name="T8" fmla="*/ 79 w 79"/>
                  <a:gd name="T9" fmla="*/ 40 h 312"/>
                  <a:gd name="T10" fmla="*/ 79 w 79"/>
                  <a:gd name="T11" fmla="*/ 273 h 312"/>
                  <a:gd name="T12" fmla="*/ 40 w 79"/>
                  <a:gd name="T13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312">
                    <a:moveTo>
                      <a:pt x="40" y="312"/>
                    </a:moveTo>
                    <a:cubicBezTo>
                      <a:pt x="18" y="312"/>
                      <a:pt x="0" y="295"/>
                      <a:pt x="0" y="27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2" y="0"/>
                      <a:pt x="79" y="18"/>
                      <a:pt x="79" y="40"/>
                    </a:cubicBezTo>
                    <a:cubicBezTo>
                      <a:pt x="79" y="273"/>
                      <a:pt x="79" y="273"/>
                      <a:pt x="79" y="273"/>
                    </a:cubicBezTo>
                    <a:cubicBezTo>
                      <a:pt x="79" y="295"/>
                      <a:pt x="62" y="312"/>
                      <a:pt x="40" y="3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237">
                  <a:defRPr/>
                </a:pPr>
                <a:endParaRPr lang="en-US" sz="1801" kern="0">
                  <a:solidFill>
                    <a:srgbClr val="505050"/>
                  </a:solidFill>
                  <a:latin typeface="Segoe UI Semilight"/>
                </a:endParaRPr>
              </a:p>
            </p:txBody>
          </p:sp>
          <p:sp>
            <p:nvSpPr>
              <p:cNvPr id="107" name="Freeform 16">
                <a:extLst>
                  <a:ext uri="{FF2B5EF4-FFF2-40B4-BE49-F238E27FC236}">
                    <a16:creationId xmlns:a16="http://schemas.microsoft.com/office/drawing/2014/main" id="{FCFEAAC0-F1B5-BE47-B12A-434E09476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4" y="2223"/>
                <a:ext cx="29" cy="149"/>
              </a:xfrm>
              <a:custGeom>
                <a:avLst/>
                <a:gdLst>
                  <a:gd name="T0" fmla="*/ 40 w 79"/>
                  <a:gd name="T1" fmla="*/ 409 h 409"/>
                  <a:gd name="T2" fmla="*/ 0 w 79"/>
                  <a:gd name="T3" fmla="*/ 370 h 409"/>
                  <a:gd name="T4" fmla="*/ 0 w 79"/>
                  <a:gd name="T5" fmla="*/ 39 h 409"/>
                  <a:gd name="T6" fmla="*/ 40 w 79"/>
                  <a:gd name="T7" fmla="*/ 0 h 409"/>
                  <a:gd name="T8" fmla="*/ 79 w 79"/>
                  <a:gd name="T9" fmla="*/ 39 h 409"/>
                  <a:gd name="T10" fmla="*/ 79 w 79"/>
                  <a:gd name="T11" fmla="*/ 370 h 409"/>
                  <a:gd name="T12" fmla="*/ 40 w 79"/>
                  <a:gd name="T13" fmla="*/ 40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409">
                    <a:moveTo>
                      <a:pt x="40" y="409"/>
                    </a:moveTo>
                    <a:cubicBezTo>
                      <a:pt x="18" y="409"/>
                      <a:pt x="0" y="392"/>
                      <a:pt x="0" y="37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1" y="0"/>
                      <a:pt x="79" y="18"/>
                      <a:pt x="79" y="39"/>
                    </a:cubicBezTo>
                    <a:cubicBezTo>
                      <a:pt x="79" y="370"/>
                      <a:pt x="79" y="370"/>
                      <a:pt x="79" y="370"/>
                    </a:cubicBezTo>
                    <a:cubicBezTo>
                      <a:pt x="79" y="392"/>
                      <a:pt x="61" y="409"/>
                      <a:pt x="40" y="40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237">
                  <a:defRPr/>
                </a:pPr>
                <a:endParaRPr lang="en-US" sz="1801" kern="0">
                  <a:solidFill>
                    <a:srgbClr val="505050"/>
                  </a:solidFill>
                  <a:latin typeface="Segoe UI Semilight"/>
                </a:endParaRPr>
              </a:p>
            </p:txBody>
          </p:sp>
          <p:sp>
            <p:nvSpPr>
              <p:cNvPr id="108" name="Freeform 17">
                <a:extLst>
                  <a:ext uri="{FF2B5EF4-FFF2-40B4-BE49-F238E27FC236}">
                    <a16:creationId xmlns:a16="http://schemas.microsoft.com/office/drawing/2014/main" id="{6154327D-E5EF-7F41-84BE-1ACA5165E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0" y="2280"/>
                <a:ext cx="28" cy="92"/>
              </a:xfrm>
              <a:custGeom>
                <a:avLst/>
                <a:gdLst>
                  <a:gd name="T0" fmla="*/ 40 w 79"/>
                  <a:gd name="T1" fmla="*/ 252 h 252"/>
                  <a:gd name="T2" fmla="*/ 0 w 79"/>
                  <a:gd name="T3" fmla="*/ 213 h 252"/>
                  <a:gd name="T4" fmla="*/ 0 w 79"/>
                  <a:gd name="T5" fmla="*/ 40 h 252"/>
                  <a:gd name="T6" fmla="*/ 40 w 79"/>
                  <a:gd name="T7" fmla="*/ 0 h 252"/>
                  <a:gd name="T8" fmla="*/ 79 w 79"/>
                  <a:gd name="T9" fmla="*/ 40 h 252"/>
                  <a:gd name="T10" fmla="*/ 79 w 79"/>
                  <a:gd name="T11" fmla="*/ 213 h 252"/>
                  <a:gd name="T12" fmla="*/ 40 w 79"/>
                  <a:gd name="T13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52">
                    <a:moveTo>
                      <a:pt x="40" y="252"/>
                    </a:moveTo>
                    <a:cubicBezTo>
                      <a:pt x="18" y="252"/>
                      <a:pt x="0" y="235"/>
                      <a:pt x="0" y="21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1" y="0"/>
                      <a:pt x="79" y="18"/>
                      <a:pt x="79" y="40"/>
                    </a:cubicBezTo>
                    <a:cubicBezTo>
                      <a:pt x="79" y="213"/>
                      <a:pt x="79" y="213"/>
                      <a:pt x="79" y="213"/>
                    </a:cubicBezTo>
                    <a:cubicBezTo>
                      <a:pt x="79" y="235"/>
                      <a:pt x="62" y="252"/>
                      <a:pt x="40" y="25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237">
                  <a:defRPr/>
                </a:pPr>
                <a:endParaRPr lang="en-US" sz="1801" kern="0">
                  <a:solidFill>
                    <a:srgbClr val="505050"/>
                  </a:solidFill>
                  <a:latin typeface="Segoe UI Semilight"/>
                </a:endParaRPr>
              </a:p>
            </p:txBody>
          </p:sp>
        </p:grpSp>
      </p:grpSp>
      <p:sp>
        <p:nvSpPr>
          <p:cNvPr id="109" name="Rectangle 1231">
            <a:extLst>
              <a:ext uri="{FF2B5EF4-FFF2-40B4-BE49-F238E27FC236}">
                <a16:creationId xmlns:a16="http://schemas.microsoft.com/office/drawing/2014/main" id="{170DAF96-85E8-FC47-888E-7F7EFA028D72}"/>
              </a:ext>
            </a:extLst>
          </p:cNvPr>
          <p:cNvSpPr/>
          <p:nvPr/>
        </p:nvSpPr>
        <p:spPr>
          <a:xfrm>
            <a:off x="3367603" y="3663628"/>
            <a:ext cx="2461426" cy="4840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 defTabSz="861262">
              <a:defRPr/>
            </a:pPr>
            <a:r>
              <a:rPr lang="en-US" sz="1568" b="1" dirty="0">
                <a:solidFill>
                  <a:srgbClr val="1A1A1A"/>
                </a:solidFill>
                <a:cs typeface="Segoe UI Semibold" panose="020B0702040204020203" pitchFamily="34" charset="0"/>
              </a:rPr>
              <a:t>Power Apps</a:t>
            </a:r>
          </a:p>
          <a:p>
            <a:pPr algn="ctr" defTabSz="861262">
              <a:defRPr/>
            </a:pPr>
            <a:r>
              <a:rPr lang="en-GB" sz="1177" dirty="0">
                <a:solidFill>
                  <a:srgbClr val="1A1A1A"/>
                </a:solidFill>
                <a:cs typeface="Segoe UI Semibold" panose="020B0702040204020203" pitchFamily="34" charset="0"/>
              </a:rPr>
              <a:t>Application development</a:t>
            </a:r>
          </a:p>
          <a:p>
            <a:pPr algn="ctr" defTabSz="861262">
              <a:defRPr/>
            </a:pPr>
            <a:endParaRPr lang="en-US" sz="1177" dirty="0">
              <a:solidFill>
                <a:srgbClr val="1A1A1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0" name="Rectangle 1231">
            <a:extLst>
              <a:ext uri="{FF2B5EF4-FFF2-40B4-BE49-F238E27FC236}">
                <a16:creationId xmlns:a16="http://schemas.microsoft.com/office/drawing/2014/main" id="{01E46375-AF5D-3B46-B2EB-3AFFFD0FA9C4}"/>
              </a:ext>
            </a:extLst>
          </p:cNvPr>
          <p:cNvSpPr/>
          <p:nvPr/>
        </p:nvSpPr>
        <p:spPr>
          <a:xfrm>
            <a:off x="6384419" y="3663628"/>
            <a:ext cx="2461426" cy="4840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 defTabSz="861262">
              <a:defRPr/>
            </a:pPr>
            <a:r>
              <a:rPr lang="en-US" sz="1568" b="1" dirty="0">
                <a:solidFill>
                  <a:srgbClr val="1A1A1A"/>
                </a:solidFill>
                <a:cs typeface="Segoe UI Semibold" panose="020B0702040204020203" pitchFamily="34" charset="0"/>
              </a:rPr>
              <a:t>Power Automate</a:t>
            </a:r>
          </a:p>
          <a:p>
            <a:pPr algn="ctr" defTabSz="861262">
              <a:defRPr/>
            </a:pPr>
            <a:r>
              <a:rPr lang="en-GB" sz="1177" dirty="0">
                <a:solidFill>
                  <a:srgbClr val="1A1A1A"/>
                </a:solidFill>
                <a:cs typeface="Segoe UI Semibold" panose="020B0702040204020203" pitchFamily="34" charset="0"/>
              </a:rPr>
              <a:t>Workflow automation</a:t>
            </a:r>
            <a:endParaRPr lang="en-US" sz="1177" dirty="0">
              <a:solidFill>
                <a:srgbClr val="1A1A1A"/>
              </a:solidFill>
              <a:cs typeface="Segoe UI Semibold" panose="020B0702040204020203" pitchFamily="34" charset="0"/>
            </a:endParaRPr>
          </a:p>
        </p:txBody>
      </p:sp>
      <p:sp>
        <p:nvSpPr>
          <p:cNvPr id="44" name="Org_ECA6" title="Icon of three boxes in a bracket chart">
            <a:extLst>
              <a:ext uri="{FF2B5EF4-FFF2-40B4-BE49-F238E27FC236}">
                <a16:creationId xmlns:a16="http://schemas.microsoft.com/office/drawing/2014/main" id="{4930BE64-D053-EA40-9ACE-CD77D6E6490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86904" y="4800134"/>
            <a:ext cx="358395" cy="358571"/>
          </a:xfrm>
          <a:custGeom>
            <a:avLst/>
            <a:gdLst>
              <a:gd name="T0" fmla="*/ 1177 w 4117"/>
              <a:gd name="T1" fmla="*/ 4119 h 4119"/>
              <a:gd name="T2" fmla="*/ 0 w 4117"/>
              <a:gd name="T3" fmla="*/ 4119 h 4119"/>
              <a:gd name="T4" fmla="*/ 0 w 4117"/>
              <a:gd name="T5" fmla="*/ 2942 h 4119"/>
              <a:gd name="T6" fmla="*/ 1177 w 4117"/>
              <a:gd name="T7" fmla="*/ 2942 h 4119"/>
              <a:gd name="T8" fmla="*/ 1177 w 4117"/>
              <a:gd name="T9" fmla="*/ 4119 h 4119"/>
              <a:gd name="T10" fmla="*/ 4117 w 4117"/>
              <a:gd name="T11" fmla="*/ 2942 h 4119"/>
              <a:gd name="T12" fmla="*/ 2941 w 4117"/>
              <a:gd name="T13" fmla="*/ 2942 h 4119"/>
              <a:gd name="T14" fmla="*/ 2941 w 4117"/>
              <a:gd name="T15" fmla="*/ 4119 h 4119"/>
              <a:gd name="T16" fmla="*/ 4117 w 4117"/>
              <a:gd name="T17" fmla="*/ 4119 h 4119"/>
              <a:gd name="T18" fmla="*/ 4117 w 4117"/>
              <a:gd name="T19" fmla="*/ 2942 h 4119"/>
              <a:gd name="T20" fmla="*/ 2647 w 4117"/>
              <a:gd name="T21" fmla="*/ 0 h 4119"/>
              <a:gd name="T22" fmla="*/ 1471 w 4117"/>
              <a:gd name="T23" fmla="*/ 0 h 4119"/>
              <a:gd name="T24" fmla="*/ 1471 w 4117"/>
              <a:gd name="T25" fmla="*/ 1177 h 4119"/>
              <a:gd name="T26" fmla="*/ 2647 w 4117"/>
              <a:gd name="T27" fmla="*/ 1177 h 4119"/>
              <a:gd name="T28" fmla="*/ 2647 w 4117"/>
              <a:gd name="T29" fmla="*/ 0 h 4119"/>
              <a:gd name="T30" fmla="*/ 2059 w 4117"/>
              <a:gd name="T31" fmla="*/ 1177 h 4119"/>
              <a:gd name="T32" fmla="*/ 2059 w 4117"/>
              <a:gd name="T33" fmla="*/ 2060 h 4119"/>
              <a:gd name="T34" fmla="*/ 3529 w 4117"/>
              <a:gd name="T35" fmla="*/ 2942 h 4119"/>
              <a:gd name="T36" fmla="*/ 3529 w 4117"/>
              <a:gd name="T37" fmla="*/ 2060 h 4119"/>
              <a:gd name="T38" fmla="*/ 588 w 4117"/>
              <a:gd name="T39" fmla="*/ 2060 h 4119"/>
              <a:gd name="T40" fmla="*/ 588 w 4117"/>
              <a:gd name="T41" fmla="*/ 2942 h 4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17" h="4119">
                <a:moveTo>
                  <a:pt x="1177" y="4119"/>
                </a:moveTo>
                <a:lnTo>
                  <a:pt x="0" y="4119"/>
                </a:lnTo>
                <a:lnTo>
                  <a:pt x="0" y="2942"/>
                </a:lnTo>
                <a:lnTo>
                  <a:pt x="1177" y="2942"/>
                </a:lnTo>
                <a:lnTo>
                  <a:pt x="1177" y="4119"/>
                </a:lnTo>
                <a:moveTo>
                  <a:pt x="4117" y="2942"/>
                </a:moveTo>
                <a:lnTo>
                  <a:pt x="2941" y="2942"/>
                </a:lnTo>
                <a:lnTo>
                  <a:pt x="2941" y="4119"/>
                </a:lnTo>
                <a:lnTo>
                  <a:pt x="4117" y="4119"/>
                </a:lnTo>
                <a:lnTo>
                  <a:pt x="4117" y="2942"/>
                </a:lnTo>
                <a:moveTo>
                  <a:pt x="2647" y="0"/>
                </a:moveTo>
                <a:lnTo>
                  <a:pt x="1471" y="0"/>
                </a:lnTo>
                <a:lnTo>
                  <a:pt x="1471" y="1177"/>
                </a:lnTo>
                <a:lnTo>
                  <a:pt x="2647" y="1177"/>
                </a:lnTo>
                <a:lnTo>
                  <a:pt x="2647" y="0"/>
                </a:lnTo>
                <a:moveTo>
                  <a:pt x="2059" y="1177"/>
                </a:moveTo>
                <a:lnTo>
                  <a:pt x="2059" y="2060"/>
                </a:lnTo>
                <a:moveTo>
                  <a:pt x="3529" y="2942"/>
                </a:moveTo>
                <a:lnTo>
                  <a:pt x="3529" y="2060"/>
                </a:lnTo>
                <a:lnTo>
                  <a:pt x="588" y="2060"/>
                </a:lnTo>
                <a:lnTo>
                  <a:pt x="588" y="2942"/>
                </a:lnTo>
              </a:path>
            </a:pathLst>
          </a:custGeom>
          <a:noFill/>
          <a:ln w="15875" cap="sq">
            <a:solidFill>
              <a:srgbClr val="50505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3" tIns="44821" rIns="89643" bIns="44821" numCol="1" anchor="t" anchorCtr="0" compatLnSpc="1">
            <a:prstTxWarp prst="textNoShape">
              <a:avLst/>
            </a:prstTxWarp>
          </a:bodyPr>
          <a:lstStyle/>
          <a:p>
            <a:pPr algn="ctr" defTabSz="896397" fontAlgn="base">
              <a:defRPr/>
            </a:pPr>
            <a:endParaRPr lang="en-US" sz="882" kern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latin typeface="Segoe UI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E7C58A19-7E45-1B4D-B3CB-57B0CD8953AA}"/>
              </a:ext>
            </a:extLst>
          </p:cNvPr>
          <p:cNvSpPr txBox="1">
            <a:spLocks/>
          </p:cNvSpPr>
          <p:nvPr/>
        </p:nvSpPr>
        <p:spPr>
          <a:xfrm>
            <a:off x="571678" y="566684"/>
            <a:ext cx="11052277" cy="757915"/>
          </a:xfrm>
          <a:prstGeom prst="rect">
            <a:avLst/>
          </a:prstGeom>
        </p:spPr>
        <p:txBody>
          <a:bodyPr vert="horz" wrap="square" lIns="0" tIns="161356" rIns="0" bIns="0" rtlCol="0" anchor="t">
            <a:no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-150" baseline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l" defTabSz="914378">
              <a:defRPr/>
            </a:pPr>
            <a:r>
              <a:rPr lang="en-US" sz="3138" spc="-148" dirty="0"/>
              <a:t>Microsoft Power Platform</a:t>
            </a:r>
          </a:p>
        </p:txBody>
      </p:sp>
      <p:pic>
        <p:nvPicPr>
          <p:cNvPr id="43" name="Picture 2" descr="First Digital">
            <a:extLst>
              <a:ext uri="{FF2B5EF4-FFF2-40B4-BE49-F238E27FC236}">
                <a16:creationId xmlns:a16="http://schemas.microsoft.com/office/drawing/2014/main" id="{3DCB11C2-A12F-DB4D-851D-AB7C624D5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66" y="466301"/>
            <a:ext cx="41529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244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E7C58A19-7E45-1B4D-B3CB-57B0CD8953AA}"/>
              </a:ext>
            </a:extLst>
          </p:cNvPr>
          <p:cNvSpPr txBox="1">
            <a:spLocks/>
          </p:cNvSpPr>
          <p:nvPr/>
        </p:nvSpPr>
        <p:spPr>
          <a:xfrm>
            <a:off x="569862" y="290544"/>
            <a:ext cx="11356251" cy="757915"/>
          </a:xfrm>
          <a:prstGeom prst="rect">
            <a:avLst/>
          </a:prstGeom>
        </p:spPr>
        <p:txBody>
          <a:bodyPr vert="horz" wrap="square" lIns="0" tIns="161356" rIns="0" bIns="0" rtlCol="0" anchor="t">
            <a:no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-150" baseline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l">
              <a:lnSpc>
                <a:spcPct val="90000"/>
              </a:lnSpc>
              <a:spcAft>
                <a:spcPts val="601"/>
              </a:spcAft>
            </a:pPr>
            <a:r>
              <a:rPr lang="en-US" sz="32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Fail fast using the </a:t>
            </a:r>
          </a:p>
          <a:p>
            <a:pPr algn="l">
              <a:lnSpc>
                <a:spcPct val="90000"/>
              </a:lnSpc>
              <a:spcAft>
                <a:spcPts val="601"/>
              </a:spcAft>
            </a:pPr>
            <a:r>
              <a:rPr lang="en-US" sz="32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Microsoft Power Platform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18F5A-208C-3D47-B7E7-279122FEE71D}"/>
              </a:ext>
            </a:extLst>
          </p:cNvPr>
          <p:cNvSpPr txBox="1"/>
          <p:nvPr/>
        </p:nvSpPr>
        <p:spPr>
          <a:xfrm>
            <a:off x="569862" y="1048458"/>
            <a:ext cx="17965308" cy="9264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4" indent="-342904">
              <a:lnSpc>
                <a:spcPct val="90000"/>
              </a:lnSpc>
              <a:spcAft>
                <a:spcPts val="601"/>
              </a:spcAft>
              <a:buFontTx/>
              <a:buChar char="-"/>
            </a:pP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4" indent="-342904">
              <a:lnSpc>
                <a:spcPct val="90000"/>
              </a:lnSpc>
              <a:spcAft>
                <a:spcPts val="601"/>
              </a:spcAft>
              <a:buFontTx/>
              <a:buChar char="-"/>
            </a:pP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CFAA2C-DCF7-534E-90B4-62B5D03BF770}"/>
              </a:ext>
            </a:extLst>
          </p:cNvPr>
          <p:cNvSpPr txBox="1"/>
          <p:nvPr/>
        </p:nvSpPr>
        <p:spPr>
          <a:xfrm>
            <a:off x="569862" y="1593962"/>
            <a:ext cx="10221356" cy="540455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endParaRPr lang="en-GB" sz="2000" b="1" dirty="0"/>
          </a:p>
          <a:p>
            <a:endParaRPr lang="en-GB" sz="2000" b="1" dirty="0"/>
          </a:p>
          <a:p>
            <a:r>
              <a:rPr lang="en-GB" sz="2400" b="1" dirty="0"/>
              <a:t>Feedback loops</a:t>
            </a:r>
          </a:p>
          <a:p>
            <a:r>
              <a:rPr lang="en-GB" sz="2400" b="1" dirty="0"/>
              <a:t>The build / measure / learn loop</a:t>
            </a:r>
            <a:r>
              <a:rPr lang="en-GB" sz="2400" dirty="0"/>
              <a:t>. If we want our bad ideas to fail quickly, then we’d be wise to intentionally and regularly create quick prototypes that we can test.</a:t>
            </a:r>
          </a:p>
          <a:p>
            <a:endParaRPr lang="en-GB" sz="2400" dirty="0"/>
          </a:p>
          <a:p>
            <a:r>
              <a:rPr lang="en-GB" sz="2400" b="1" dirty="0"/>
              <a:t>Iterative Design</a:t>
            </a:r>
          </a:p>
          <a:p>
            <a:r>
              <a:rPr lang="en-GB" sz="2400" dirty="0"/>
              <a:t>Quickly and cheaply come up with several designs or prototypes and test them in order to get rapid feedback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b="1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7" name="Picture 2" descr="First Digital">
            <a:extLst>
              <a:ext uri="{FF2B5EF4-FFF2-40B4-BE49-F238E27FC236}">
                <a16:creationId xmlns:a16="http://schemas.microsoft.com/office/drawing/2014/main" id="{0EEBB668-EDB2-FB44-8903-04DCC8E6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66" y="466301"/>
            <a:ext cx="41529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262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676BB9E1-5DBF-4938-B509-CCE3B1FAA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36" y="466302"/>
            <a:ext cx="4902199" cy="851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F8DABA-B05D-45BE-92C5-303DC9E61947}"/>
              </a:ext>
            </a:extLst>
          </p:cNvPr>
          <p:cNvSpPr txBox="1"/>
          <p:nvPr/>
        </p:nvSpPr>
        <p:spPr>
          <a:xfrm>
            <a:off x="6096003" y="2575980"/>
            <a:ext cx="5351582" cy="30839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Aft>
                <a:spcPts val="601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 Semilight"/>
              </a:rPr>
              <a:t>Food logistics business</a:t>
            </a:r>
          </a:p>
          <a:p>
            <a:pPr marL="342904" indent="-342904">
              <a:lnSpc>
                <a:spcPct val="90000"/>
              </a:lnSpc>
              <a:spcAft>
                <a:spcPts val="601"/>
              </a:spcAft>
              <a:buFont typeface="Arial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 Semilight"/>
              </a:rPr>
              <a:t>7 Depots</a:t>
            </a:r>
          </a:p>
          <a:p>
            <a:pPr marL="342904" indent="-342904">
              <a:lnSpc>
                <a:spcPct val="90000"/>
              </a:lnSpc>
              <a:spcAft>
                <a:spcPts val="601"/>
              </a:spcAft>
              <a:buFont typeface="Arial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 Semilight"/>
              </a:rPr>
              <a:t>250 Staff</a:t>
            </a:r>
          </a:p>
          <a:p>
            <a:pPr marL="342904" indent="-342904">
              <a:lnSpc>
                <a:spcPct val="90000"/>
              </a:lnSpc>
              <a:spcAft>
                <a:spcPts val="601"/>
              </a:spcAft>
              <a:buFont typeface="Arial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 Semilight"/>
              </a:rPr>
              <a:t>25 million turnover</a:t>
            </a:r>
          </a:p>
          <a:p>
            <a:pPr marL="342904" indent="-342904">
              <a:lnSpc>
                <a:spcPct val="90000"/>
              </a:lnSpc>
              <a:spcAft>
                <a:spcPts val="601"/>
              </a:spcAft>
              <a:buFont typeface="Arial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 Semilight"/>
              </a:rPr>
              <a:t>300 million transactions per year</a:t>
            </a:r>
          </a:p>
          <a:p>
            <a:pPr marL="342904" indent="-342904">
              <a:lnSpc>
                <a:spcPct val="90000"/>
              </a:lnSpc>
              <a:spcAft>
                <a:spcPts val="601"/>
              </a:spcAft>
              <a:buFont typeface="Arial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Segoe UI Semilight"/>
              </a:rPr>
              <a:t>Profitability on last 10% of output</a:t>
            </a:r>
          </a:p>
          <a:p>
            <a:pPr marL="342904" indent="-342904">
              <a:lnSpc>
                <a:spcPct val="90000"/>
              </a:lnSpc>
              <a:spcAft>
                <a:spcPts val="601"/>
              </a:spcAft>
              <a:buFont typeface="Arial"/>
              <a:buChar char="•"/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cs typeface="Segoe UI Semilight"/>
            </a:endParaRPr>
          </a:p>
        </p:txBody>
      </p:sp>
      <p:pic>
        <p:nvPicPr>
          <p:cNvPr id="6" name="Picture 6" descr="A picture containing green&#10;&#10;Description automatically generated">
            <a:extLst>
              <a:ext uri="{FF2B5EF4-FFF2-40B4-BE49-F238E27FC236}">
                <a16:creationId xmlns:a16="http://schemas.microsoft.com/office/drawing/2014/main" id="{188F3826-9F05-410B-AEF3-27A89F3D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93" y="2502974"/>
            <a:ext cx="4225193" cy="3156926"/>
          </a:xfrm>
          <a:prstGeom prst="rect">
            <a:avLst/>
          </a:prstGeom>
        </p:spPr>
      </p:pic>
      <p:pic>
        <p:nvPicPr>
          <p:cNvPr id="9" name="Picture 2" descr="First Digital">
            <a:extLst>
              <a:ext uri="{FF2B5EF4-FFF2-40B4-BE49-F238E27FC236}">
                <a16:creationId xmlns:a16="http://schemas.microsoft.com/office/drawing/2014/main" id="{33008452-21E8-BC49-97DA-13F16D718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66" y="466301"/>
            <a:ext cx="41529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1099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20D0D8B-7E4A-364C-BCBB-11A008E9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32" y="306530"/>
            <a:ext cx="11291840" cy="1325563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tx1"/>
                </a:solidFill>
                <a:latin typeface="+mj-lt"/>
              </a:rPr>
              <a:t>Example – </a:t>
            </a:r>
            <a:r>
              <a:rPr lang="en-GB" b="1" dirty="0">
                <a:solidFill>
                  <a:schemeClr val="tx1"/>
                </a:solidFill>
              </a:rPr>
              <a:t>Lorry</a:t>
            </a:r>
            <a:r>
              <a:rPr lang="en-GB" b="1" dirty="0">
                <a:solidFill>
                  <a:schemeClr val="tx1"/>
                </a:solidFill>
                <a:latin typeface="+mj-lt"/>
              </a:rPr>
              <a:t> In Process</a:t>
            </a:r>
            <a:br>
              <a:rPr lang="en-GB" dirty="0"/>
            </a:br>
            <a:endParaRPr lang="en-GB" dirty="0"/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B14EDD7-FD1F-4542-90D5-3BF0E9525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63" y="2467444"/>
            <a:ext cx="4118233" cy="2102532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157B0BB3-729F-1A45-8C41-C15D42550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6" y="2123957"/>
            <a:ext cx="5219870" cy="27681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6E084A-0ABB-C64C-8CFA-C9106BCCE061}"/>
              </a:ext>
            </a:extLst>
          </p:cNvPr>
          <p:cNvSpPr txBox="1"/>
          <p:nvPr/>
        </p:nvSpPr>
        <p:spPr>
          <a:xfrm>
            <a:off x="943103" y="1210678"/>
            <a:ext cx="4295273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1" dirty="0"/>
              <a:t>Automating a time consuming Excel spreadsheet that is prone to human error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1BC903-3801-4345-AF0C-D4B5160ECDDD}"/>
              </a:ext>
            </a:extLst>
          </p:cNvPr>
          <p:cNvSpPr txBox="1"/>
          <p:nvPr/>
        </p:nvSpPr>
        <p:spPr>
          <a:xfrm>
            <a:off x="7309357" y="1229317"/>
            <a:ext cx="3720846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1" dirty="0"/>
              <a:t>Into a speedy, accurate data entry point for logging goods in</a:t>
            </a:r>
          </a:p>
        </p:txBody>
      </p:sp>
      <p:pic>
        <p:nvPicPr>
          <p:cNvPr id="14" name="Picture 2" descr="First Digital">
            <a:extLst>
              <a:ext uri="{FF2B5EF4-FFF2-40B4-BE49-F238E27FC236}">
                <a16:creationId xmlns:a16="http://schemas.microsoft.com/office/drawing/2014/main" id="{36F95464-F495-8A45-B9E4-77C19453B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66" y="466301"/>
            <a:ext cx="41529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EFB21A-C0A0-9642-BDC6-4B0698A64A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17" y="3350907"/>
            <a:ext cx="3171173" cy="1633636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486E03-FB2B-634C-BE6F-6BBC0D2E9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06" y="3888172"/>
            <a:ext cx="4660896" cy="12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850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3_WHITE TEMPLATE">
  <a:themeElements>
    <a:clrScheme name="2016 - Template BLUE, light back">
      <a:dk1>
        <a:srgbClr val="353535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2050"/>
      </a:accent2>
      <a:accent3>
        <a:srgbClr val="00BCF2"/>
      </a:accent3>
      <a:accent4>
        <a:srgbClr val="B4009E"/>
      </a:accent4>
      <a:accent5>
        <a:srgbClr val="737373"/>
      </a:accent5>
      <a:accent6>
        <a:srgbClr val="E6E6E6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BLUE_2017_01.potx" id="{85FDBBA0-EF23-4239-B210-6D16F248693D}" vid="{CD38365E-7401-4665-AF36-7000951ED6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3f218bd8-0239-4258-a435-83ba41fd01b3" xsi:nil="true"/>
    <SharedWithUsers xmlns="5d011845-a50a-495e-945f-a8bbc491bc7f">
      <UserInfo>
        <DisplayName>Ed Kinsella</DisplayName>
        <AccountId>25685</AccountId>
        <AccountType/>
      </UserInfo>
      <UserInfo>
        <DisplayName>Evan Chaki</DisplayName>
        <AccountId>144721</AccountId>
        <AccountType/>
      </UserInfo>
      <UserInfo>
        <DisplayName>Helen Hu</DisplayName>
        <AccountId>168463</AccountId>
        <AccountType/>
      </UserInfo>
      <UserInfo>
        <DisplayName>Virve Kettunen</DisplayName>
        <AccountId>170140</AccountId>
        <AccountType/>
      </UserInfo>
      <UserInfo>
        <DisplayName>Pyry Rosala</DisplayName>
        <AccountId>114723</AccountId>
        <AccountType/>
      </UserInfo>
      <UserInfo>
        <DisplayName>Jussi Ikonen</DisplayName>
        <AccountId>142950</AccountId>
        <AccountType/>
      </UserInfo>
      <UserInfo>
        <DisplayName>Niko Kallio</DisplayName>
        <AccountId>171263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07EE39FA9F8E458D57FD415A28285D" ma:contentTypeVersion="11" ma:contentTypeDescription="Create a new document." ma:contentTypeScope="" ma:versionID="c668e2adf40de8b2bff35cb2c2824bee">
  <xsd:schema xmlns:xsd="http://www.w3.org/2001/XMLSchema" xmlns:xs="http://www.w3.org/2001/XMLSchema" xmlns:p="http://schemas.microsoft.com/office/2006/metadata/properties" xmlns:ns2="3f218bd8-0239-4258-a435-83ba41fd01b3" xmlns:ns3="5d011845-a50a-495e-945f-a8bbc491bc7f" targetNamespace="http://schemas.microsoft.com/office/2006/metadata/properties" ma:root="true" ma:fieldsID="f5cfc105fd4be07136b897f2681fcebb" ns2:_="" ns3:_="">
    <xsd:import namespace="3f218bd8-0239-4258-a435-83ba41fd01b3"/>
    <xsd:import namespace="5d011845-a50a-495e-945f-a8bbc491b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18bd8-0239-4258-a435-83ba41fd01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11845-a50a-495e-945f-a8bbc491bc7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EC82F2-7AC0-4422-9114-B2C2244494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ECDC23-7020-4CF9-ADED-DBC6DD5EDFA3}">
  <ds:schemaRefs>
    <ds:schemaRef ds:uri="0c1a6c9c-f016-4857-bf43-21b252e701d9"/>
    <ds:schemaRef ds:uri="3f218bd8-0239-4258-a435-83ba41fd01b3"/>
    <ds:schemaRef ds:uri="5d011845-a50a-495e-945f-a8bbc491bc7f"/>
    <ds:schemaRef ds:uri="6cb3e062-5d5c-4bea-a521-bea60a8a9d49"/>
    <ds:schemaRef ds:uri="7a20bb1a-2526-436b-a0aa-406322af6dcc"/>
    <ds:schemaRef ds:uri="808fe64a-8822-48fb-b486-fef07844ef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321C1E-5F7F-4B0F-84C6-419A3E1E190E}">
  <ds:schemaRefs>
    <ds:schemaRef ds:uri="3f218bd8-0239-4258-a435-83ba41fd01b3"/>
    <ds:schemaRef ds:uri="5d011845-a50a-495e-945f-a8bbc491bc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8706</TotalTime>
  <Words>447</Words>
  <Application>Microsoft Office PowerPoint</Application>
  <PresentationFormat>Widescreen</PresentationFormat>
  <Paragraphs>85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Segoe UI</vt:lpstr>
      <vt:lpstr>Segoe UI Light</vt:lpstr>
      <vt:lpstr>Segoe UI Semibold</vt:lpstr>
      <vt:lpstr>Segoe UI Semilight</vt:lpstr>
      <vt:lpstr>Wingdings</vt:lpstr>
      <vt:lpstr>3_WHITE TEMPLATE</vt:lpstr>
      <vt:lpstr>Base a low investment, high return technology strategy on the Microsoft Power Platform </vt:lpstr>
      <vt:lpstr>PowerPoint Presentation</vt:lpstr>
      <vt:lpstr>PowerPoint Presentation</vt:lpstr>
      <vt:lpstr>Challenges in building business applications</vt:lpstr>
      <vt:lpstr>PowerPoint Presentation</vt:lpstr>
      <vt:lpstr>PowerPoint Presentation</vt:lpstr>
      <vt:lpstr>PowerPoint Presentation</vt:lpstr>
      <vt:lpstr>PowerPoint Presentation</vt:lpstr>
      <vt:lpstr>Example – Lorry In Process </vt:lpstr>
      <vt:lpstr>Innovation turns data insights into action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 platform - BDM Deck</dc:title>
  <dc:creator>Keith Barnett</dc:creator>
  <cp:keywords>power platform</cp:keywords>
  <cp:lastModifiedBy>Suzanne Hall-Gibbins</cp:lastModifiedBy>
  <cp:revision>49</cp:revision>
  <cp:lastPrinted>2021-02-08T19:55:29Z</cp:lastPrinted>
  <dcterms:modified xsi:type="dcterms:W3CDTF">2021-02-11T16:48:19Z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wimcoor@microsoft.com</vt:lpwstr>
  </property>
  <property fmtid="{D5CDD505-2E9C-101B-9397-08002B2CF9AE}" pid="5" name="MSIP_Label_f42aa342-8706-4288-bd11-ebb85995028c_SetDate">
    <vt:lpwstr>2018-03-06T19:40:09.4184234Z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0x0101005C07EE39FA9F8E458D57FD415A28285D</vt:lpwstr>
  </property>
  <property fmtid="{D5CDD505-2E9C-101B-9397-08002B2CF9AE}" pid="11" name="_dlc_DocIdItemGuid">
    <vt:lpwstr>7dc9acc3-da77-422f-8ab3-c8bf9388f48b</vt:lpwstr>
  </property>
  <property fmtid="{D5CDD505-2E9C-101B-9397-08002B2CF9AE}" pid="12" name="TaxKeyword">
    <vt:lpwstr>3409;#power platform|6d60dd78-8b13-4cde-8902-be883c512e03</vt:lpwstr>
  </property>
  <property fmtid="{D5CDD505-2E9C-101B-9397-08002B2CF9AE}" pid="13" name="Region">
    <vt:lpwstr/>
  </property>
  <property fmtid="{D5CDD505-2E9C-101B-9397-08002B2CF9AE}" pid="14" name="ItemType">
    <vt:lpwstr>156;#technical presentations|83a894cf-702b-47fc-aba5-41bd10dc1e75;#3351;#documents|e037ed84-7d8e-4cbb-9c8f-61e80301a44f</vt:lpwstr>
  </property>
  <property fmtid="{D5CDD505-2E9C-101B-9397-08002B2CF9AE}" pid="15" name="Confidentiality">
    <vt:lpwstr>5;#internal users|461efa83-0283-486a-a8d5-943328f3693f</vt:lpwstr>
  </property>
  <property fmtid="{D5CDD505-2E9C-101B-9397-08002B2CF9AE}" pid="16" name="Industries">
    <vt:lpwstr/>
  </property>
  <property fmtid="{D5CDD505-2E9C-101B-9397-08002B2CF9AE}" pid="17" name="SMSGDomain">
    <vt:lpwstr>3224;#Business Applications Domain|610af3f5-b43d-455a-97a7-f917993f5652;#420;#Dynamics Domain|c9ee6292-a1e2-403c-bbb9-76077437e5b5;#419;#Microsoft Business Solutions|659377a4-c7bd-435e-b683-bdae8524bc80</vt:lpwstr>
  </property>
  <property fmtid="{D5CDD505-2E9C-101B-9397-08002B2CF9AE}" pid="18" name="Competitors">
    <vt:lpwstr/>
  </property>
  <property fmtid="{D5CDD505-2E9C-101B-9397-08002B2CF9AE}" pid="19" name="ExperienceContentType">
    <vt:lpwstr/>
  </property>
  <property fmtid="{D5CDD505-2E9C-101B-9397-08002B2CF9AE}" pid="20" name="BusinessArchitecture">
    <vt:lpwstr>3331;#Microsoft Power Platform|89e3aef7-17c4-4d94-8911-f58a28f8fed8;#803;#Workloads|aadaf317-5730-4a0e-8ef2-c8e8ec6fbdcb</vt:lpwstr>
  </property>
  <property fmtid="{D5CDD505-2E9C-101B-9397-08002B2CF9AE}" pid="21" name="SMSGTags">
    <vt:lpwstr/>
  </property>
  <property fmtid="{D5CDD505-2E9C-101B-9397-08002B2CF9AE}" pid="22" name="Products">
    <vt:lpwstr>3320;#Power Apps|c2b7c9b5-267e-4ead-becc-03446bde7831;#3362;#Power Automate|d22fb328-0625-4c11-970d-937380f62ea3</vt:lpwstr>
  </property>
  <property fmtid="{D5CDD505-2E9C-101B-9397-08002B2CF9AE}" pid="23" name="EnterpriseDomainTags">
    <vt:lpwstr/>
  </property>
  <property fmtid="{D5CDD505-2E9C-101B-9397-08002B2CF9AE}" pid="24" name="Segments">
    <vt:lpwstr/>
  </property>
  <property fmtid="{D5CDD505-2E9C-101B-9397-08002B2CF9AE}" pid="25" name="Partners">
    <vt:lpwstr/>
  </property>
  <property fmtid="{D5CDD505-2E9C-101B-9397-08002B2CF9AE}" pid="26" name="ActivitiesAndPrograms">
    <vt:lpwstr/>
  </property>
  <property fmtid="{D5CDD505-2E9C-101B-9397-08002B2CF9AE}" pid="27" name="Topics">
    <vt:lpwstr/>
  </property>
  <property fmtid="{D5CDD505-2E9C-101B-9397-08002B2CF9AE}" pid="28" name="Groups">
    <vt:lpwstr/>
  </property>
  <property fmtid="{D5CDD505-2E9C-101B-9397-08002B2CF9AE}" pid="29" name="Languages">
    <vt:lpwstr/>
  </property>
  <property fmtid="{D5CDD505-2E9C-101B-9397-08002B2CF9AE}" pid="30" name="TechnicalLevel">
    <vt:lpwstr>3353;#100 (beginner)|7d022d07-ff67-4af8-910d-8ea6b46b5908</vt:lpwstr>
  </property>
  <property fmtid="{D5CDD505-2E9C-101B-9397-08002B2CF9AE}" pid="31" name="Audiences">
    <vt:lpwstr/>
  </property>
  <property fmtid="{D5CDD505-2E9C-101B-9397-08002B2CF9AE}" pid="32" name="ldac8aee9d1f469e8cd8c3f8d6a615f2">
    <vt:lpwstr/>
  </property>
  <property fmtid="{D5CDD505-2E9C-101B-9397-08002B2CF9AE}" pid="33" name="Roles">
    <vt:lpwstr>342;#Technical Sales|831f7989-43a4-4e48-852a-a5355978f47f;#82;#Sales|72627068-acd7-4c1a-8b95-a0256be5dc9f;#600;#Marketing|6bac43fe-835f-4207-8dba-9b6899aa3139</vt:lpwstr>
  </property>
  <property fmtid="{D5CDD505-2E9C-101B-9397-08002B2CF9AE}" pid="34" name="Update Expiration Date For Docset4">
    <vt:lpwstr>, </vt:lpwstr>
  </property>
  <property fmtid="{D5CDD505-2E9C-101B-9397-08002B2CF9AE}" pid="35" name="_docset_NoMedatataSyncRequired">
    <vt:lpwstr>False</vt:lpwstr>
  </property>
  <property fmtid="{D5CDD505-2E9C-101B-9397-08002B2CF9AE}" pid="36" name="SharedWithUsers">
    <vt:lpwstr>25685;#Ed Kinsella;#144721;#Evan Chaki;#168463;#Helen Hu;#170140;#Virve Kettunen;#114723;#Pyry Rosala;#142950;#Jussi Ikonen;#171263;#Niko Kallio</vt:lpwstr>
  </property>
  <property fmtid="{D5CDD505-2E9C-101B-9397-08002B2CF9AE}" pid="37" name="AuthorIds_UIVersion_10240">
    <vt:lpwstr>582</vt:lpwstr>
  </property>
  <property fmtid="{D5CDD505-2E9C-101B-9397-08002B2CF9AE}" pid="38" name="SMSG Items">
    <vt:lpwstr>3374;#documents|e037ed84-7d8e-4cbb-9c8f-61e80301a44f</vt:lpwstr>
  </property>
  <property fmtid="{D5CDD505-2E9C-101B-9397-08002B2CF9AE}" pid="39" name="Solution Areas">
    <vt:lpwstr>3445;#Business Applications|bc6a3471-5036-4c6f-8724-05bc21271c2e</vt:lpwstr>
  </property>
  <property fmtid="{D5CDD505-2E9C-101B-9397-08002B2CF9AE}" pid="40" name="MSProfessions">
    <vt:lpwstr>3369;#Sales|72627068-acd7-4c1a-8b95-a0256be5dc9f;#3375;#Marketing|6bac43fe-835f-4207-8dba-9b6899aa3139</vt:lpwstr>
  </property>
</Properties>
</file>