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71" r:id="rId4"/>
    <p:sldId id="283" r:id="rId5"/>
    <p:sldId id="289" r:id="rId6"/>
    <p:sldId id="275" r:id="rId7"/>
    <p:sldId id="282" r:id="rId8"/>
    <p:sldId id="284" r:id="rId9"/>
    <p:sldId id="278" r:id="rId10"/>
    <p:sldId id="285" r:id="rId11"/>
    <p:sldId id="286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5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2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CCE50-8AF5-4120-81B2-735C0A51661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411012D-74B9-4F3F-8B82-3C893C57A967}">
      <dgm:prSet/>
      <dgm:spPr/>
      <dgm:t>
        <a:bodyPr/>
        <a:lstStyle/>
        <a:p>
          <a:r>
            <a:rPr lang="en-GB"/>
            <a:t>Ownership</a:t>
          </a:r>
          <a:endParaRPr lang="en-US"/>
        </a:p>
      </dgm:t>
    </dgm:pt>
    <dgm:pt modelId="{D2D9678C-81FD-457F-99CB-CAE6DF96573C}" type="parTrans" cxnId="{783FE040-E7BA-49B8-8DC0-CB2BEC99FE14}">
      <dgm:prSet/>
      <dgm:spPr/>
      <dgm:t>
        <a:bodyPr/>
        <a:lstStyle/>
        <a:p>
          <a:endParaRPr lang="en-US"/>
        </a:p>
      </dgm:t>
    </dgm:pt>
    <dgm:pt modelId="{80E69B24-ED04-45C5-979D-03D09D1C0589}" type="sibTrans" cxnId="{783FE040-E7BA-49B8-8DC0-CB2BEC99FE14}">
      <dgm:prSet/>
      <dgm:spPr/>
      <dgm:t>
        <a:bodyPr/>
        <a:lstStyle/>
        <a:p>
          <a:endParaRPr lang="en-US"/>
        </a:p>
      </dgm:t>
    </dgm:pt>
    <dgm:pt modelId="{AA39BB5E-4378-404F-B8E6-3BBCA95F9CE4}">
      <dgm:prSet/>
      <dgm:spPr/>
      <dgm:t>
        <a:bodyPr/>
        <a:lstStyle/>
        <a:p>
          <a:r>
            <a:rPr lang="en-GB"/>
            <a:t>Leadership </a:t>
          </a:r>
          <a:endParaRPr lang="en-US"/>
        </a:p>
      </dgm:t>
    </dgm:pt>
    <dgm:pt modelId="{D3A6A1A5-2DDF-4AFC-95F4-A03AFE7A08BE}" type="parTrans" cxnId="{27A3C028-F77A-4FA6-8713-B478CF8C497F}">
      <dgm:prSet/>
      <dgm:spPr/>
      <dgm:t>
        <a:bodyPr/>
        <a:lstStyle/>
        <a:p>
          <a:endParaRPr lang="en-US"/>
        </a:p>
      </dgm:t>
    </dgm:pt>
    <dgm:pt modelId="{45A7E264-793D-4116-89E8-BE00395D9536}" type="sibTrans" cxnId="{27A3C028-F77A-4FA6-8713-B478CF8C497F}">
      <dgm:prSet/>
      <dgm:spPr/>
      <dgm:t>
        <a:bodyPr/>
        <a:lstStyle/>
        <a:p>
          <a:endParaRPr lang="en-US"/>
        </a:p>
      </dgm:t>
    </dgm:pt>
    <dgm:pt modelId="{B023140C-EF6F-4E3C-9D48-FD0B31307747}">
      <dgm:prSet/>
      <dgm:spPr/>
      <dgm:t>
        <a:bodyPr/>
        <a:lstStyle/>
        <a:p>
          <a:r>
            <a:rPr lang="en-GB"/>
            <a:t>Management </a:t>
          </a:r>
          <a:endParaRPr lang="en-US"/>
        </a:p>
      </dgm:t>
    </dgm:pt>
    <dgm:pt modelId="{9960A33A-E673-4B6B-9044-B3075CB4456B}" type="parTrans" cxnId="{2B81D580-F658-4264-99A5-9E4D7C8491DF}">
      <dgm:prSet/>
      <dgm:spPr/>
      <dgm:t>
        <a:bodyPr/>
        <a:lstStyle/>
        <a:p>
          <a:endParaRPr lang="en-US"/>
        </a:p>
      </dgm:t>
    </dgm:pt>
    <dgm:pt modelId="{57CD2EE0-BEBA-41C9-B991-53BA6439B054}" type="sibTrans" cxnId="{2B81D580-F658-4264-99A5-9E4D7C8491DF}">
      <dgm:prSet/>
      <dgm:spPr/>
      <dgm:t>
        <a:bodyPr/>
        <a:lstStyle/>
        <a:p>
          <a:endParaRPr lang="en-US"/>
        </a:p>
      </dgm:t>
    </dgm:pt>
    <dgm:pt modelId="{959CF594-1C4C-C244-AC1B-50C6D4C20EA0}" type="pres">
      <dgm:prSet presAssocID="{C51CCE50-8AF5-4120-81B2-735C0A51661B}" presName="linear" presStyleCnt="0">
        <dgm:presLayoutVars>
          <dgm:dir/>
          <dgm:animLvl val="lvl"/>
          <dgm:resizeHandles val="exact"/>
        </dgm:presLayoutVars>
      </dgm:prSet>
      <dgm:spPr/>
    </dgm:pt>
    <dgm:pt modelId="{4B37F42E-23C1-1F4B-9FE9-1BA1A3FB6060}" type="pres">
      <dgm:prSet presAssocID="{5411012D-74B9-4F3F-8B82-3C893C57A967}" presName="parentLin" presStyleCnt="0"/>
      <dgm:spPr/>
    </dgm:pt>
    <dgm:pt modelId="{A243AD3A-683C-A64E-B5D2-6AFD5DCD27AB}" type="pres">
      <dgm:prSet presAssocID="{5411012D-74B9-4F3F-8B82-3C893C57A967}" presName="parentLeftMargin" presStyleLbl="node1" presStyleIdx="0" presStyleCnt="3"/>
      <dgm:spPr/>
    </dgm:pt>
    <dgm:pt modelId="{32A97D71-4E15-7A45-89E6-533AEDBA10A9}" type="pres">
      <dgm:prSet presAssocID="{5411012D-74B9-4F3F-8B82-3C893C57A96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F720A2-471D-6F40-9AA5-820D447EF83C}" type="pres">
      <dgm:prSet presAssocID="{5411012D-74B9-4F3F-8B82-3C893C57A967}" presName="negativeSpace" presStyleCnt="0"/>
      <dgm:spPr/>
    </dgm:pt>
    <dgm:pt modelId="{15C62BF0-D238-624B-A860-DA0EF63B7DAF}" type="pres">
      <dgm:prSet presAssocID="{5411012D-74B9-4F3F-8B82-3C893C57A967}" presName="childText" presStyleLbl="conFgAcc1" presStyleIdx="0" presStyleCnt="3">
        <dgm:presLayoutVars>
          <dgm:bulletEnabled val="1"/>
        </dgm:presLayoutVars>
      </dgm:prSet>
      <dgm:spPr/>
    </dgm:pt>
    <dgm:pt modelId="{BD7F06C2-3205-564B-99DD-B7550CB3D321}" type="pres">
      <dgm:prSet presAssocID="{80E69B24-ED04-45C5-979D-03D09D1C0589}" presName="spaceBetweenRectangles" presStyleCnt="0"/>
      <dgm:spPr/>
    </dgm:pt>
    <dgm:pt modelId="{374FBF48-A634-BC4F-AEEE-51996B6DBFF2}" type="pres">
      <dgm:prSet presAssocID="{AA39BB5E-4378-404F-B8E6-3BBCA95F9CE4}" presName="parentLin" presStyleCnt="0"/>
      <dgm:spPr/>
    </dgm:pt>
    <dgm:pt modelId="{715B4CCD-B290-2640-BCF8-049913367A1E}" type="pres">
      <dgm:prSet presAssocID="{AA39BB5E-4378-404F-B8E6-3BBCA95F9CE4}" presName="parentLeftMargin" presStyleLbl="node1" presStyleIdx="0" presStyleCnt="3"/>
      <dgm:spPr/>
    </dgm:pt>
    <dgm:pt modelId="{0C955AB3-CA8C-8E4F-909C-2B8CD0720961}" type="pres">
      <dgm:prSet presAssocID="{AA39BB5E-4378-404F-B8E6-3BBCA95F9C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E558AA-0A2A-754B-96DB-0A5BA1FF40B7}" type="pres">
      <dgm:prSet presAssocID="{AA39BB5E-4378-404F-B8E6-3BBCA95F9CE4}" presName="negativeSpace" presStyleCnt="0"/>
      <dgm:spPr/>
    </dgm:pt>
    <dgm:pt modelId="{4062ABCE-1342-8B44-8DC3-7148A8B2AE75}" type="pres">
      <dgm:prSet presAssocID="{AA39BB5E-4378-404F-B8E6-3BBCA95F9CE4}" presName="childText" presStyleLbl="conFgAcc1" presStyleIdx="1" presStyleCnt="3">
        <dgm:presLayoutVars>
          <dgm:bulletEnabled val="1"/>
        </dgm:presLayoutVars>
      </dgm:prSet>
      <dgm:spPr/>
    </dgm:pt>
    <dgm:pt modelId="{AAB45D39-98C2-A04E-A759-953B55274B3B}" type="pres">
      <dgm:prSet presAssocID="{45A7E264-793D-4116-89E8-BE00395D9536}" presName="spaceBetweenRectangles" presStyleCnt="0"/>
      <dgm:spPr/>
    </dgm:pt>
    <dgm:pt modelId="{B6A8192A-02D4-4643-8CAF-5FF9262CCE9C}" type="pres">
      <dgm:prSet presAssocID="{B023140C-EF6F-4E3C-9D48-FD0B31307747}" presName="parentLin" presStyleCnt="0"/>
      <dgm:spPr/>
    </dgm:pt>
    <dgm:pt modelId="{6F0AEF0F-541B-2442-A002-DC3F9B8EF583}" type="pres">
      <dgm:prSet presAssocID="{B023140C-EF6F-4E3C-9D48-FD0B31307747}" presName="parentLeftMargin" presStyleLbl="node1" presStyleIdx="1" presStyleCnt="3"/>
      <dgm:spPr/>
    </dgm:pt>
    <dgm:pt modelId="{64698C98-9C6B-3747-B8DA-74DB5AB071B2}" type="pres">
      <dgm:prSet presAssocID="{B023140C-EF6F-4E3C-9D48-FD0B3130774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2BFE1BD-3BA2-224A-BBE1-477F5CE30040}" type="pres">
      <dgm:prSet presAssocID="{B023140C-EF6F-4E3C-9D48-FD0B31307747}" presName="negativeSpace" presStyleCnt="0"/>
      <dgm:spPr/>
    </dgm:pt>
    <dgm:pt modelId="{5B8797AC-CFEB-CB4D-A963-82DDF61C81F3}" type="pres">
      <dgm:prSet presAssocID="{B023140C-EF6F-4E3C-9D48-FD0B3130774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93BA80C-BE9D-CB42-97AB-FCECB02D44B0}" type="presOf" srcId="{B023140C-EF6F-4E3C-9D48-FD0B31307747}" destId="{64698C98-9C6B-3747-B8DA-74DB5AB071B2}" srcOrd="1" destOrd="0" presId="urn:microsoft.com/office/officeart/2005/8/layout/list1"/>
    <dgm:cxn modelId="{27A3C028-F77A-4FA6-8713-B478CF8C497F}" srcId="{C51CCE50-8AF5-4120-81B2-735C0A51661B}" destId="{AA39BB5E-4378-404F-B8E6-3BBCA95F9CE4}" srcOrd="1" destOrd="0" parTransId="{D3A6A1A5-2DDF-4AFC-95F4-A03AFE7A08BE}" sibTransId="{45A7E264-793D-4116-89E8-BE00395D9536}"/>
    <dgm:cxn modelId="{783FE040-E7BA-49B8-8DC0-CB2BEC99FE14}" srcId="{C51CCE50-8AF5-4120-81B2-735C0A51661B}" destId="{5411012D-74B9-4F3F-8B82-3C893C57A967}" srcOrd="0" destOrd="0" parTransId="{D2D9678C-81FD-457F-99CB-CAE6DF96573C}" sibTransId="{80E69B24-ED04-45C5-979D-03D09D1C0589}"/>
    <dgm:cxn modelId="{9A5E2944-A06C-244B-ACAE-FAA0FA4C2BA7}" type="presOf" srcId="{AA39BB5E-4378-404F-B8E6-3BBCA95F9CE4}" destId="{715B4CCD-B290-2640-BCF8-049913367A1E}" srcOrd="0" destOrd="0" presId="urn:microsoft.com/office/officeart/2005/8/layout/list1"/>
    <dgm:cxn modelId="{2E73D044-11F8-7F47-93BF-C9010485F959}" type="presOf" srcId="{B023140C-EF6F-4E3C-9D48-FD0B31307747}" destId="{6F0AEF0F-541B-2442-A002-DC3F9B8EF583}" srcOrd="0" destOrd="0" presId="urn:microsoft.com/office/officeart/2005/8/layout/list1"/>
    <dgm:cxn modelId="{CD05D94C-2A57-EE43-AE1A-B83680068F78}" type="presOf" srcId="{C51CCE50-8AF5-4120-81B2-735C0A51661B}" destId="{959CF594-1C4C-C244-AC1B-50C6D4C20EA0}" srcOrd="0" destOrd="0" presId="urn:microsoft.com/office/officeart/2005/8/layout/list1"/>
    <dgm:cxn modelId="{2B81D580-F658-4264-99A5-9E4D7C8491DF}" srcId="{C51CCE50-8AF5-4120-81B2-735C0A51661B}" destId="{B023140C-EF6F-4E3C-9D48-FD0B31307747}" srcOrd="2" destOrd="0" parTransId="{9960A33A-E673-4B6B-9044-B3075CB4456B}" sibTransId="{57CD2EE0-BEBA-41C9-B991-53BA6439B054}"/>
    <dgm:cxn modelId="{1A1544AF-E1EE-6C49-95BD-0EC9CBDD841F}" type="presOf" srcId="{5411012D-74B9-4F3F-8B82-3C893C57A967}" destId="{A243AD3A-683C-A64E-B5D2-6AFD5DCD27AB}" srcOrd="0" destOrd="0" presId="urn:microsoft.com/office/officeart/2005/8/layout/list1"/>
    <dgm:cxn modelId="{BE196EB9-A51B-ED44-919C-A02E33D8C91E}" type="presOf" srcId="{5411012D-74B9-4F3F-8B82-3C893C57A967}" destId="{32A97D71-4E15-7A45-89E6-533AEDBA10A9}" srcOrd="1" destOrd="0" presId="urn:microsoft.com/office/officeart/2005/8/layout/list1"/>
    <dgm:cxn modelId="{A34CC4E6-F8DD-144C-9D33-BB41F0F04D85}" type="presOf" srcId="{AA39BB5E-4378-404F-B8E6-3BBCA95F9CE4}" destId="{0C955AB3-CA8C-8E4F-909C-2B8CD0720961}" srcOrd="1" destOrd="0" presId="urn:microsoft.com/office/officeart/2005/8/layout/list1"/>
    <dgm:cxn modelId="{F918B40A-6781-E342-A6D8-D9F58E87ECDB}" type="presParOf" srcId="{959CF594-1C4C-C244-AC1B-50C6D4C20EA0}" destId="{4B37F42E-23C1-1F4B-9FE9-1BA1A3FB6060}" srcOrd="0" destOrd="0" presId="urn:microsoft.com/office/officeart/2005/8/layout/list1"/>
    <dgm:cxn modelId="{7D69ADC8-7038-9943-86D2-85AB50745469}" type="presParOf" srcId="{4B37F42E-23C1-1F4B-9FE9-1BA1A3FB6060}" destId="{A243AD3A-683C-A64E-B5D2-6AFD5DCD27AB}" srcOrd="0" destOrd="0" presId="urn:microsoft.com/office/officeart/2005/8/layout/list1"/>
    <dgm:cxn modelId="{4C0FFCFE-BCE9-5549-8A79-D81BBCDD90AC}" type="presParOf" srcId="{4B37F42E-23C1-1F4B-9FE9-1BA1A3FB6060}" destId="{32A97D71-4E15-7A45-89E6-533AEDBA10A9}" srcOrd="1" destOrd="0" presId="urn:microsoft.com/office/officeart/2005/8/layout/list1"/>
    <dgm:cxn modelId="{2076B52A-1884-F642-8697-CE883E0A4D76}" type="presParOf" srcId="{959CF594-1C4C-C244-AC1B-50C6D4C20EA0}" destId="{6EF720A2-471D-6F40-9AA5-820D447EF83C}" srcOrd="1" destOrd="0" presId="urn:microsoft.com/office/officeart/2005/8/layout/list1"/>
    <dgm:cxn modelId="{0964CE14-6BC2-9F4D-ABFD-B341FCBAA30C}" type="presParOf" srcId="{959CF594-1C4C-C244-AC1B-50C6D4C20EA0}" destId="{15C62BF0-D238-624B-A860-DA0EF63B7DAF}" srcOrd="2" destOrd="0" presId="urn:microsoft.com/office/officeart/2005/8/layout/list1"/>
    <dgm:cxn modelId="{9C0F5F09-B7B1-6243-A150-1F1B79EF3A50}" type="presParOf" srcId="{959CF594-1C4C-C244-AC1B-50C6D4C20EA0}" destId="{BD7F06C2-3205-564B-99DD-B7550CB3D321}" srcOrd="3" destOrd="0" presId="urn:microsoft.com/office/officeart/2005/8/layout/list1"/>
    <dgm:cxn modelId="{D3EF4773-7E6D-5448-85F7-3F43A6BBE98A}" type="presParOf" srcId="{959CF594-1C4C-C244-AC1B-50C6D4C20EA0}" destId="{374FBF48-A634-BC4F-AEEE-51996B6DBFF2}" srcOrd="4" destOrd="0" presId="urn:microsoft.com/office/officeart/2005/8/layout/list1"/>
    <dgm:cxn modelId="{CFEADB63-623F-EF47-8083-4910D765B7DB}" type="presParOf" srcId="{374FBF48-A634-BC4F-AEEE-51996B6DBFF2}" destId="{715B4CCD-B290-2640-BCF8-049913367A1E}" srcOrd="0" destOrd="0" presId="urn:microsoft.com/office/officeart/2005/8/layout/list1"/>
    <dgm:cxn modelId="{4B5E12B5-2E4C-8249-B50F-A53576A936B0}" type="presParOf" srcId="{374FBF48-A634-BC4F-AEEE-51996B6DBFF2}" destId="{0C955AB3-CA8C-8E4F-909C-2B8CD0720961}" srcOrd="1" destOrd="0" presId="urn:microsoft.com/office/officeart/2005/8/layout/list1"/>
    <dgm:cxn modelId="{DFC17A9A-A4DC-1142-8396-ED719B48A7EE}" type="presParOf" srcId="{959CF594-1C4C-C244-AC1B-50C6D4C20EA0}" destId="{04E558AA-0A2A-754B-96DB-0A5BA1FF40B7}" srcOrd="5" destOrd="0" presId="urn:microsoft.com/office/officeart/2005/8/layout/list1"/>
    <dgm:cxn modelId="{BB40B7EE-0A93-A845-B753-262B0BC6BE4F}" type="presParOf" srcId="{959CF594-1C4C-C244-AC1B-50C6D4C20EA0}" destId="{4062ABCE-1342-8B44-8DC3-7148A8B2AE75}" srcOrd="6" destOrd="0" presId="urn:microsoft.com/office/officeart/2005/8/layout/list1"/>
    <dgm:cxn modelId="{DAFD0FAC-9F04-124A-BA06-5A4260A29FE5}" type="presParOf" srcId="{959CF594-1C4C-C244-AC1B-50C6D4C20EA0}" destId="{AAB45D39-98C2-A04E-A759-953B55274B3B}" srcOrd="7" destOrd="0" presId="urn:microsoft.com/office/officeart/2005/8/layout/list1"/>
    <dgm:cxn modelId="{28F923C4-E1B0-0A4F-9DE1-D47EBAE9803F}" type="presParOf" srcId="{959CF594-1C4C-C244-AC1B-50C6D4C20EA0}" destId="{B6A8192A-02D4-4643-8CAF-5FF9262CCE9C}" srcOrd="8" destOrd="0" presId="urn:microsoft.com/office/officeart/2005/8/layout/list1"/>
    <dgm:cxn modelId="{C1B5A0BD-D981-424C-8784-8E4748BF8982}" type="presParOf" srcId="{B6A8192A-02D4-4643-8CAF-5FF9262CCE9C}" destId="{6F0AEF0F-541B-2442-A002-DC3F9B8EF583}" srcOrd="0" destOrd="0" presId="urn:microsoft.com/office/officeart/2005/8/layout/list1"/>
    <dgm:cxn modelId="{CBA3B08A-5A72-9243-9E5F-3F70B236502F}" type="presParOf" srcId="{B6A8192A-02D4-4643-8CAF-5FF9262CCE9C}" destId="{64698C98-9C6B-3747-B8DA-74DB5AB071B2}" srcOrd="1" destOrd="0" presId="urn:microsoft.com/office/officeart/2005/8/layout/list1"/>
    <dgm:cxn modelId="{2EAB87DE-53A2-F845-AC53-F915896C0E09}" type="presParOf" srcId="{959CF594-1C4C-C244-AC1B-50C6D4C20EA0}" destId="{C2BFE1BD-3BA2-224A-BBE1-477F5CE30040}" srcOrd="9" destOrd="0" presId="urn:microsoft.com/office/officeart/2005/8/layout/list1"/>
    <dgm:cxn modelId="{E56FBA33-D5A9-2849-927B-9AB28E2A612C}" type="presParOf" srcId="{959CF594-1C4C-C244-AC1B-50C6D4C20EA0}" destId="{5B8797AC-CFEB-CB4D-A963-82DDF61C81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62BF0-D238-624B-A860-DA0EF63B7DAF}">
      <dsp:nvSpPr>
        <dsp:cNvPr id="0" name=""/>
        <dsp:cNvSpPr/>
      </dsp:nvSpPr>
      <dsp:spPr>
        <a:xfrm>
          <a:off x="0" y="627983"/>
          <a:ext cx="626364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97D71-4E15-7A45-89E6-533AEDBA10A9}">
      <dsp:nvSpPr>
        <dsp:cNvPr id="0" name=""/>
        <dsp:cNvSpPr/>
      </dsp:nvSpPr>
      <dsp:spPr>
        <a:xfrm>
          <a:off x="313182" y="8063"/>
          <a:ext cx="4384548" cy="1239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Ownership</a:t>
          </a:r>
          <a:endParaRPr lang="en-US" sz="4200" kern="1200"/>
        </a:p>
      </dsp:txBody>
      <dsp:txXfrm>
        <a:off x="373706" y="68587"/>
        <a:ext cx="4263500" cy="1118792"/>
      </dsp:txXfrm>
    </dsp:sp>
    <dsp:sp modelId="{4062ABCE-1342-8B44-8DC3-7148A8B2AE75}">
      <dsp:nvSpPr>
        <dsp:cNvPr id="0" name=""/>
        <dsp:cNvSpPr/>
      </dsp:nvSpPr>
      <dsp:spPr>
        <a:xfrm>
          <a:off x="0" y="2533103"/>
          <a:ext cx="626364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55AB3-CA8C-8E4F-909C-2B8CD0720961}">
      <dsp:nvSpPr>
        <dsp:cNvPr id="0" name=""/>
        <dsp:cNvSpPr/>
      </dsp:nvSpPr>
      <dsp:spPr>
        <a:xfrm>
          <a:off x="313182" y="1913183"/>
          <a:ext cx="4384548" cy="12398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Leadership </a:t>
          </a:r>
          <a:endParaRPr lang="en-US" sz="4200" kern="1200"/>
        </a:p>
      </dsp:txBody>
      <dsp:txXfrm>
        <a:off x="373706" y="1973707"/>
        <a:ext cx="4263500" cy="1118792"/>
      </dsp:txXfrm>
    </dsp:sp>
    <dsp:sp modelId="{5B8797AC-CFEB-CB4D-A963-82DDF61C81F3}">
      <dsp:nvSpPr>
        <dsp:cNvPr id="0" name=""/>
        <dsp:cNvSpPr/>
      </dsp:nvSpPr>
      <dsp:spPr>
        <a:xfrm>
          <a:off x="0" y="4438224"/>
          <a:ext cx="626364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98C98-9C6B-3747-B8DA-74DB5AB071B2}">
      <dsp:nvSpPr>
        <dsp:cNvPr id="0" name=""/>
        <dsp:cNvSpPr/>
      </dsp:nvSpPr>
      <dsp:spPr>
        <a:xfrm>
          <a:off x="313182" y="3818304"/>
          <a:ext cx="4384548" cy="1239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Management </a:t>
          </a:r>
          <a:endParaRPr lang="en-US" sz="4200" kern="1200"/>
        </a:p>
      </dsp:txBody>
      <dsp:txXfrm>
        <a:off x="373706" y="3878828"/>
        <a:ext cx="4263500" cy="111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66084-405F-C44C-8CA4-0A9587B22C3D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376AB-305C-6142-99AC-CE249A58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Family owned businesses are asked to manage three separate but interdependent systems. </a:t>
            </a:r>
          </a:p>
          <a:p>
            <a:endParaRPr lang="en-GB" dirty="0"/>
          </a:p>
          <a:p>
            <a:r>
              <a:rPr lang="en-GB" dirty="0"/>
              <a:t>A change within any of these systems can lead to planned or unintended consequences in the other systems </a:t>
            </a:r>
          </a:p>
          <a:p>
            <a:endParaRPr lang="en-GB" dirty="0"/>
          </a:p>
          <a:p>
            <a:r>
              <a:rPr lang="en-GB" dirty="0"/>
              <a:t>Boundaries are often blurred between these systems, particularly in the earlier years of a family business </a:t>
            </a:r>
          </a:p>
          <a:p>
            <a:endParaRPr lang="en-GB" dirty="0"/>
          </a:p>
          <a:p>
            <a:r>
              <a:rPr lang="en-GB" dirty="0"/>
              <a:t>Appreciating and managing these ‘systems’ can lead to better outcomes for families in business.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F414-F899-2E4D-A9B9-43BED43AC8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54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F414-F899-2E4D-A9B9-43BED43AC8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0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Focussing 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F414-F899-2E4D-A9B9-43BED43AC8A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5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1849-D9CF-8543-A08D-CB7252374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17F81-24B3-3443-AD57-C3919D850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8446-4922-BB4E-A5EB-C7D91405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382-7732-3844-B458-BDB36DDB8CD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B6EA5-AF50-B34A-AD20-69FE03D6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CBE56-87B7-FD43-ADC8-8346B02B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A1E-3102-C948-9BE3-56DB2FA1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0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8FFDC-7517-ED41-BFCC-5B25C8D9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85B6C-D063-8646-899D-FE4549741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1B30E-E673-9242-B507-29AECAD3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382-7732-3844-B458-BDB36DDB8CD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418E1-6886-8549-B8AE-72EF5860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19C81-3988-174D-BDFF-B3489DF9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A1E-3102-C948-9BE3-56DB2FA1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4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0F135-B429-A046-AD30-10C8D9F83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9F3E8-E5FF-1F49-B960-34365EAE0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0DAB5-3D2F-6142-910D-F324BBC5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382-7732-3844-B458-BDB36DDB8CD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A96CA-9FCC-314E-AA21-299D7CEA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DF2B-7EDE-8842-A9C8-068EC9F8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A1E-3102-C948-9BE3-56DB2FA1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0DADC-1534-5348-967B-D4C3CE68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76FE9-620F-724B-A065-C89A2C29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688E7-19CE-C44D-9385-53A5F663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382-7732-3844-B458-BDB36DDB8CD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07A9B-A17A-D243-A4AB-6DE35007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7C147-4458-1D4F-8009-DCD9DD91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A1E-3102-C948-9BE3-56DB2FA1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3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F6A1-533C-204C-AE67-F0C5DF8C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71BEE-6F71-3D42-9CC6-C74E1A712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982BA-305C-D145-9895-0647E966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382-7732-3844-B458-BDB36DDB8CD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12ABE-1E72-BC49-8BBA-A60FD58B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641EB-0617-024A-B7E7-606514EF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A1E-3102-C948-9BE3-56DB2FA1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3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FC1B-7A63-5D4A-A354-A209C2B3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EBC83-2E64-7849-BEC7-4321FBAF4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88F05-B101-AB4C-9C70-4448745AB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FAAFC-6C5F-9042-8ABF-C7762018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382-7732-3844-B458-BDB36DDB8CD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8DEBC-8889-BC44-B06C-FC69A61C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69C5C-BA4F-DB4D-AB92-B6192E85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A1E-3102-C948-9BE3-56DB2FA1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B296-F80C-2A4D-AC63-A2E2B727D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6EF48-AB60-3C42-B973-DB5E54455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A52F8-A4F5-C64A-9DEA-64AEE6306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148CB-999A-7541-BB1E-44C6F0510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FF72DA-8B43-7348-9A51-72F8385CB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AEECC4-9E94-114C-BAD8-E02BD0546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382-7732-3844-B458-BDB36DDB8CD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71DF8-94A3-7B42-8272-7A16DD9A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2C640-1114-F24D-8B94-7B6EB312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A1E-3102-C948-9BE3-56DB2FA1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4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4B8FD-838F-0545-9330-9386FE5C0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907F1-0CF0-6444-8775-B239FC76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382-7732-3844-B458-BDB36DDB8CD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DB840-B3DD-304D-ABE8-0C339639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375D0-5048-144B-8A37-ACA073AC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A1E-3102-C948-9BE3-56DB2FA1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10DE6-E0E7-FC45-B4E5-40DC1956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382-7732-3844-B458-BDB36DDB8CD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4B1D1D-9C2D-B147-8F5E-92DA848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5771A-FF87-044B-BB4A-99E3A4EE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A1E-3102-C948-9BE3-56DB2FA1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9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D0B14-BAF5-CB40-9947-9112478B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A53B8-5DB1-1D4D-95F4-7F81233D3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92FF1-CB9F-B54A-91EC-F00065756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CC7D6-A507-2F4A-9FB6-7AB09EF2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382-7732-3844-B458-BDB36DDB8CD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33F27-EB68-064D-AFCB-6C8D742C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0E7F-018A-9E44-B4BF-939A0709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A1E-3102-C948-9BE3-56DB2FA1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2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0582-41E4-074B-BCD0-1D4A7568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38374-45A6-8043-BD67-F8C8ED261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99278-F7A3-6248-BD54-B576516AE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46ABE-8590-B943-A098-77345FAA5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382-7732-3844-B458-BDB36DDB8CD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7A26A-745D-FF43-81E7-CCFD8D3E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2B092-C264-D643-A0C6-5025B94C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A1E-3102-C948-9BE3-56DB2FA1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3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4ACC9A-FD08-714C-8578-92C2662D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D2CA6-3C01-4D4C-A66C-C00DBEF0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03AE0-ECF1-BA44-8AF7-2ADA3043C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10382-7732-3844-B458-BDB36DDB8CD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78C04-968D-B84F-B226-E4ADF3F54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9AC50-6624-3549-93F0-349D8F0CB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04A1E-3102-C948-9BE3-56DB2FA1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5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milybusinesspartnership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Russ@FamilyBusinessPartnership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0F9F8-C9EF-EE48-8BD8-179AD5A28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864" y="891540"/>
            <a:ext cx="4898135" cy="13603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/>
              <a:t>Russ Haworth ACFBA 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49C659E2-DD8B-4813-B522-F2FAB5E9D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257C3-9C48-F346-8709-209E5CD0B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863" y="2167528"/>
            <a:ext cx="4878978" cy="3631436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GB" sz="1600" dirty="0"/>
              <a:t>I am a UK based Family Business Adviser and have been working with families in business for 15 years. </a:t>
            </a:r>
          </a:p>
          <a:p>
            <a:pPr algn="l"/>
            <a:endParaRPr lang="en-GB" sz="1600" dirty="0"/>
          </a:p>
          <a:p>
            <a:pPr algn="l"/>
            <a:r>
              <a:rPr lang="en-GB" sz="1600" dirty="0"/>
              <a:t>I hold the Advanced Certificate in Family Business Advising, awarded by the Family Firms Institute and recognised globally as one of the leading qualifications for those providing advice to family-owned businesses.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GB" sz="1600" dirty="0"/>
          </a:p>
          <a:p>
            <a:pPr algn="l"/>
            <a:r>
              <a:rPr lang="en-GB" sz="1600" dirty="0"/>
              <a:t>As well as providing dedicated consultancy support to families in business, I am frequent speaker at national and international conferences. I am also the host of The Family Business Podcast, one of the worlds’ leading resources for families in business.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6187BDC-E7AA-E347-90CD-CC73D40B9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982" y="995299"/>
            <a:ext cx="2178427" cy="2178427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AFDF290-A92D-1548-AC4B-5B6DD04D0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141" y="3983246"/>
            <a:ext cx="4493949" cy="1584116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73ECD3-CEB0-E04D-8D56-81BD5BCE8D1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2" r="2" b="2"/>
          <a:stretch/>
        </p:blipFill>
        <p:spPr>
          <a:xfrm>
            <a:off x="6782938" y="995299"/>
            <a:ext cx="2081312" cy="2178427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57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FD0E8E8-C530-4B2D-A01A-CCD47590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5BB91-4535-5C40-8A2F-0A252BC5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727306"/>
            <a:ext cx="4779429" cy="5038873"/>
          </a:xfrm>
        </p:spPr>
        <p:txBody>
          <a:bodyPr anchor="ctr">
            <a:normAutofit/>
          </a:bodyPr>
          <a:lstStyle/>
          <a:p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Governance as a Tool to assist transitions. 			</a:t>
            </a:r>
            <a:b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5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3472F09-8E00-4E02-9034-0A382CF66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5915" y="727306"/>
            <a:ext cx="4639824" cy="4639824"/>
          </a:xfrm>
          <a:custGeom>
            <a:avLst/>
            <a:gdLst>
              <a:gd name="connsiteX0" fmla="*/ 2319912 w 4639824"/>
              <a:gd name="connsiteY0" fmla="*/ 0 h 4639824"/>
              <a:gd name="connsiteX1" fmla="*/ 4639824 w 4639824"/>
              <a:gd name="connsiteY1" fmla="*/ 2319912 h 4639824"/>
              <a:gd name="connsiteX2" fmla="*/ 2319912 w 4639824"/>
              <a:gd name="connsiteY2" fmla="*/ 4639824 h 4639824"/>
              <a:gd name="connsiteX3" fmla="*/ 0 w 4639824"/>
              <a:gd name="connsiteY3" fmla="*/ 2319912 h 4639824"/>
              <a:gd name="connsiteX4" fmla="*/ 2319912 w 4639824"/>
              <a:gd name="connsiteY4" fmla="*/ 0 h 463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9824" h="4639824">
                <a:moveTo>
                  <a:pt x="2319912" y="0"/>
                </a:moveTo>
                <a:cubicBezTo>
                  <a:pt x="3601164" y="0"/>
                  <a:pt x="4639824" y="1038660"/>
                  <a:pt x="4639824" y="2319912"/>
                </a:cubicBezTo>
                <a:cubicBezTo>
                  <a:pt x="4639824" y="3601164"/>
                  <a:pt x="3601164" y="4639824"/>
                  <a:pt x="2319912" y="4639824"/>
                </a:cubicBezTo>
                <a:cubicBezTo>
                  <a:pt x="1038660" y="4639824"/>
                  <a:pt x="0" y="3601164"/>
                  <a:pt x="0" y="2319912"/>
                </a:cubicBezTo>
                <a:cubicBezTo>
                  <a:pt x="0" y="1038660"/>
                  <a:pt x="1038660" y="0"/>
                  <a:pt x="2319912" y="0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A077B8-7326-4434-87ED-77DF3CF3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7227" y="1253852"/>
            <a:ext cx="457200" cy="457200"/>
          </a:xfrm>
          <a:prstGeom prst="ellipse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79CDED1-AC9C-4A80-B334-1309DEAD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480791" y="0"/>
            <a:ext cx="2229415" cy="1711051"/>
          </a:xfrm>
          <a:custGeom>
            <a:avLst/>
            <a:gdLst>
              <a:gd name="connsiteX0" fmla="*/ 1731031 w 2229415"/>
              <a:gd name="connsiteY0" fmla="*/ 1711051 h 1711051"/>
              <a:gd name="connsiteX1" fmla="*/ 2229415 w 2229415"/>
              <a:gd name="connsiteY1" fmla="*/ 1711051 h 1711051"/>
              <a:gd name="connsiteX2" fmla="*/ 2220570 w 2229415"/>
              <a:gd name="connsiteY2" fmla="*/ 1665525 h 1711051"/>
              <a:gd name="connsiteX3" fmla="*/ 118985 w 2229415"/>
              <a:gd name="connsiteY3" fmla="*/ 3008 h 1711051"/>
              <a:gd name="connsiteX4" fmla="*/ 0 w 2229415"/>
              <a:gd name="connsiteY4" fmla="*/ 0 h 1711051"/>
              <a:gd name="connsiteX5" fmla="*/ 0 w 2229415"/>
              <a:gd name="connsiteY5" fmla="*/ 474250 h 1711051"/>
              <a:gd name="connsiteX6" fmla="*/ 187921 w 2229415"/>
              <a:gd name="connsiteY6" fmla="*/ 483739 h 1711051"/>
              <a:gd name="connsiteX7" fmla="*/ 1656728 w 2229415"/>
              <a:gd name="connsiteY7" fmla="*/ 1515386 h 171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9415" h="1711051">
                <a:moveTo>
                  <a:pt x="1731031" y="1711051"/>
                </a:moveTo>
                <a:lnTo>
                  <a:pt x="2229415" y="1711051"/>
                </a:lnTo>
                <a:lnTo>
                  <a:pt x="2220570" y="1665525"/>
                </a:lnTo>
                <a:cubicBezTo>
                  <a:pt x="1951414" y="739745"/>
                  <a:pt x="1119014" y="53700"/>
                  <a:pt x="118985" y="3008"/>
                </a:cubicBezTo>
                <a:lnTo>
                  <a:pt x="0" y="0"/>
                </a:lnTo>
                <a:lnTo>
                  <a:pt x="0" y="474250"/>
                </a:lnTo>
                <a:lnTo>
                  <a:pt x="187921" y="483739"/>
                </a:lnTo>
                <a:cubicBezTo>
                  <a:pt x="836687" y="549625"/>
                  <a:pt x="1385706" y="952924"/>
                  <a:pt x="1656728" y="15153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D961BDC-5B67-481B-B628-6C15F4724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88704" y="381951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6CC263E-5CD3-42BB-99F8-3C062C4B5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0573" y="4944229"/>
            <a:ext cx="1645920" cy="1645920"/>
          </a:xfrm>
          <a:prstGeom prst="ellipse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0CED2-7FA4-0344-9C8B-2D679370C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956" y="1804891"/>
            <a:ext cx="3280600" cy="3562239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1800" dirty="0">
                <a:solidFill>
                  <a:srgbClr val="FFFFFF"/>
                </a:solidFill>
              </a:rPr>
              <a:t>Family Constitution / Charter</a:t>
            </a:r>
          </a:p>
          <a:p>
            <a:pPr lvl="1"/>
            <a:r>
              <a:rPr lang="en-GB" sz="1800" dirty="0">
                <a:solidFill>
                  <a:srgbClr val="FFFFFF"/>
                </a:solidFill>
              </a:rPr>
              <a:t>Who can own the business</a:t>
            </a:r>
          </a:p>
          <a:p>
            <a:pPr lvl="1"/>
            <a:r>
              <a:rPr lang="en-GB" sz="1800" dirty="0">
                <a:solidFill>
                  <a:srgbClr val="FFFFFF"/>
                </a:solidFill>
              </a:rPr>
              <a:t>Who can work in the business</a:t>
            </a:r>
          </a:p>
          <a:p>
            <a:pPr lvl="1"/>
            <a:r>
              <a:rPr lang="en-GB" sz="1800" dirty="0">
                <a:solidFill>
                  <a:srgbClr val="FFFFFF"/>
                </a:solidFill>
              </a:rPr>
              <a:t>What are the ‘rules of entry / exit ’ for the family business</a:t>
            </a:r>
          </a:p>
          <a:p>
            <a:pPr lvl="1"/>
            <a:endParaRPr lang="en-GB" sz="1800" dirty="0">
              <a:solidFill>
                <a:srgbClr val="FFFFFF"/>
              </a:solidFill>
            </a:endParaRPr>
          </a:p>
          <a:p>
            <a:r>
              <a:rPr lang="en-GB" sz="1800" dirty="0">
                <a:solidFill>
                  <a:srgbClr val="FFFFFF"/>
                </a:solidFill>
              </a:rPr>
              <a:t>Governance can remove the feeling of being targeted. </a:t>
            </a:r>
          </a:p>
          <a:p>
            <a:endParaRPr lang="en-GB" sz="1800" dirty="0">
              <a:solidFill>
                <a:srgbClr val="FFFFFF"/>
              </a:solidFill>
            </a:endParaRPr>
          </a:p>
          <a:p>
            <a:r>
              <a:rPr lang="en-GB" sz="1800" dirty="0">
                <a:solidFill>
                  <a:srgbClr val="FFFFFF"/>
                </a:solidFill>
              </a:rPr>
              <a:t>Should enhance what you already have in place, is not a brake on behaviour. </a:t>
            </a:r>
          </a:p>
          <a:p>
            <a:pPr lvl="1"/>
            <a:endParaRPr lang="en-US" sz="1500" dirty="0">
              <a:solidFill>
                <a:srgbClr val="FFFFFF"/>
              </a:solidFill>
            </a:endParaRPr>
          </a:p>
          <a:p>
            <a:pPr lvl="1"/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4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2E612C7-B066-4023-9D0A-7C54D1E3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83EC8-8850-B942-AC4E-5497A0C4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159202"/>
            <a:ext cx="5760720" cy="1538969"/>
          </a:xfrm>
        </p:spPr>
        <p:txBody>
          <a:bodyPr anchor="b">
            <a:normAutofit/>
          </a:bodyPr>
          <a:lstStyle/>
          <a:p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Transitions for the Senior Generation…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9C10-6BEE-414E-898A-4E6D28092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857372"/>
            <a:ext cx="5486400" cy="470018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Prepare for the transition that will happen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qualities and sense of well-being comes from work, how can this be replaced.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Succession is a process not an event, it is a transition and requires care and planning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Emotional Independence as important as Financial Independence 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Preparations should be made for the transition as much as the transaction </a:t>
            </a:r>
          </a:p>
        </p:txBody>
      </p:sp>
      <p:pic>
        <p:nvPicPr>
          <p:cNvPr id="21" name="Picture 20" descr="White puzzle with one red piece">
            <a:extLst>
              <a:ext uri="{FF2B5EF4-FFF2-40B4-BE49-F238E27FC236}">
                <a16:creationId xmlns:a16="http://schemas.microsoft.com/office/drawing/2014/main" id="{E070924A-CB0D-4332-9134-A383EE884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25964" r="24360"/>
          <a:stretch/>
        </p:blipFill>
        <p:spPr>
          <a:xfrm>
            <a:off x="6135557" y="10"/>
            <a:ext cx="6056442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E87234F-8712-49A7-8442-B24A2E80B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4789" y="0"/>
            <a:ext cx="3057210" cy="6858000"/>
          </a:xfrm>
          <a:custGeom>
            <a:avLst/>
            <a:gdLst>
              <a:gd name="connsiteX0" fmla="*/ 0 w 3057210"/>
              <a:gd name="connsiteY0" fmla="*/ 0 h 6858000"/>
              <a:gd name="connsiteX1" fmla="*/ 3057210 w 3057210"/>
              <a:gd name="connsiteY1" fmla="*/ 0 h 6858000"/>
              <a:gd name="connsiteX2" fmla="*/ 3057210 w 3057210"/>
              <a:gd name="connsiteY2" fmla="*/ 6858000 h 6858000"/>
              <a:gd name="connsiteX3" fmla="*/ 1 w 3057210"/>
              <a:gd name="connsiteY3" fmla="*/ 6858000 h 6858000"/>
              <a:gd name="connsiteX4" fmla="*/ 4006 w 3057210"/>
              <a:gd name="connsiteY4" fmla="*/ 6854853 h 6858000"/>
              <a:gd name="connsiteX5" fmla="*/ 1619628 w 3057210"/>
              <a:gd name="connsiteY5" fmla="*/ 3429000 h 6858000"/>
              <a:gd name="connsiteX6" fmla="*/ 4006 w 3057210"/>
              <a:gd name="connsiteY6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7210" h="6858000">
                <a:moveTo>
                  <a:pt x="0" y="0"/>
                </a:moveTo>
                <a:lnTo>
                  <a:pt x="3057210" y="0"/>
                </a:lnTo>
                <a:lnTo>
                  <a:pt x="3057210" y="6858000"/>
                </a:lnTo>
                <a:lnTo>
                  <a:pt x="1" y="6858000"/>
                </a:lnTo>
                <a:lnTo>
                  <a:pt x="4006" y="6854853"/>
                </a:lnTo>
                <a:cubicBezTo>
                  <a:pt x="990707" y="6040555"/>
                  <a:pt x="1619628" y="4808224"/>
                  <a:pt x="1619628" y="3429000"/>
                </a:cubicBezTo>
                <a:cubicBezTo>
                  <a:pt x="1619628" y="2049777"/>
                  <a:pt x="990707" y="817446"/>
                  <a:pt x="4006" y="3148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61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E612C7-B066-4023-9D0A-7C54D1E3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6F58A-D3B3-D74D-81AC-F4F0A638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05178"/>
            <a:ext cx="5192202" cy="1504961"/>
          </a:xfrm>
        </p:spPr>
        <p:txBody>
          <a:bodyPr anchor="t">
            <a:normAutofit/>
          </a:bodyPr>
          <a:lstStyle/>
          <a:p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Transitions for the Next Generation…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E9EA8-B91E-D042-BBDB-3FD1E9581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715317"/>
            <a:ext cx="5490376" cy="430779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they want to join / own the family business? 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Understanding what they want to achieve from life 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they the most suitable candidate for the role?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not, what can be done to make their transition easier?</a:t>
            </a:r>
          </a:p>
          <a:p>
            <a:pPr lvl="1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they have big shoes to fill?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need for praise 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Becoming a responsible owner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F7DDE3CE-0B31-4192-8AB6-339692570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24253" r="16636"/>
          <a:stretch/>
        </p:blipFill>
        <p:spPr>
          <a:xfrm>
            <a:off x="6096000" y="10"/>
            <a:ext cx="609600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3068432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68431" y="6858000"/>
                </a:lnTo>
                <a:lnTo>
                  <a:pt x="3064426" y="6854853"/>
                </a:lnTo>
                <a:cubicBezTo>
                  <a:pt x="2077725" y="6040555"/>
                  <a:pt x="1448804" y="4808224"/>
                  <a:pt x="1448804" y="3429000"/>
                </a:cubicBezTo>
                <a:cubicBezTo>
                  <a:pt x="1448804" y="2049777"/>
                  <a:pt x="2077725" y="817446"/>
                  <a:pt x="3064426" y="3148"/>
                </a:cubicBezTo>
                <a:close/>
                <a:moveTo>
                  <a:pt x="1056707" y="0"/>
                </a:moveTo>
                <a:lnTo>
                  <a:pt x="2472663" y="0"/>
                </a:lnTo>
                <a:lnTo>
                  <a:pt x="2400426" y="75768"/>
                </a:lnTo>
                <a:cubicBezTo>
                  <a:pt x="1595468" y="961418"/>
                  <a:pt x="1104860" y="2137915"/>
                  <a:pt x="1104860" y="3429000"/>
                </a:cubicBezTo>
                <a:cubicBezTo>
                  <a:pt x="1104860" y="4720086"/>
                  <a:pt x="1595468" y="5896583"/>
                  <a:pt x="2400426" y="6782233"/>
                </a:cubicBezTo>
                <a:lnTo>
                  <a:pt x="2472663" y="6858000"/>
                </a:lnTo>
                <a:lnTo>
                  <a:pt x="1056707" y="6858000"/>
                </a:lnTo>
                <a:lnTo>
                  <a:pt x="1040415" y="6835090"/>
                </a:lnTo>
                <a:cubicBezTo>
                  <a:pt x="383550" y="5862802"/>
                  <a:pt x="0" y="4690693"/>
                  <a:pt x="0" y="3429000"/>
                </a:cubicBezTo>
                <a:cubicBezTo>
                  <a:pt x="0" y="2167308"/>
                  <a:pt x="383550" y="995199"/>
                  <a:pt x="1040415" y="22911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CFA7DE-DC24-4883-9E7E-838305755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9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F08F88-2A24-254B-87BA-F73C4213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71190"/>
            <a:ext cx="3363170" cy="2183042"/>
          </a:xfrm>
        </p:spPr>
        <p:txBody>
          <a:bodyPr anchor="b">
            <a:normAutofit/>
          </a:bodyPr>
          <a:lstStyle/>
          <a:p>
            <a:r>
              <a:rPr lang="en-US" sz="4000"/>
              <a:t>Thank You 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911E8C3-F8EB-8842-ACCE-0B912B78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964" y="1706741"/>
            <a:ext cx="1846470" cy="6508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08BE9-D369-B449-8DE0-2839AB56E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729161"/>
            <a:ext cx="5690043" cy="2277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hlinkClick r:id="rId3"/>
              </a:rPr>
              <a:t>www.FamilyBusinessPartnership.com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>
                <a:hlinkClick r:id="rId4"/>
              </a:rPr>
              <a:t>Russ@FamilyBusinessPartnership.com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07939 244160</a:t>
            </a:r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80A9DCA-75B7-1B46-A45C-B0B7C8B29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038" y="2354401"/>
            <a:ext cx="2713512" cy="27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1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A93628A-4A26-42A6-859F-D1C95150A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2726D-36C8-0E4D-B583-BEAFCAEA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5715000" cy="1346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Why are Family Businesses more complex?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61D707-5E7F-4B7C-910D-94A83595D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1E454-DAD8-CD4B-8EB4-CE683861755D}"/>
              </a:ext>
            </a:extLst>
          </p:cNvPr>
          <p:cNvSpPr txBox="1"/>
          <p:nvPr/>
        </p:nvSpPr>
        <p:spPr>
          <a:xfrm>
            <a:off x="1197864" y="2399100"/>
            <a:ext cx="5715000" cy="356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Presence of three separate but intertwined ‘systems’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Multiple Roles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Boundaries become blurred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Management of systems key to ‘success’ 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9232664-0DAE-E241-B94F-F1790A672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27" r="2" b="2"/>
          <a:stretch/>
        </p:blipFill>
        <p:spPr>
          <a:xfrm>
            <a:off x="7553810" y="542997"/>
            <a:ext cx="4098259" cy="5772005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544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F2BC11A-2019-4BC3-93F2-AE405F0F4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Birds flying in formation">
            <a:extLst>
              <a:ext uri="{FF2B5EF4-FFF2-40B4-BE49-F238E27FC236}">
                <a16:creationId xmlns:a16="http://schemas.microsoft.com/office/drawing/2014/main" id="{E8ED26D7-36EA-4D6B-8B61-A2087EFF3C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</a:blip>
          <a:srcRect l="2395" r="30628" b="-2"/>
          <a:stretch/>
        </p:blipFill>
        <p:spPr>
          <a:xfrm>
            <a:off x="5362011" y="10"/>
            <a:ext cx="6829989" cy="6857990"/>
          </a:xfrm>
          <a:custGeom>
            <a:avLst/>
            <a:gdLst/>
            <a:ahLst/>
            <a:cxnLst/>
            <a:rect l="l" t="t" r="r" b="b"/>
            <a:pathLst>
              <a:path w="6829989" h="6858000">
                <a:moveTo>
                  <a:pt x="0" y="0"/>
                </a:moveTo>
                <a:lnTo>
                  <a:pt x="6829989" y="0"/>
                </a:lnTo>
                <a:lnTo>
                  <a:pt x="6829989" y="6858000"/>
                </a:lnTo>
                <a:lnTo>
                  <a:pt x="1" y="6858000"/>
                </a:lnTo>
                <a:lnTo>
                  <a:pt x="4006" y="6854853"/>
                </a:lnTo>
                <a:cubicBezTo>
                  <a:pt x="990707" y="6040555"/>
                  <a:pt x="1619628" y="4808224"/>
                  <a:pt x="1619628" y="3429000"/>
                </a:cubicBezTo>
                <a:cubicBezTo>
                  <a:pt x="1619628" y="2049777"/>
                  <a:pt x="990707" y="817446"/>
                  <a:pt x="4006" y="3148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1943E0-BEAA-3940-AEA9-866CE789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58" y="0"/>
            <a:ext cx="4363895" cy="1873115"/>
          </a:xfrm>
        </p:spPr>
        <p:txBody>
          <a:bodyPr anchor="b">
            <a:normAutofit/>
          </a:bodyPr>
          <a:lstStyle/>
          <a:p>
            <a:r>
              <a:rPr lang="en-G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Impact on Succession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CF9F0-37B1-4041-9C44-F32010F9E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57" y="2143035"/>
            <a:ext cx="4363895" cy="3331136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Systems Clash </a:t>
            </a:r>
          </a:p>
          <a:p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Multiple roles for people to manage</a:t>
            </a:r>
          </a:p>
          <a:p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Family dynamics that need managing </a:t>
            </a:r>
          </a:p>
          <a:p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Which ‘hat’ are you wearing?</a:t>
            </a:r>
          </a:p>
          <a:p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Barriers 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to Succession</a:t>
            </a:r>
          </a:p>
          <a:p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will you manage the transition?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D18CC4-F639-47CF-96DD-9BA6031B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5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B48CA-6724-2C4C-ABB8-9FBEC579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Why have a Succession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FDF8-3A58-CD40-A008-EBDE1DF26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It will happen! </a:t>
            </a:r>
          </a:p>
          <a:p>
            <a:endParaRPr lang="en-US" sz="2000" dirty="0"/>
          </a:p>
          <a:p>
            <a:r>
              <a:rPr lang="en-US" sz="2000" dirty="0"/>
              <a:t>Having a plan means it happens on your terms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Provides certainty, direction and manages expectations </a:t>
            </a:r>
          </a:p>
          <a:p>
            <a:endParaRPr lang="en-US" sz="2000" dirty="0"/>
          </a:p>
          <a:p>
            <a:r>
              <a:rPr lang="en-US" sz="2000" dirty="0"/>
              <a:t>The earlier you start the more time you have to ensure a smooth transition </a:t>
            </a:r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E72757AB-9F82-4CBB-950F-92347B35B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7" r="4452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D4B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52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3D75F-196C-064D-AD48-907688ED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Over to Nick…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6F015BB5-B575-6749-9F39-DCC445287A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7" r="14018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803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84769FE-1656-422F-86E1-8C1B16C27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B249F6D-244F-494A-98B9-5CC7413C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760" y="682754"/>
            <a:ext cx="5492493" cy="5492493"/>
          </a:xfrm>
          <a:custGeom>
            <a:avLst/>
            <a:gdLst>
              <a:gd name="connsiteX0" fmla="*/ 2746247 w 5492493"/>
              <a:gd name="connsiteY0" fmla="*/ 0 h 5492493"/>
              <a:gd name="connsiteX1" fmla="*/ 5492493 w 5492493"/>
              <a:gd name="connsiteY1" fmla="*/ 2746247 h 5492493"/>
              <a:gd name="connsiteX2" fmla="*/ 2746247 w 5492493"/>
              <a:gd name="connsiteY2" fmla="*/ 5492493 h 5492493"/>
              <a:gd name="connsiteX3" fmla="*/ 0 w 5492493"/>
              <a:gd name="connsiteY3" fmla="*/ 2746247 h 5492493"/>
              <a:gd name="connsiteX4" fmla="*/ 2746247 w 5492493"/>
              <a:gd name="connsiteY4" fmla="*/ 0 h 549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493" h="5492493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06C536E-6ECA-4211-AF8C-A2671C484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4260" y="5435945"/>
            <a:ext cx="435428" cy="435428"/>
          </a:xfrm>
          <a:prstGeom prst="ellipse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EAA70EA-2201-4F5D-AF08-58CFF851C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011593" y="3567390"/>
            <a:ext cx="2311806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FDD3F-882D-DA43-94EB-25D9FEC7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16" y="1431042"/>
            <a:ext cx="4055899" cy="3995916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is Succession, really?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DD84-996B-E14E-881C-4C0024876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271" y="899395"/>
            <a:ext cx="4818746" cy="549249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SUCCESSION: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action or process of inheriting a title, office, property, etc.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(source: Oxford Languages)</a:t>
            </a:r>
          </a:p>
          <a:p>
            <a:pPr marL="457200" lvl="1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does it really mean?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Loss of identity 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Sense of Purpose 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Big shoes to fill 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Trapped in the Family Business 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Opportunity 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Legacy 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 Continuity</a:t>
            </a:r>
          </a:p>
          <a:p>
            <a:pPr marL="685800" lvl="2">
              <a:spcBef>
                <a:spcPts val="1000"/>
              </a:spcBef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6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DD2F-A83E-4A4E-B7F0-CCC9BAD4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084" y="39188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The Three Circles of Succession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8E5562-B9E1-374B-B97A-430F2EA22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43" r="-3" b="-3"/>
          <a:stretch/>
        </p:blipFill>
        <p:spPr>
          <a:xfrm>
            <a:off x="679334" y="671333"/>
            <a:ext cx="5536001" cy="573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D8D787-3CDD-2643-A535-E73D996585B6}"/>
              </a:ext>
            </a:extLst>
          </p:cNvPr>
          <p:cNvSpPr txBox="1"/>
          <p:nvPr/>
        </p:nvSpPr>
        <p:spPr>
          <a:xfrm>
            <a:off x="6805914" y="2779486"/>
            <a:ext cx="44909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Focus is often placed on the technical and financial aspects of succession and the emotional issues ignored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Appreciating that there are emotional aspects to address will assist the discussions around succession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Creating an environment of safety for the family to talk and be heard is important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96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5F2BC11A-2019-4BC3-93F2-AE405F0F4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Question mark against red wall">
            <a:extLst>
              <a:ext uri="{FF2B5EF4-FFF2-40B4-BE49-F238E27FC236}">
                <a16:creationId xmlns:a16="http://schemas.microsoft.com/office/drawing/2014/main" id="{35356628-3320-471E-9D14-5B34369D4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39747" r="1" b="1"/>
          <a:stretch/>
        </p:blipFill>
        <p:spPr>
          <a:xfrm>
            <a:off x="5362011" y="10"/>
            <a:ext cx="6829989" cy="6857990"/>
          </a:xfrm>
          <a:custGeom>
            <a:avLst/>
            <a:gdLst/>
            <a:ahLst/>
            <a:cxnLst/>
            <a:rect l="l" t="t" r="r" b="b"/>
            <a:pathLst>
              <a:path w="6829989" h="6858000">
                <a:moveTo>
                  <a:pt x="0" y="0"/>
                </a:moveTo>
                <a:lnTo>
                  <a:pt x="6829989" y="0"/>
                </a:lnTo>
                <a:lnTo>
                  <a:pt x="6829989" y="6858000"/>
                </a:lnTo>
                <a:lnTo>
                  <a:pt x="1" y="6858000"/>
                </a:lnTo>
                <a:lnTo>
                  <a:pt x="4006" y="6854853"/>
                </a:lnTo>
                <a:cubicBezTo>
                  <a:pt x="990707" y="6040555"/>
                  <a:pt x="1619628" y="4808224"/>
                  <a:pt x="1619628" y="3429000"/>
                </a:cubicBezTo>
                <a:cubicBezTo>
                  <a:pt x="1619628" y="2049777"/>
                  <a:pt x="990707" y="817446"/>
                  <a:pt x="4006" y="3148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97332A-49C6-6048-8BFC-D8662473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" y="119748"/>
            <a:ext cx="4363895" cy="1873115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Getting Started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30268-4B90-4347-9211-07A8872E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70" y="1763432"/>
            <a:ext cx="4363895" cy="333113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does ‘success’ look like?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role does the Family Business play in allowing each family member to live a fulfilled life?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Stakeholder Engagement 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‘Zoom out’ from your business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happens if you do nothing?</a:t>
            </a: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FBD18CC4-F639-47CF-96DD-9BA6031B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8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48321-B66A-AC4D-8418-D90C251B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GB" sz="5200" b="1"/>
              <a:t>What are you passing 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CEB830-AD85-42CE-8404-4A1068C5A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50364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719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650</Words>
  <Application>Microsoft Office PowerPoint</Application>
  <PresentationFormat>Widescreen</PresentationFormat>
  <Paragraphs>114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Russ Haworth ACFBA </vt:lpstr>
      <vt:lpstr>Why are Family Businesses more complex?</vt:lpstr>
      <vt:lpstr>Impact on Succession </vt:lpstr>
      <vt:lpstr>Why have a Succession Plan </vt:lpstr>
      <vt:lpstr>Over to Nick… </vt:lpstr>
      <vt:lpstr>What is Succession, really? </vt:lpstr>
      <vt:lpstr>The Three Circles of Succession </vt:lpstr>
      <vt:lpstr>Getting Started </vt:lpstr>
      <vt:lpstr>What are you passing on?</vt:lpstr>
      <vt:lpstr>Governance as a Tool to assist transitions.     </vt:lpstr>
      <vt:lpstr>Transitions for the Senior Generation… </vt:lpstr>
      <vt:lpstr>Transitions for the Next Generation…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 Haworth ACFBA </dc:title>
  <dc:creator>Russell  Haworth</dc:creator>
  <cp:lastModifiedBy>Suzanne Hall-Gibbins</cp:lastModifiedBy>
  <cp:revision>6</cp:revision>
  <dcterms:created xsi:type="dcterms:W3CDTF">2021-02-03T11:58:17Z</dcterms:created>
  <dcterms:modified xsi:type="dcterms:W3CDTF">2021-02-06T12:18:07Z</dcterms:modified>
</cp:coreProperties>
</file>