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9"/>
  </p:notesMasterIdLst>
  <p:sldIdLst>
    <p:sldId id="474" r:id="rId2"/>
    <p:sldId id="545" r:id="rId3"/>
    <p:sldId id="598" r:id="rId4"/>
    <p:sldId id="601" r:id="rId5"/>
    <p:sldId id="590" r:id="rId6"/>
    <p:sldId id="544" r:id="rId7"/>
    <p:sldId id="596" r:id="rId8"/>
    <p:sldId id="602" r:id="rId9"/>
    <p:sldId id="603" r:id="rId10"/>
    <p:sldId id="604" r:id="rId11"/>
    <p:sldId id="586" r:id="rId12"/>
    <p:sldId id="502" r:id="rId13"/>
    <p:sldId id="592" r:id="rId14"/>
    <p:sldId id="532" r:id="rId15"/>
    <p:sldId id="599" r:id="rId16"/>
    <p:sldId id="593" r:id="rId17"/>
    <p:sldId id="594" r:id="rId18"/>
    <p:sldId id="587" r:id="rId19"/>
    <p:sldId id="605" r:id="rId20"/>
    <p:sldId id="595" r:id="rId21"/>
    <p:sldId id="524" r:id="rId22"/>
    <p:sldId id="600" r:id="rId23"/>
    <p:sldId id="539" r:id="rId24"/>
    <p:sldId id="826" r:id="rId25"/>
    <p:sldId id="839" r:id="rId26"/>
    <p:sldId id="608" r:id="rId27"/>
    <p:sldId id="437" r:id="rId2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Title Slide" id="{0BD4664B-D5CF-46FF-AF32-365F0FC12720}">
          <p14:sldIdLst>
            <p14:sldId id="474"/>
            <p14:sldId id="545"/>
            <p14:sldId id="598"/>
            <p14:sldId id="601"/>
            <p14:sldId id="590"/>
            <p14:sldId id="544"/>
            <p14:sldId id="596"/>
            <p14:sldId id="602"/>
            <p14:sldId id="603"/>
            <p14:sldId id="604"/>
            <p14:sldId id="586"/>
            <p14:sldId id="502"/>
            <p14:sldId id="592"/>
            <p14:sldId id="532"/>
            <p14:sldId id="599"/>
          </p14:sldIdLst>
        </p14:section>
        <p14:section name="How to Use" id="{FBB79995-C3CA-4C45-B75F-BCBEF15E5AEC}">
          <p14:sldIdLst>
            <p14:sldId id="593"/>
            <p14:sldId id="594"/>
            <p14:sldId id="587"/>
            <p14:sldId id="605"/>
            <p14:sldId id="595"/>
            <p14:sldId id="524"/>
            <p14:sldId id="600"/>
            <p14:sldId id="539"/>
            <p14:sldId id="826"/>
            <p14:sldId id="839"/>
            <p14:sldId id="608"/>
          </p14:sldIdLst>
        </p14:section>
        <p14:section name="Sample Presentation" id="{83690144-AC3F-4277-94C3-44F19289B36B}">
          <p14:sldIdLst/>
        </p14:section>
        <p14:section name="Sample Content Section" id="{E36B1952-962E-4FB3-B6C9-CC52CDA7B0AE}">
          <p14:sldIdLst>
            <p14:sldId id="437"/>
          </p14:sldIdLst>
        </p14:section>
        <p14:section name="Disclaimer" id="{5EF76C61-AAC0-402B-9A50-1480F222E32A}">
          <p14:sldIdLst/>
        </p14:section>
      </p14:sectionLst>
    </p:ext>
    <p:ext uri="{EFAFB233-063F-42B5-8137-9DF3F51BA10A}">
      <p15:sldGuideLst xmlns:p15="http://schemas.microsoft.com/office/powerpoint/2012/main">
        <p15:guide id="1" orient="horz" pos="816" userDrawn="1">
          <p15:clr>
            <a:srgbClr val="A4A3A4"/>
          </p15:clr>
        </p15:guide>
        <p15:guide id="2" pos="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pers, Jessica" initials="AJ" lastIdx="33" clrIdx="0">
    <p:extLst>
      <p:ext uri="{19B8F6BF-5375-455C-9EA6-DF929625EA0E}">
        <p15:presenceInfo xmlns:p15="http://schemas.microsoft.com/office/powerpoint/2012/main" userId="Alpers, Jessica" providerId="None"/>
      </p:ext>
    </p:extLst>
  </p:cmAuthor>
  <p:cmAuthor id="2" name="Mian Wang" initials="MW" lastIdx="10" clrIdx="1">
    <p:extLst>
      <p:ext uri="{19B8F6BF-5375-455C-9EA6-DF929625EA0E}">
        <p15:presenceInfo xmlns:p15="http://schemas.microsoft.com/office/powerpoint/2012/main" userId="f5394569009b6e69" providerId="Windows Live"/>
      </p:ext>
    </p:extLst>
  </p:cmAuthor>
  <p:cmAuthor id="3" name="Kevin McGrath" initials="KM" lastIdx="13" clrIdx="2">
    <p:extLst>
      <p:ext uri="{19B8F6BF-5375-455C-9EA6-DF929625EA0E}">
        <p15:presenceInfo xmlns:p15="http://schemas.microsoft.com/office/powerpoint/2012/main" userId="287063e7e2b897e5" providerId="Windows Live"/>
      </p:ext>
    </p:extLst>
  </p:cmAuthor>
  <p:cmAuthor id="4" name="Olivia (Xunzi) Liu" initials="OL" lastIdx="1" clrIdx="3">
    <p:extLst>
      <p:ext uri="{19B8F6BF-5375-455C-9EA6-DF929625EA0E}">
        <p15:presenceInfo xmlns:p15="http://schemas.microsoft.com/office/powerpoint/2012/main" userId="Olivia (Xunzi) Li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0"/>
    <a:srgbClr val="961319"/>
    <a:srgbClr val="94151A"/>
    <a:srgbClr val="4F86A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81608" autoAdjust="0"/>
  </p:normalViewPr>
  <p:slideViewPr>
    <p:cSldViewPr snapToGrid="0">
      <p:cViewPr varScale="1">
        <p:scale>
          <a:sx n="70" d="100"/>
          <a:sy n="70" d="100"/>
        </p:scale>
        <p:origin x="1584" y="48"/>
      </p:cViewPr>
      <p:guideLst>
        <p:guide orient="horz" pos="816"/>
        <p:guide pos="416"/>
      </p:guideLst>
    </p:cSldViewPr>
  </p:slideViewPr>
  <p:outlineViewPr>
    <p:cViewPr>
      <p:scale>
        <a:sx n="33" d="100"/>
        <a:sy n="33" d="100"/>
      </p:scale>
      <p:origin x="0" y="-13080"/>
    </p:cViewPr>
  </p:outlineViewPr>
  <p:notesTextViewPr>
    <p:cViewPr>
      <p:scale>
        <a:sx n="3" d="2"/>
        <a:sy n="3" d="2"/>
      </p:scale>
      <p:origin x="0" y="0"/>
    </p:cViewPr>
  </p:notesTextViewPr>
  <p:sorterViewPr>
    <p:cViewPr varScale="1">
      <p:scale>
        <a:sx n="1" d="1"/>
        <a:sy n="1" d="1"/>
      </p:scale>
      <p:origin x="0" y="-7182"/>
    </p:cViewPr>
  </p:sorterViewPr>
  <p:notesViewPr>
    <p:cSldViewPr snapToGrid="0">
      <p:cViewPr varScale="1">
        <p:scale>
          <a:sx n="84" d="100"/>
          <a:sy n="84"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C028D-E259-4C7C-8492-0E84A1501357}" type="doc">
      <dgm:prSet loTypeId="urn:microsoft.com/office/officeart/2005/8/layout/balance1" loCatId="relationship" qsTypeId="urn:microsoft.com/office/officeart/2009/2/quickstyle/3d8" qsCatId="3D" csTypeId="urn:microsoft.com/office/officeart/2005/8/colors/colorful1" csCatId="colorful" phldr="1"/>
      <dgm:spPr/>
      <dgm:t>
        <a:bodyPr/>
        <a:lstStyle/>
        <a:p>
          <a:endParaRPr lang="en-GB"/>
        </a:p>
      </dgm:t>
    </dgm:pt>
    <dgm:pt modelId="{00808D03-6191-49A8-9C81-4750333DF8C1}">
      <dgm:prSet phldrT="[Text]"/>
      <dgm:spPr/>
      <dgm:t>
        <a:bodyPr/>
        <a:lstStyle/>
        <a:p>
          <a:r>
            <a:rPr lang="en-GB" dirty="0"/>
            <a:t>Inheritance tax</a:t>
          </a:r>
        </a:p>
      </dgm:t>
    </dgm:pt>
    <dgm:pt modelId="{28821482-0D8C-4A38-B249-41396C8E34A6}" type="parTrans" cxnId="{20481286-FF05-4107-96D6-74F5DDF333BC}">
      <dgm:prSet/>
      <dgm:spPr/>
      <dgm:t>
        <a:bodyPr/>
        <a:lstStyle/>
        <a:p>
          <a:endParaRPr lang="en-GB"/>
        </a:p>
      </dgm:t>
    </dgm:pt>
    <dgm:pt modelId="{533865D1-E75B-47EB-9AD1-958CC6A6DEBC}" type="sibTrans" cxnId="{20481286-FF05-4107-96D6-74F5DDF333BC}">
      <dgm:prSet/>
      <dgm:spPr/>
      <dgm:t>
        <a:bodyPr/>
        <a:lstStyle/>
        <a:p>
          <a:endParaRPr lang="en-GB"/>
        </a:p>
      </dgm:t>
    </dgm:pt>
    <dgm:pt modelId="{650BC452-487C-4929-AEE5-1EC9C211B279}">
      <dgm:prSet phldrT="[Text]"/>
      <dgm:spPr/>
      <dgm:t>
        <a:bodyPr/>
        <a:lstStyle/>
        <a:p>
          <a:r>
            <a:rPr lang="en-GB" dirty="0"/>
            <a:t>Income Tax</a:t>
          </a:r>
        </a:p>
      </dgm:t>
    </dgm:pt>
    <dgm:pt modelId="{4667B4FF-821F-4EC4-BD45-D4A5CC0340D9}" type="parTrans" cxnId="{AE83FA57-B35A-4F2C-82F1-244A8B22B656}">
      <dgm:prSet/>
      <dgm:spPr/>
      <dgm:t>
        <a:bodyPr/>
        <a:lstStyle/>
        <a:p>
          <a:endParaRPr lang="en-GB"/>
        </a:p>
      </dgm:t>
    </dgm:pt>
    <dgm:pt modelId="{366C8329-0B0E-4465-AB4B-C50B87A75BB4}" type="sibTrans" cxnId="{AE83FA57-B35A-4F2C-82F1-244A8B22B656}">
      <dgm:prSet/>
      <dgm:spPr/>
      <dgm:t>
        <a:bodyPr/>
        <a:lstStyle/>
        <a:p>
          <a:endParaRPr lang="en-GB"/>
        </a:p>
      </dgm:t>
    </dgm:pt>
    <dgm:pt modelId="{03999BE3-A515-4AA1-8B13-F9FDCC05D5B9}">
      <dgm:prSet phldrT="[Text]"/>
      <dgm:spPr/>
      <dgm:t>
        <a:bodyPr/>
        <a:lstStyle/>
        <a:p>
          <a:r>
            <a:rPr lang="en-GB" dirty="0"/>
            <a:t>Capital Gains Tax</a:t>
          </a:r>
        </a:p>
      </dgm:t>
    </dgm:pt>
    <dgm:pt modelId="{C33AFA12-BDC2-4B1D-9BD9-A58354D54FE6}" type="parTrans" cxnId="{3AE599ED-C317-4DC8-B255-4E5B49ABBC6E}">
      <dgm:prSet/>
      <dgm:spPr/>
      <dgm:t>
        <a:bodyPr/>
        <a:lstStyle/>
        <a:p>
          <a:endParaRPr lang="en-GB"/>
        </a:p>
      </dgm:t>
    </dgm:pt>
    <dgm:pt modelId="{400E6A90-13B0-4ED4-93F3-BD9B66E9DB1A}" type="sibTrans" cxnId="{3AE599ED-C317-4DC8-B255-4E5B49ABBC6E}">
      <dgm:prSet/>
      <dgm:spPr/>
      <dgm:t>
        <a:bodyPr/>
        <a:lstStyle/>
        <a:p>
          <a:endParaRPr lang="en-GB"/>
        </a:p>
      </dgm:t>
    </dgm:pt>
    <dgm:pt modelId="{A8116CD6-DDEF-4804-A06D-7BAD5C3C3D42}">
      <dgm:prSet phldrT="[Text]"/>
      <dgm:spPr/>
      <dgm:t>
        <a:bodyPr/>
        <a:lstStyle/>
        <a:p>
          <a:r>
            <a:rPr lang="en-GB" dirty="0"/>
            <a:t>Corporation Tax</a:t>
          </a:r>
        </a:p>
      </dgm:t>
    </dgm:pt>
    <dgm:pt modelId="{7568FA83-6CBA-4FD4-BA04-6486A5B51A46}" type="parTrans" cxnId="{05E75D77-3714-42F7-B4C3-9583EB95634C}">
      <dgm:prSet/>
      <dgm:spPr/>
      <dgm:t>
        <a:bodyPr/>
        <a:lstStyle/>
        <a:p>
          <a:endParaRPr lang="en-GB"/>
        </a:p>
      </dgm:t>
    </dgm:pt>
    <dgm:pt modelId="{7D634E83-CDFA-4623-801D-63DBB3FB1304}" type="sibTrans" cxnId="{05E75D77-3714-42F7-B4C3-9583EB95634C}">
      <dgm:prSet/>
      <dgm:spPr/>
      <dgm:t>
        <a:bodyPr/>
        <a:lstStyle/>
        <a:p>
          <a:endParaRPr lang="en-GB"/>
        </a:p>
      </dgm:t>
    </dgm:pt>
    <dgm:pt modelId="{AE58AF1C-F37B-4DAD-8072-486B7EA4A50E}" type="pres">
      <dgm:prSet presAssocID="{509C028D-E259-4C7C-8492-0E84A1501357}" presName="outerComposite" presStyleCnt="0">
        <dgm:presLayoutVars>
          <dgm:chMax val="2"/>
          <dgm:animLvl val="lvl"/>
          <dgm:resizeHandles val="exact"/>
        </dgm:presLayoutVars>
      </dgm:prSet>
      <dgm:spPr/>
    </dgm:pt>
    <dgm:pt modelId="{2C8366A0-4E11-4BE9-8C1C-9E0397C2B4B8}" type="pres">
      <dgm:prSet presAssocID="{509C028D-E259-4C7C-8492-0E84A1501357}" presName="dummyMaxCanvas" presStyleCnt="0"/>
      <dgm:spPr/>
    </dgm:pt>
    <dgm:pt modelId="{0BC9B536-3E41-4F56-9A7F-5471938FE8C5}" type="pres">
      <dgm:prSet presAssocID="{509C028D-E259-4C7C-8492-0E84A1501357}" presName="parentComposite" presStyleCnt="0"/>
      <dgm:spPr/>
    </dgm:pt>
    <dgm:pt modelId="{FFF74B90-613E-42CA-94E2-4358395D94DD}" type="pres">
      <dgm:prSet presAssocID="{509C028D-E259-4C7C-8492-0E84A1501357}" presName="parent1" presStyleLbl="alignAccFollowNode1" presStyleIdx="0" presStyleCnt="4">
        <dgm:presLayoutVars>
          <dgm:chMax val="4"/>
        </dgm:presLayoutVars>
      </dgm:prSet>
      <dgm:spPr/>
    </dgm:pt>
    <dgm:pt modelId="{8250C925-7481-42F2-A86D-D4C0DF74F05E}" type="pres">
      <dgm:prSet presAssocID="{509C028D-E259-4C7C-8492-0E84A1501357}" presName="parent2" presStyleLbl="alignAccFollowNode1" presStyleIdx="1" presStyleCnt="4">
        <dgm:presLayoutVars>
          <dgm:chMax val="4"/>
        </dgm:presLayoutVars>
      </dgm:prSet>
      <dgm:spPr/>
    </dgm:pt>
    <dgm:pt modelId="{652D52EF-804D-4525-9E1A-D8F3A29B93AF}" type="pres">
      <dgm:prSet presAssocID="{509C028D-E259-4C7C-8492-0E84A1501357}" presName="childrenComposite" presStyleCnt="0"/>
      <dgm:spPr/>
    </dgm:pt>
    <dgm:pt modelId="{7C8AAA72-2AD2-41D8-9A11-A3DBD972F1ED}" type="pres">
      <dgm:prSet presAssocID="{509C028D-E259-4C7C-8492-0E84A1501357}" presName="dummyMaxCanvas_ChildArea" presStyleCnt="0"/>
      <dgm:spPr/>
    </dgm:pt>
    <dgm:pt modelId="{E2C0FC5D-10E5-4AC5-89C3-0DC3BD08492C}" type="pres">
      <dgm:prSet presAssocID="{509C028D-E259-4C7C-8492-0E84A1501357}" presName="fulcrum" presStyleLbl="alignAccFollowNode1" presStyleIdx="2" presStyleCnt="4"/>
      <dgm:spPr/>
    </dgm:pt>
    <dgm:pt modelId="{3210AA15-6931-4D3E-9DDD-64B00C5F240A}" type="pres">
      <dgm:prSet presAssocID="{509C028D-E259-4C7C-8492-0E84A1501357}" presName="balance_11" presStyleLbl="alignAccFollowNode1" presStyleIdx="3" presStyleCnt="4">
        <dgm:presLayoutVars>
          <dgm:bulletEnabled val="1"/>
        </dgm:presLayoutVars>
      </dgm:prSet>
      <dgm:spPr/>
    </dgm:pt>
    <dgm:pt modelId="{B7B43A7B-8FA7-4569-9B6F-57EC4B812C53}" type="pres">
      <dgm:prSet presAssocID="{509C028D-E259-4C7C-8492-0E84A1501357}" presName="left_11_1" presStyleLbl="node1" presStyleIdx="0" presStyleCnt="2">
        <dgm:presLayoutVars>
          <dgm:bulletEnabled val="1"/>
        </dgm:presLayoutVars>
      </dgm:prSet>
      <dgm:spPr/>
    </dgm:pt>
    <dgm:pt modelId="{C029AF32-B73D-4167-A0D9-3F9BF95163B6}" type="pres">
      <dgm:prSet presAssocID="{509C028D-E259-4C7C-8492-0E84A1501357}" presName="right_11_1" presStyleLbl="node1" presStyleIdx="1" presStyleCnt="2">
        <dgm:presLayoutVars>
          <dgm:bulletEnabled val="1"/>
        </dgm:presLayoutVars>
      </dgm:prSet>
      <dgm:spPr/>
    </dgm:pt>
  </dgm:ptLst>
  <dgm:cxnLst>
    <dgm:cxn modelId="{73ECB008-2D74-4C3D-8FC1-B567EEDBDD5A}" type="presOf" srcId="{03999BE3-A515-4AA1-8B13-F9FDCC05D5B9}" destId="{8250C925-7481-42F2-A86D-D4C0DF74F05E}" srcOrd="0" destOrd="0" presId="urn:microsoft.com/office/officeart/2005/8/layout/balance1"/>
    <dgm:cxn modelId="{A92A492B-C958-42FF-ABF6-8EB890404673}" type="presOf" srcId="{509C028D-E259-4C7C-8492-0E84A1501357}" destId="{AE58AF1C-F37B-4DAD-8072-486B7EA4A50E}" srcOrd="0" destOrd="0" presId="urn:microsoft.com/office/officeart/2005/8/layout/balance1"/>
    <dgm:cxn modelId="{7C0A9830-3401-49E5-B011-BF6F148BF8AE}" type="presOf" srcId="{650BC452-487C-4929-AEE5-1EC9C211B279}" destId="{B7B43A7B-8FA7-4569-9B6F-57EC4B812C53}" srcOrd="0" destOrd="0" presId="urn:microsoft.com/office/officeart/2005/8/layout/balance1"/>
    <dgm:cxn modelId="{13B0CF51-5E3B-4858-8B5D-696870463B13}" type="presOf" srcId="{00808D03-6191-49A8-9C81-4750333DF8C1}" destId="{FFF74B90-613E-42CA-94E2-4358395D94DD}" srcOrd="0" destOrd="0" presId="urn:microsoft.com/office/officeart/2005/8/layout/balance1"/>
    <dgm:cxn modelId="{BC37AB75-8BE9-4957-A6E3-500ABC86DE53}" type="presOf" srcId="{A8116CD6-DDEF-4804-A06D-7BAD5C3C3D42}" destId="{C029AF32-B73D-4167-A0D9-3F9BF95163B6}" srcOrd="0" destOrd="0" presId="urn:microsoft.com/office/officeart/2005/8/layout/balance1"/>
    <dgm:cxn modelId="{05E75D77-3714-42F7-B4C3-9583EB95634C}" srcId="{03999BE3-A515-4AA1-8B13-F9FDCC05D5B9}" destId="{A8116CD6-DDEF-4804-A06D-7BAD5C3C3D42}" srcOrd="0" destOrd="0" parTransId="{7568FA83-6CBA-4FD4-BA04-6486A5B51A46}" sibTransId="{7D634E83-CDFA-4623-801D-63DBB3FB1304}"/>
    <dgm:cxn modelId="{AE83FA57-B35A-4F2C-82F1-244A8B22B656}" srcId="{00808D03-6191-49A8-9C81-4750333DF8C1}" destId="{650BC452-487C-4929-AEE5-1EC9C211B279}" srcOrd="0" destOrd="0" parTransId="{4667B4FF-821F-4EC4-BD45-D4A5CC0340D9}" sibTransId="{366C8329-0B0E-4465-AB4B-C50B87A75BB4}"/>
    <dgm:cxn modelId="{20481286-FF05-4107-96D6-74F5DDF333BC}" srcId="{509C028D-E259-4C7C-8492-0E84A1501357}" destId="{00808D03-6191-49A8-9C81-4750333DF8C1}" srcOrd="0" destOrd="0" parTransId="{28821482-0D8C-4A38-B249-41396C8E34A6}" sibTransId="{533865D1-E75B-47EB-9AD1-958CC6A6DEBC}"/>
    <dgm:cxn modelId="{3AE599ED-C317-4DC8-B255-4E5B49ABBC6E}" srcId="{509C028D-E259-4C7C-8492-0E84A1501357}" destId="{03999BE3-A515-4AA1-8B13-F9FDCC05D5B9}" srcOrd="1" destOrd="0" parTransId="{C33AFA12-BDC2-4B1D-9BD9-A58354D54FE6}" sibTransId="{400E6A90-13B0-4ED4-93F3-BD9B66E9DB1A}"/>
    <dgm:cxn modelId="{AE270B5D-3CBD-4E3C-A0D3-4893E8A17B23}" type="presParOf" srcId="{AE58AF1C-F37B-4DAD-8072-486B7EA4A50E}" destId="{2C8366A0-4E11-4BE9-8C1C-9E0397C2B4B8}" srcOrd="0" destOrd="0" presId="urn:microsoft.com/office/officeart/2005/8/layout/balance1"/>
    <dgm:cxn modelId="{C494F395-A487-4D5F-932D-77FEED0A5A39}" type="presParOf" srcId="{AE58AF1C-F37B-4DAD-8072-486B7EA4A50E}" destId="{0BC9B536-3E41-4F56-9A7F-5471938FE8C5}" srcOrd="1" destOrd="0" presId="urn:microsoft.com/office/officeart/2005/8/layout/balance1"/>
    <dgm:cxn modelId="{AC4A2578-E4C6-4D5A-A436-2FC8F4D41826}" type="presParOf" srcId="{0BC9B536-3E41-4F56-9A7F-5471938FE8C5}" destId="{FFF74B90-613E-42CA-94E2-4358395D94DD}" srcOrd="0" destOrd="0" presId="urn:microsoft.com/office/officeart/2005/8/layout/balance1"/>
    <dgm:cxn modelId="{F29B7D7D-25AF-425F-9A58-3806086D4AFF}" type="presParOf" srcId="{0BC9B536-3E41-4F56-9A7F-5471938FE8C5}" destId="{8250C925-7481-42F2-A86D-D4C0DF74F05E}" srcOrd="1" destOrd="0" presId="urn:microsoft.com/office/officeart/2005/8/layout/balance1"/>
    <dgm:cxn modelId="{DFB18552-F4AB-4869-989A-35096FCFC964}" type="presParOf" srcId="{AE58AF1C-F37B-4DAD-8072-486B7EA4A50E}" destId="{652D52EF-804D-4525-9E1A-D8F3A29B93AF}" srcOrd="2" destOrd="0" presId="urn:microsoft.com/office/officeart/2005/8/layout/balance1"/>
    <dgm:cxn modelId="{79C95E15-1DE8-4DBF-9BCF-63CDF2D08137}" type="presParOf" srcId="{652D52EF-804D-4525-9E1A-D8F3A29B93AF}" destId="{7C8AAA72-2AD2-41D8-9A11-A3DBD972F1ED}" srcOrd="0" destOrd="0" presId="urn:microsoft.com/office/officeart/2005/8/layout/balance1"/>
    <dgm:cxn modelId="{D9D4B03A-E09A-49E2-ADEB-017837B59EFD}" type="presParOf" srcId="{652D52EF-804D-4525-9E1A-D8F3A29B93AF}" destId="{E2C0FC5D-10E5-4AC5-89C3-0DC3BD08492C}" srcOrd="1" destOrd="0" presId="urn:microsoft.com/office/officeart/2005/8/layout/balance1"/>
    <dgm:cxn modelId="{14A1F1DD-C634-44AC-A5C9-446EEA03582A}" type="presParOf" srcId="{652D52EF-804D-4525-9E1A-D8F3A29B93AF}" destId="{3210AA15-6931-4D3E-9DDD-64B00C5F240A}" srcOrd="2" destOrd="0" presId="urn:microsoft.com/office/officeart/2005/8/layout/balance1"/>
    <dgm:cxn modelId="{5AB412F5-7308-4A4A-8AFA-CFC579D346D3}" type="presParOf" srcId="{652D52EF-804D-4525-9E1A-D8F3A29B93AF}" destId="{B7B43A7B-8FA7-4569-9B6F-57EC4B812C53}" srcOrd="3" destOrd="0" presId="urn:microsoft.com/office/officeart/2005/8/layout/balance1"/>
    <dgm:cxn modelId="{D35BBC2A-C3CE-4772-B6BC-17449A814486}" type="presParOf" srcId="{652D52EF-804D-4525-9E1A-D8F3A29B93AF}" destId="{C029AF32-B73D-4167-A0D9-3F9BF95163B6}" srcOrd="4" destOrd="0" presId="urn:microsoft.com/office/officeart/2005/8/layout/balance1"/>
  </dgm:cxnLst>
  <dgm:bg>
    <a:noFill/>
  </dgm:bg>
  <dgm:whole>
    <a:ln>
      <a:solidFill>
        <a:schemeClr val="bg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74B90-613E-42CA-94E2-4358395D94DD}">
      <dsp:nvSpPr>
        <dsp:cNvPr id="0" name=""/>
        <dsp:cNvSpPr/>
      </dsp:nvSpPr>
      <dsp:spPr>
        <a:xfrm>
          <a:off x="1940577" y="0"/>
          <a:ext cx="1838008" cy="1021115"/>
        </a:xfrm>
        <a:prstGeom prst="roundRect">
          <a:avLst>
            <a:gd name="adj" fmla="val 10000"/>
          </a:avLst>
        </a:prstGeom>
        <a:solidFill>
          <a:schemeClr val="accent2">
            <a:tint val="40000"/>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Inheritance tax</a:t>
          </a:r>
        </a:p>
      </dsp:txBody>
      <dsp:txXfrm>
        <a:off x="1970484" y="29907"/>
        <a:ext cx="1778194" cy="961301"/>
      </dsp:txXfrm>
    </dsp:sp>
    <dsp:sp modelId="{8250C925-7481-42F2-A86D-D4C0DF74F05E}">
      <dsp:nvSpPr>
        <dsp:cNvPr id="0" name=""/>
        <dsp:cNvSpPr/>
      </dsp:nvSpPr>
      <dsp:spPr>
        <a:xfrm>
          <a:off x="4595478" y="0"/>
          <a:ext cx="1838008" cy="1021115"/>
        </a:xfrm>
        <a:prstGeom prst="roundRect">
          <a:avLst>
            <a:gd name="adj" fmla="val 10000"/>
          </a:avLst>
        </a:prstGeom>
        <a:solidFill>
          <a:schemeClr val="accent3">
            <a:tint val="40000"/>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Capital Gains Tax</a:t>
          </a:r>
        </a:p>
      </dsp:txBody>
      <dsp:txXfrm>
        <a:off x="4625385" y="29907"/>
        <a:ext cx="1778194" cy="961301"/>
      </dsp:txXfrm>
    </dsp:sp>
    <dsp:sp modelId="{E2C0FC5D-10E5-4AC5-89C3-0DC3BD08492C}">
      <dsp:nvSpPr>
        <dsp:cNvPr id="0" name=""/>
        <dsp:cNvSpPr/>
      </dsp:nvSpPr>
      <dsp:spPr>
        <a:xfrm>
          <a:off x="3804114" y="4339742"/>
          <a:ext cx="765836" cy="765836"/>
        </a:xfrm>
        <a:prstGeom prst="triangle">
          <a:avLst/>
        </a:prstGeom>
        <a:solidFill>
          <a:schemeClr val="accent4">
            <a:tint val="40000"/>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3210AA15-6931-4D3E-9DDD-64B00C5F240A}">
      <dsp:nvSpPr>
        <dsp:cNvPr id="0" name=""/>
        <dsp:cNvSpPr/>
      </dsp:nvSpPr>
      <dsp:spPr>
        <a:xfrm>
          <a:off x="1889521" y="4019111"/>
          <a:ext cx="4595021" cy="310419"/>
        </a:xfrm>
        <a:prstGeom prst="rect">
          <a:avLst/>
        </a:prstGeom>
        <a:solidFill>
          <a:schemeClr val="accent5">
            <a:tint val="40000"/>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B7B43A7B-8FA7-4569-9B6F-57EC4B812C53}">
      <dsp:nvSpPr>
        <dsp:cNvPr id="0" name=""/>
        <dsp:cNvSpPr/>
      </dsp:nvSpPr>
      <dsp:spPr>
        <a:xfrm>
          <a:off x="1940577" y="1245761"/>
          <a:ext cx="1838008" cy="273659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Income Tax</a:t>
          </a:r>
        </a:p>
      </dsp:txBody>
      <dsp:txXfrm>
        <a:off x="2030301" y="1335485"/>
        <a:ext cx="1658560" cy="2557142"/>
      </dsp:txXfrm>
    </dsp:sp>
    <dsp:sp modelId="{C029AF32-B73D-4167-A0D9-3F9BF95163B6}">
      <dsp:nvSpPr>
        <dsp:cNvPr id="0" name=""/>
        <dsp:cNvSpPr/>
      </dsp:nvSpPr>
      <dsp:spPr>
        <a:xfrm>
          <a:off x="4595478" y="1245761"/>
          <a:ext cx="1838008" cy="273659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Corporation Tax</a:t>
          </a:r>
        </a:p>
      </dsp:txBody>
      <dsp:txXfrm>
        <a:off x="4685202" y="1335485"/>
        <a:ext cx="1658560" cy="255714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4046" tIns="47023" rIns="94046" bIns="47023" rtlCol="0"/>
          <a:lstStyle>
            <a:lvl1pPr algn="r">
              <a:defRPr sz="1200"/>
            </a:lvl1pPr>
          </a:lstStyle>
          <a:p>
            <a:fld id="{000664FC-4014-42BB-98E1-75403AEF9E7D}" type="datetimeFigureOut">
              <a:rPr lang="en-US" smtClean="0"/>
              <a:t>2/6/2021</a:t>
            </a:fld>
            <a:endParaRPr lang="en-US"/>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4046" tIns="47023" rIns="94046" bIns="47023" rtlCol="0" anchor="b"/>
          <a:lstStyle>
            <a:lvl1pPr algn="r">
              <a:defRPr sz="1200"/>
            </a:lvl1pPr>
          </a:lstStyle>
          <a:p>
            <a:fld id="{E2731FE9-F90D-409B-BFAC-39D681C90CF9}" type="slidenum">
              <a:rPr lang="en-US" smtClean="0"/>
              <a:t>‹#›</a:t>
            </a:fld>
            <a:endParaRPr lang="en-US"/>
          </a:p>
        </p:txBody>
      </p:sp>
    </p:spTree>
    <p:extLst>
      <p:ext uri="{BB962C8B-B14F-4D97-AF65-F5344CB8AC3E}">
        <p14:creationId xmlns:p14="http://schemas.microsoft.com/office/powerpoint/2010/main" val="40470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731FE9-F90D-409B-BFAC-39D681C90CF9}" type="slidenum">
              <a:rPr lang="en-US" smtClean="0"/>
              <a:t>1</a:t>
            </a:fld>
            <a:endParaRPr lang="en-US"/>
          </a:p>
        </p:txBody>
      </p:sp>
    </p:spTree>
    <p:extLst>
      <p:ext uri="{BB962C8B-B14F-4D97-AF65-F5344CB8AC3E}">
        <p14:creationId xmlns:p14="http://schemas.microsoft.com/office/powerpoint/2010/main" val="218910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a:t>
            </a:r>
            <a:r>
              <a:rPr lang="en-GB" baseline="0" dirty="0"/>
              <a:t> these guys get EMI? </a:t>
            </a:r>
            <a:r>
              <a:rPr lang="en-GB" baseline="0" dirty="0" err="1"/>
              <a:t>Ans</a:t>
            </a:r>
            <a:r>
              <a:rPr lang="en-GB" baseline="0" dirty="0"/>
              <a:t> No as they are USA resident</a:t>
            </a:r>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11</a:t>
            </a:fld>
            <a:endParaRPr lang="en-US"/>
          </a:p>
        </p:txBody>
      </p:sp>
    </p:spTree>
    <p:extLst>
      <p:ext uri="{BB962C8B-B14F-4D97-AF65-F5344CB8AC3E}">
        <p14:creationId xmlns:p14="http://schemas.microsoft.com/office/powerpoint/2010/main" val="123866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all about driving</a:t>
            </a:r>
            <a:r>
              <a:rPr lang="en-GB" baseline="0" dirty="0"/>
              <a:t> growth for the benefit of all. </a:t>
            </a:r>
            <a:r>
              <a:rPr lang="en-GB" dirty="0"/>
              <a:t>There</a:t>
            </a:r>
            <a:r>
              <a:rPr lang="en-GB" baseline="0" dirty="0"/>
              <a:t> a</a:t>
            </a:r>
            <a:r>
              <a:rPr lang="en-GB" dirty="0"/>
              <a:t>re</a:t>
            </a:r>
            <a:r>
              <a:rPr lang="en-GB" baseline="0" dirty="0"/>
              <a:t> other schemes but EMI is a no-brainer</a:t>
            </a:r>
          </a:p>
          <a:p>
            <a:pPr marL="171450" indent="-171450">
              <a:buFont typeface="Arial" panose="020B0604020202020204" pitchFamily="34" charset="0"/>
              <a:buChar char="•"/>
            </a:pPr>
            <a:r>
              <a:rPr lang="en-GB" baseline="0" dirty="0"/>
              <a:t>Unapproved options - PAYE and NIC on exercise + no ER based on grant date</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1" baseline="0" dirty="0"/>
              <a:t>Conditions:</a:t>
            </a:r>
          </a:p>
          <a:p>
            <a:pPr marL="171450" indent="-171450">
              <a:buFont typeface="Arial" panose="020B0604020202020204" pitchFamily="34" charset="0"/>
              <a:buChar char="•"/>
            </a:pPr>
            <a:r>
              <a:rPr lang="en-GB" baseline="0" dirty="0"/>
              <a:t>£250k per employee (MV) of options granted</a:t>
            </a:r>
          </a:p>
          <a:p>
            <a:pPr marL="171450" indent="-171450">
              <a:buFont typeface="Arial" panose="020B0604020202020204" pitchFamily="34" charset="0"/>
              <a:buChar char="•"/>
            </a:pPr>
            <a:r>
              <a:rPr lang="en-GB" baseline="0" dirty="0"/>
              <a:t>Employee of the company or qualifying subsidiary</a:t>
            </a:r>
          </a:p>
          <a:p>
            <a:pPr marL="171450" indent="-171450">
              <a:buFont typeface="Arial" panose="020B0604020202020204" pitchFamily="34" charset="0"/>
              <a:buChar char="•"/>
            </a:pPr>
            <a:r>
              <a:rPr lang="en-GB" baseline="0" dirty="0"/>
              <a:t>Working time requirement – 25 hours or 75% of working time if less</a:t>
            </a:r>
          </a:p>
          <a:p>
            <a:pPr marL="171450" indent="-171450">
              <a:buFont typeface="Arial" panose="020B0604020202020204" pitchFamily="34" charset="0"/>
              <a:buChar char="•"/>
            </a:pPr>
            <a:r>
              <a:rPr lang="en-GB" baseline="0" dirty="0"/>
              <a:t>Cannot hold material interest in company – 30% (at date of grant)</a:t>
            </a:r>
          </a:p>
          <a:p>
            <a:pPr marL="171450" indent="-171450">
              <a:buFont typeface="Arial" panose="020B0604020202020204" pitchFamily="34" charset="0"/>
              <a:buChar char="•"/>
            </a:pPr>
            <a:r>
              <a:rPr lang="en-GB" baseline="0" dirty="0"/>
              <a:t>Company independence test – cannot be controlled by another company</a:t>
            </a:r>
          </a:p>
          <a:p>
            <a:pPr marL="171450" indent="-171450">
              <a:buFont typeface="Arial" panose="020B0604020202020204" pitchFamily="34" charset="0"/>
              <a:buChar char="•"/>
            </a:pPr>
            <a:r>
              <a:rPr lang="en-GB" baseline="0" dirty="0"/>
              <a:t>Gross assets of company &lt;£30m at grant</a:t>
            </a:r>
          </a:p>
          <a:p>
            <a:pPr marL="171450" indent="-171450">
              <a:buFont typeface="Arial" panose="020B0604020202020204" pitchFamily="34" charset="0"/>
              <a:buChar char="•"/>
            </a:pPr>
            <a:r>
              <a:rPr lang="en-GB" baseline="0" dirty="0"/>
              <a:t>Max unexercised for company - £3m</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1" baseline="0" dirty="0"/>
              <a:t>Excluded businesses</a:t>
            </a:r>
          </a:p>
          <a:p>
            <a:pPr marL="171450" indent="-171450">
              <a:buFont typeface="Arial" panose="020B0604020202020204" pitchFamily="34" charset="0"/>
              <a:buChar char="•"/>
            </a:pPr>
            <a:r>
              <a:rPr lang="en-GB" baseline="0" dirty="0"/>
              <a:t>Dealing in land, commodities</a:t>
            </a:r>
          </a:p>
          <a:p>
            <a:pPr marL="171450" indent="-171450">
              <a:buFont typeface="Arial" panose="020B0604020202020204" pitchFamily="34" charset="0"/>
              <a:buChar char="•"/>
            </a:pPr>
            <a:r>
              <a:rPr lang="en-GB" baseline="0" dirty="0"/>
              <a:t>Banking, insurance, money lending, debt factoring</a:t>
            </a:r>
          </a:p>
          <a:p>
            <a:pPr marL="171450" indent="-171450">
              <a:buFont typeface="Arial" panose="020B0604020202020204" pitchFamily="34" charset="0"/>
              <a:buChar char="•"/>
            </a:pPr>
            <a:r>
              <a:rPr lang="en-GB" baseline="0" dirty="0"/>
              <a:t>Leasing</a:t>
            </a:r>
          </a:p>
          <a:p>
            <a:pPr marL="171450" indent="-171450">
              <a:buFont typeface="Arial" panose="020B0604020202020204" pitchFamily="34" charset="0"/>
              <a:buChar char="•"/>
            </a:pPr>
            <a:r>
              <a:rPr lang="en-GB" baseline="0" dirty="0"/>
              <a:t>Legal or accounting services</a:t>
            </a:r>
          </a:p>
          <a:p>
            <a:pPr marL="171450" indent="-171450">
              <a:buFont typeface="Arial" panose="020B0604020202020204" pitchFamily="34" charset="0"/>
              <a:buChar char="•"/>
            </a:pPr>
            <a:r>
              <a:rPr lang="en-GB" baseline="0" dirty="0"/>
              <a:t>Farming and market gardening</a:t>
            </a:r>
          </a:p>
          <a:p>
            <a:pPr marL="171450" indent="-171450">
              <a:buFont typeface="Arial" panose="020B0604020202020204" pitchFamily="34" charset="0"/>
              <a:buChar char="•"/>
            </a:pPr>
            <a:r>
              <a:rPr lang="en-GB" baseline="0" dirty="0"/>
              <a:t>Holding, managing or occupying woodland</a:t>
            </a:r>
          </a:p>
          <a:p>
            <a:pPr marL="171450" indent="-171450">
              <a:buFont typeface="Arial" panose="020B0604020202020204" pitchFamily="34" charset="0"/>
              <a:buChar char="•"/>
            </a:pPr>
            <a:r>
              <a:rPr lang="en-GB" baseline="0" dirty="0"/>
              <a:t>Operating/managing hotels</a:t>
            </a:r>
          </a:p>
          <a:p>
            <a:pPr marL="171450" indent="-171450">
              <a:buFont typeface="Arial" panose="020B0604020202020204" pitchFamily="34" charset="0"/>
              <a:buChar char="•"/>
            </a:pPr>
            <a:r>
              <a:rPr lang="en-GB" baseline="0" dirty="0"/>
              <a:t>Operating/managing nursing homes / residential care homes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F352E82-5645-974F-B8B6-CBE87CBE4E17}" type="slidenum">
              <a:rPr lang="en-US" smtClean="0"/>
              <a:t>12</a:t>
            </a:fld>
            <a:endParaRPr lang="en-US"/>
          </a:p>
        </p:txBody>
      </p:sp>
    </p:spTree>
    <p:extLst>
      <p:ext uri="{BB962C8B-B14F-4D97-AF65-F5344CB8AC3E}">
        <p14:creationId xmlns:p14="http://schemas.microsoft.com/office/powerpoint/2010/main" val="244209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731FE9-F90D-409B-BFAC-39D681C90CF9}" type="slidenum">
              <a:rPr lang="en-US" smtClean="0"/>
              <a:t>13</a:t>
            </a:fld>
            <a:endParaRPr lang="en-US"/>
          </a:p>
        </p:txBody>
      </p:sp>
    </p:spTree>
    <p:extLst>
      <p:ext uri="{BB962C8B-B14F-4D97-AF65-F5344CB8AC3E}">
        <p14:creationId xmlns:p14="http://schemas.microsoft.com/office/powerpoint/2010/main" val="395070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solidFill>
                  <a:srgbClr val="FF0000"/>
                </a:solidFill>
              </a:rPr>
              <a:t>(1) There must be a commercial reason for the demerger </a:t>
            </a:r>
          </a:p>
          <a:p>
            <a:pPr marL="171450" indent="-171450">
              <a:buFont typeface="Arial" panose="020B0604020202020204" pitchFamily="34" charset="0"/>
              <a:buChar char="•"/>
            </a:pPr>
            <a:r>
              <a:rPr lang="en-GB" baseline="0" dirty="0">
                <a:solidFill>
                  <a:srgbClr val="FF0000"/>
                </a:solidFill>
              </a:rPr>
              <a:t>(5) Family business – aggregates trading  business / rental portfolio</a:t>
            </a:r>
          </a:p>
          <a:p>
            <a:pPr marL="171450" indent="-171450">
              <a:buFont typeface="Arial" panose="020B0604020202020204" pitchFamily="34" charset="0"/>
              <a:buChar char="•"/>
            </a:pPr>
            <a:r>
              <a:rPr lang="en-GB" baseline="0" dirty="0">
                <a:solidFill>
                  <a:srgbClr val="FF0000"/>
                </a:solidFill>
              </a:rPr>
              <a:t>(3) Shareholders  fall out – nursery business a capital reduction demerger. </a:t>
            </a:r>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14</a:t>
            </a:fld>
            <a:endParaRPr lang="en-US"/>
          </a:p>
        </p:txBody>
      </p:sp>
    </p:spTree>
    <p:extLst>
      <p:ext uri="{BB962C8B-B14F-4D97-AF65-F5344CB8AC3E}">
        <p14:creationId xmlns:p14="http://schemas.microsoft.com/office/powerpoint/2010/main" val="1436883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year Entrepreneurs’ Relief holding condition</a:t>
            </a:r>
          </a:p>
          <a:p>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15</a:t>
            </a:fld>
            <a:endParaRPr lang="en-US"/>
          </a:p>
        </p:txBody>
      </p:sp>
    </p:spTree>
    <p:extLst>
      <p:ext uri="{BB962C8B-B14F-4D97-AF65-F5344CB8AC3E}">
        <p14:creationId xmlns:p14="http://schemas.microsoft.com/office/powerpoint/2010/main" val="224238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731FE9-F90D-409B-BFAC-39D681C90CF9}" type="slidenum">
              <a:rPr lang="en-US" smtClean="0"/>
              <a:t>16</a:t>
            </a:fld>
            <a:endParaRPr lang="en-US"/>
          </a:p>
        </p:txBody>
      </p:sp>
    </p:spTree>
    <p:extLst>
      <p:ext uri="{BB962C8B-B14F-4D97-AF65-F5344CB8AC3E}">
        <p14:creationId xmlns:p14="http://schemas.microsoft.com/office/powerpoint/2010/main" val="405827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ER features:</a:t>
            </a:r>
            <a:r>
              <a:rPr lang="en-GB" sz="1200" baseline="0" dirty="0">
                <a:latin typeface="Arial" panose="020B0604020202020204" pitchFamily="34" charset="0"/>
                <a:cs typeface="Arial" panose="020B0604020202020204" pitchFamily="34" charset="0"/>
              </a:rPr>
              <a:t> (a) New a</a:t>
            </a:r>
            <a:r>
              <a:rPr lang="en-GB" sz="1200" dirty="0">
                <a:latin typeface="Arial" panose="020B0604020202020204" pitchFamily="34" charset="0"/>
                <a:cs typeface="Arial" panose="020B0604020202020204" pitchFamily="34" charset="0"/>
              </a:rPr>
              <a:t>nti-dilution</a:t>
            </a:r>
            <a:r>
              <a:rPr lang="en-GB" sz="1200" baseline="0" dirty="0">
                <a:latin typeface="Arial" panose="020B0604020202020204" pitchFamily="34" charset="0"/>
                <a:cs typeface="Arial" panose="020B0604020202020204" pitchFamily="34" charset="0"/>
              </a:rPr>
              <a:t> options (b)</a:t>
            </a:r>
            <a:r>
              <a:rPr lang="en-GB" sz="1200" dirty="0">
                <a:latin typeface="Arial" panose="020B0604020202020204" pitchFamily="34" charset="0"/>
                <a:cs typeface="Arial" panose="020B0604020202020204" pitchFamily="34" charset="0"/>
              </a:rPr>
              <a:t>New two-year holding period</a:t>
            </a:r>
          </a:p>
          <a:p>
            <a:pPr marL="0" indent="0">
              <a:buFont typeface="+mj-lt"/>
              <a:buNone/>
            </a:pPr>
            <a:r>
              <a:rPr lang="en-GB" sz="1200" dirty="0">
                <a:latin typeface="Arial" panose="020B0604020202020204" pitchFamily="34" charset="0"/>
                <a:cs typeface="Arial" panose="020B0604020202020204" pitchFamily="34" charset="0"/>
              </a:rPr>
              <a:t>Buyback – numerous conditions and</a:t>
            </a:r>
            <a:r>
              <a:rPr lang="en-GB" sz="1200" baseline="0" dirty="0">
                <a:latin typeface="Arial" panose="020B0604020202020204" pitchFamily="34" charset="0"/>
                <a:cs typeface="Arial" panose="020B0604020202020204" pitchFamily="34" charset="0"/>
              </a:rPr>
              <a:t> needs a good lawyer (and a good tax guy). Needs to be (almost) final </a:t>
            </a:r>
          </a:p>
          <a:p>
            <a:pPr marL="0" indent="0">
              <a:buFont typeface="+mj-lt"/>
              <a:buNone/>
            </a:pPr>
            <a:r>
              <a:rPr lang="en-GB" sz="1200" baseline="0" dirty="0">
                <a:latin typeface="Arial" panose="020B0604020202020204" pitchFamily="34" charset="0"/>
                <a:cs typeface="Arial" panose="020B0604020202020204" pitchFamily="34" charset="0"/>
              </a:rPr>
              <a:t>MBOs a good option for a business with issues as management are supposed to know them all !</a:t>
            </a:r>
            <a:r>
              <a:rPr lang="en-GB" sz="1200" dirty="0">
                <a:latin typeface="Arial" panose="020B0604020202020204" pitchFamily="34" charset="0"/>
                <a:cs typeface="Arial" panose="020B0604020202020204" pitchFamily="34" charset="0"/>
              </a:rPr>
              <a:t> </a:t>
            </a:r>
          </a:p>
          <a:p>
            <a:pPr marL="0" indent="0">
              <a:buFont typeface="+mj-lt"/>
              <a:buNone/>
            </a:pPr>
            <a:r>
              <a:rPr lang="en-GB" sz="1200" dirty="0">
                <a:latin typeface="Arial" panose="020B0604020202020204" pitchFamily="34" charset="0"/>
                <a:cs typeface="Arial" panose="020B0604020202020204" pitchFamily="34" charset="0"/>
              </a:rPr>
              <a:t>Third Party Sale –</a:t>
            </a:r>
            <a:r>
              <a:rPr lang="en-GB" sz="1200" baseline="0" dirty="0">
                <a:latin typeface="Arial" panose="020B0604020202020204" pitchFamily="34" charset="0"/>
                <a:cs typeface="Arial" panose="020B0604020202020204" pitchFamily="34" charset="0"/>
              </a:rPr>
              <a:t> Drain on Management time, distracting to business, formal process? Some offers will be low-ballers / more paper than cash</a:t>
            </a:r>
          </a:p>
          <a:p>
            <a:pPr marL="0" indent="0">
              <a:buFont typeface="+mj-lt"/>
              <a:buNone/>
            </a:pPr>
            <a:r>
              <a:rPr lang="en-GB" sz="1200" baseline="0" dirty="0">
                <a:latin typeface="Arial" panose="020B0604020202020204" pitchFamily="34" charset="0"/>
                <a:cs typeface="Arial" panose="020B0604020202020204" pitchFamily="34" charset="0"/>
              </a:rPr>
              <a:t>Liquidation – Can bring a company to a natural end.  Capital outcomes possible but watch </a:t>
            </a:r>
            <a:r>
              <a:rPr lang="en-GB" sz="1200" baseline="0" dirty="0" err="1">
                <a:latin typeface="Arial" panose="020B0604020202020204" pitchFamily="34" charset="0"/>
                <a:cs typeface="Arial" panose="020B0604020202020204" pitchFamily="34" charset="0"/>
              </a:rPr>
              <a:t>TiS</a:t>
            </a:r>
            <a:r>
              <a:rPr lang="en-GB" sz="1200" baseline="0" dirty="0">
                <a:latin typeface="Arial" panose="020B0604020202020204" pitchFamily="34" charset="0"/>
                <a:cs typeface="Arial" panose="020B0604020202020204" pitchFamily="34" charset="0"/>
              </a:rPr>
              <a:t> and anti-phoenix </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17</a:t>
            </a:fld>
            <a:endParaRPr lang="en-US"/>
          </a:p>
        </p:txBody>
      </p:sp>
    </p:spTree>
    <p:extLst>
      <p:ext uri="{BB962C8B-B14F-4D97-AF65-F5344CB8AC3E}">
        <p14:creationId xmlns:p14="http://schemas.microsoft.com/office/powerpoint/2010/main" val="203049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18</a:t>
            </a:fld>
            <a:endParaRPr lang="en-US"/>
          </a:p>
        </p:txBody>
      </p:sp>
    </p:spTree>
    <p:extLst>
      <p:ext uri="{BB962C8B-B14F-4D97-AF65-F5344CB8AC3E}">
        <p14:creationId xmlns:p14="http://schemas.microsoft.com/office/powerpoint/2010/main" val="165776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19</a:t>
            </a:fld>
            <a:endParaRPr lang="en-US"/>
          </a:p>
        </p:txBody>
      </p:sp>
    </p:spTree>
    <p:extLst>
      <p:ext uri="{BB962C8B-B14F-4D97-AF65-F5344CB8AC3E}">
        <p14:creationId xmlns:p14="http://schemas.microsoft.com/office/powerpoint/2010/main" val="985457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Housekeeping</a:t>
            </a:r>
            <a:r>
              <a:rPr lang="en-GB" baseline="0" dirty="0"/>
              <a:t>; Employment contracts, equity promises made, tidy up intra-group balances, remove distractions</a:t>
            </a:r>
          </a:p>
          <a:p>
            <a:endParaRPr lang="en-GB" baseline="0" dirty="0"/>
          </a:p>
          <a:p>
            <a:r>
              <a:rPr lang="en-GB" baseline="0" dirty="0"/>
              <a:t>EMI – seems late in the day but can still get shares to (full time) employees at a good price.</a:t>
            </a:r>
          </a:p>
          <a:p>
            <a:endParaRPr lang="en-GB" baseline="0" dirty="0"/>
          </a:p>
          <a:p>
            <a:r>
              <a:rPr lang="en-GB" baseline="0" dirty="0"/>
              <a:t>ER – used to be simple but increasingly complex – Share rights, employer / officer. 5%. Ordinary Share Capital and </a:t>
            </a:r>
            <a:r>
              <a:rPr lang="en-GB" baseline="0" dirty="0" err="1"/>
              <a:t>Prefs</a:t>
            </a:r>
            <a:r>
              <a:rPr lang="en-GB" baseline="0" dirty="0"/>
              <a:t>. </a:t>
            </a:r>
          </a:p>
          <a:p>
            <a:r>
              <a:rPr lang="en-GB" baseline="0" dirty="0"/>
              <a:t>ER – Property outside the business?  Property generating rental income?</a:t>
            </a:r>
          </a:p>
          <a:p>
            <a:endParaRPr lang="en-GB" baseline="0" dirty="0"/>
          </a:p>
          <a:p>
            <a:r>
              <a:rPr lang="en-GB" baseline="0" dirty="0"/>
              <a:t>ER Wife – consider 5% now to accrue ER in plenty of time. Can then engage in last minute H2W gifts.  Watch for EMI dilution.</a:t>
            </a:r>
          </a:p>
          <a:p>
            <a:endParaRPr lang="en-GB" baseline="0" dirty="0"/>
          </a:p>
          <a:p>
            <a:r>
              <a:rPr lang="en-GB" baseline="0" dirty="0"/>
              <a:t>Shares to trust.  A ‘business relief’ trust.  Can place significant value in a trust structure. Great for wealth planning, IHT.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20</a:t>
            </a:fld>
            <a:endParaRPr lang="en-US"/>
          </a:p>
        </p:txBody>
      </p:sp>
    </p:spTree>
    <p:extLst>
      <p:ext uri="{BB962C8B-B14F-4D97-AF65-F5344CB8AC3E}">
        <p14:creationId xmlns:p14="http://schemas.microsoft.com/office/powerpoint/2010/main" val="12713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731FE9-F90D-409B-BFAC-39D681C90CF9}" type="slidenum">
              <a:rPr lang="en-US" smtClean="0"/>
              <a:t>2</a:t>
            </a:fld>
            <a:endParaRPr lang="en-US" dirty="0"/>
          </a:p>
        </p:txBody>
      </p:sp>
    </p:spTree>
    <p:extLst>
      <p:ext uri="{BB962C8B-B14F-4D97-AF65-F5344CB8AC3E}">
        <p14:creationId xmlns:p14="http://schemas.microsoft.com/office/powerpoint/2010/main" val="2221817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this</a:t>
            </a:r>
          </a:p>
          <a:p>
            <a:endParaRPr lang="en-GB" dirty="0"/>
          </a:p>
          <a:p>
            <a:r>
              <a:rPr lang="en-GB" dirty="0"/>
              <a:t>Ben</a:t>
            </a:r>
            <a:r>
              <a:rPr lang="en-GB" baseline="0" dirty="0"/>
              <a:t> </a:t>
            </a:r>
            <a:r>
              <a:rPr lang="en-GB" baseline="0" dirty="0" err="1"/>
              <a:t>Kingsly</a:t>
            </a:r>
            <a:r>
              <a:rPr lang="en-GB" baseline="0" dirty="0"/>
              <a:t> playing Silas </a:t>
            </a:r>
            <a:r>
              <a:rPr lang="en-GB" baseline="0" dirty="0" err="1"/>
              <a:t>Marner</a:t>
            </a:r>
            <a:r>
              <a:rPr lang="en-GB" baseline="0" dirty="0"/>
              <a:t>.</a:t>
            </a:r>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21</a:t>
            </a:fld>
            <a:endParaRPr lang="en-US"/>
          </a:p>
        </p:txBody>
      </p:sp>
    </p:spTree>
    <p:extLst>
      <p:ext uri="{BB962C8B-B14F-4D97-AF65-F5344CB8AC3E}">
        <p14:creationId xmlns:p14="http://schemas.microsoft.com/office/powerpoint/2010/main" val="34919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probably all a question of timing.  </a:t>
            </a:r>
          </a:p>
          <a:p>
            <a:r>
              <a:rPr lang="en-GB" dirty="0" err="1"/>
              <a:t>Eg</a:t>
            </a:r>
            <a:r>
              <a:rPr lang="en-GB" dirty="0"/>
              <a:t> suppress earnings for tax reasons becomes show good earnings for disposal PE multiples</a:t>
            </a:r>
          </a:p>
          <a:p>
            <a:r>
              <a:rPr lang="en-GB" dirty="0"/>
              <a:t>Corporation Tax is reducing (17% </a:t>
            </a:r>
            <a:r>
              <a:rPr lang="en-GB" dirty="0" err="1"/>
              <a:t>wef</a:t>
            </a:r>
            <a:r>
              <a:rPr lang="en-GB" dirty="0"/>
              <a:t> 1 April next) but for how long…?</a:t>
            </a:r>
          </a:p>
          <a:p>
            <a:r>
              <a:rPr lang="en-GB" dirty="0"/>
              <a:t>Income tax has high marginal rates which leads to increasing use of FICs</a:t>
            </a:r>
          </a:p>
          <a:p>
            <a:r>
              <a:rPr lang="en-GB" dirty="0"/>
              <a:t>Capital Gains – Should ER be viewed as an allowance which everyone should try to utilise? </a:t>
            </a:r>
          </a:p>
          <a:p>
            <a:r>
              <a:rPr lang="en-GB" dirty="0"/>
              <a:t>IHT often portrayed as ‘voluntary’ but capital taxes can be sticky for property. Watch property outside the business – ouch!</a:t>
            </a:r>
          </a:p>
          <a:p>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22</a:t>
            </a:fld>
            <a:endParaRPr lang="en-US"/>
          </a:p>
        </p:txBody>
      </p:sp>
    </p:spTree>
    <p:extLst>
      <p:ext uri="{BB962C8B-B14F-4D97-AF65-F5344CB8AC3E}">
        <p14:creationId xmlns:p14="http://schemas.microsoft.com/office/powerpoint/2010/main" val="310815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Prohibited</a:t>
            </a:r>
            <a:r>
              <a:rPr lang="en-GB" baseline="0" dirty="0"/>
              <a:t> businesses include dealing in shares, land or holding investments</a:t>
            </a:r>
          </a:p>
          <a:p>
            <a:pPr marL="171450" indent="-171450">
              <a:buFont typeface="Arial" panose="020B0604020202020204" pitchFamily="34" charset="0"/>
              <a:buChar char="•"/>
            </a:pPr>
            <a:r>
              <a:rPr lang="en-GB" baseline="0" dirty="0"/>
              <a:t>Letting company would not qualify but Property development OK</a:t>
            </a:r>
          </a:p>
          <a:p>
            <a:pPr marL="171450" indent="-171450">
              <a:buFont typeface="Arial" panose="020B0604020202020204" pitchFamily="34" charset="0"/>
              <a:buChar char="•"/>
            </a:pPr>
            <a:r>
              <a:rPr lang="en-GB" baseline="0" dirty="0"/>
              <a:t>Hotel and a B&amp;B should qualify but prob. not FHL</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solidFill>
                  <a:srgbClr val="FF0000"/>
                </a:solidFill>
              </a:rPr>
              <a:t>Family medical / pharmacy business – next generation by way of a family trust and BPR.</a:t>
            </a:r>
          </a:p>
          <a:p>
            <a:pPr marL="171450" indent="-171450">
              <a:buFont typeface="Arial" panose="020B0604020202020204" pitchFamily="34" charset="0"/>
              <a:buChar char="•"/>
            </a:pPr>
            <a:endParaRPr lang="en-GB" baseline="0" dirty="0">
              <a:solidFill>
                <a:srgbClr val="FF0000"/>
              </a:solidFill>
            </a:endParaRPr>
          </a:p>
          <a:p>
            <a:pPr marL="171450" indent="-171450">
              <a:buFont typeface="Arial" panose="020B0604020202020204" pitchFamily="34" charset="0"/>
              <a:buChar char="•"/>
            </a:pPr>
            <a:r>
              <a:rPr lang="en-GB" baseline="0" dirty="0">
                <a:solidFill>
                  <a:srgbClr val="FF0000"/>
                </a:solidFill>
              </a:rPr>
              <a:t>100% BPR SINCE ?...anyone 1992 (was 50%) – costs £1.2bn per year.  Tax free CGT uplift costs another £1.2bn Resolution Foundation is against. </a:t>
            </a:r>
          </a:p>
          <a:p>
            <a:pPr marL="171450" indent="-171450">
              <a:buFont typeface="Arial" panose="020B0604020202020204" pitchFamily="34" charset="0"/>
              <a:buChar char="•"/>
            </a:pPr>
            <a:endParaRPr lang="en-GB" baseline="0" dirty="0">
              <a:solidFill>
                <a:srgbClr val="FF0000"/>
              </a:solidFill>
            </a:endParaRPr>
          </a:p>
          <a:p>
            <a:pPr marL="171450" indent="-171450">
              <a:buFont typeface="Arial" panose="020B0604020202020204" pitchFamily="34" charset="0"/>
              <a:buChar char="•"/>
            </a:pPr>
            <a:r>
              <a:rPr lang="en-GB" baseline="0" dirty="0">
                <a:solidFill>
                  <a:srgbClr val="FF0000"/>
                </a:solidFill>
              </a:rPr>
              <a:t>What colour will the next government be? How about 45p over £80k, 50p over £123k, ‘</a:t>
            </a:r>
            <a:r>
              <a:rPr lang="en-GB" baseline="0" dirty="0" err="1">
                <a:solidFill>
                  <a:srgbClr val="FF0000"/>
                </a:solidFill>
              </a:rPr>
              <a:t>Xp</a:t>
            </a:r>
            <a:r>
              <a:rPr lang="en-GB" baseline="0" dirty="0">
                <a:solidFill>
                  <a:srgbClr val="FF0000"/>
                </a:solidFill>
              </a:rPr>
              <a:t> over’ £330k sound + Land Value Tax + No ER + Less IHT reliefs </a:t>
            </a:r>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23</a:t>
            </a:fld>
            <a:endParaRPr lang="en-US"/>
          </a:p>
        </p:txBody>
      </p:sp>
    </p:spTree>
    <p:extLst>
      <p:ext uri="{BB962C8B-B14F-4D97-AF65-F5344CB8AC3E}">
        <p14:creationId xmlns:p14="http://schemas.microsoft.com/office/powerpoint/2010/main" val="1321315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52E82-5645-974F-B8B6-CBE87CBE4E17}" type="slidenum">
              <a:rPr lang="en-US" smtClean="0"/>
              <a:t>24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3842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52E82-5645-974F-B8B6-CBE87CBE4E17}" type="slidenum">
              <a:rPr lang="en-US" smtClean="0"/>
              <a:t>25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99796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731FE9-F90D-409B-BFAC-39D681C90CF9}" type="slidenum">
              <a:rPr lang="en-US" smtClean="0"/>
              <a:t>27</a:t>
            </a:fld>
            <a:endParaRPr lang="en-US"/>
          </a:p>
        </p:txBody>
      </p:sp>
    </p:spTree>
    <p:extLst>
      <p:ext uri="{BB962C8B-B14F-4D97-AF65-F5344CB8AC3E}">
        <p14:creationId xmlns:p14="http://schemas.microsoft.com/office/powerpoint/2010/main" val="177791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731FE9-F90D-409B-BFAC-39D681C90CF9}" type="slidenum">
              <a:rPr lang="en-US" smtClean="0"/>
              <a:t>3</a:t>
            </a:fld>
            <a:endParaRPr lang="en-US"/>
          </a:p>
        </p:txBody>
      </p:sp>
    </p:spTree>
    <p:extLst>
      <p:ext uri="{BB962C8B-B14F-4D97-AF65-F5344CB8AC3E}">
        <p14:creationId xmlns:p14="http://schemas.microsoft.com/office/powerpoint/2010/main" val="11667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Early business plan and risk</a:t>
            </a:r>
          </a:p>
          <a:p>
            <a:r>
              <a:rPr lang="en-GB" dirty="0"/>
              <a:t>Early capital structure; family members, trusts </a:t>
            </a:r>
          </a:p>
          <a:p>
            <a:r>
              <a:rPr lang="en-GB" dirty="0"/>
              <a:t>SEIS /EIS conditions</a:t>
            </a:r>
            <a:r>
              <a:rPr lang="en-GB" baseline="0" dirty="0"/>
              <a:t> and qualifying status [conditions…], New HMRC approach, company age…</a:t>
            </a:r>
          </a:p>
          <a:p>
            <a:r>
              <a:rPr lang="en-GB" baseline="0" dirty="0"/>
              <a:t>ER – need to look at new rules, </a:t>
            </a:r>
            <a:r>
              <a:rPr lang="en-GB" baseline="0" dirty="0" err="1"/>
              <a:t>Pref.s</a:t>
            </a:r>
            <a:r>
              <a:rPr lang="en-GB" baseline="0" dirty="0"/>
              <a:t> and Ordinary Share Capital</a:t>
            </a:r>
          </a:p>
          <a:p>
            <a:endParaRPr lang="en-GB" baseline="0" dirty="0"/>
          </a:p>
          <a:p>
            <a:r>
              <a:rPr lang="en-GB" baseline="0" dirty="0"/>
              <a:t>How does ‘uncertainty’ impact this element?  1 Greater need for flexibility (an ‘out’) 2 Watch political risk  3 Build in exchange risk, interest risk </a:t>
            </a:r>
          </a:p>
          <a:p>
            <a:endParaRPr lang="en-GB" dirty="0"/>
          </a:p>
        </p:txBody>
      </p:sp>
      <p:sp>
        <p:nvSpPr>
          <p:cNvPr id="4" name="Slide Number Placeholder 3"/>
          <p:cNvSpPr>
            <a:spLocks noGrp="1"/>
          </p:cNvSpPr>
          <p:nvPr>
            <p:ph type="sldNum" sz="quarter" idx="10"/>
          </p:nvPr>
        </p:nvSpPr>
        <p:spPr/>
        <p:txBody>
          <a:bodyPr/>
          <a:lstStyle/>
          <a:p>
            <a:fld id="{E2731FE9-F90D-409B-BFAC-39D681C90CF9}" type="slidenum">
              <a:rPr lang="en-US" smtClean="0"/>
              <a:t>5</a:t>
            </a:fld>
            <a:endParaRPr lang="en-US"/>
          </a:p>
        </p:txBody>
      </p:sp>
    </p:spTree>
    <p:extLst>
      <p:ext uri="{BB962C8B-B14F-4D97-AF65-F5344CB8AC3E}">
        <p14:creationId xmlns:p14="http://schemas.microsoft.com/office/powerpoint/2010/main" val="576845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Dividends</a:t>
            </a:r>
            <a:r>
              <a:rPr lang="en-GB" baseline="0" dirty="0"/>
              <a:t> – first £2,000 at 0%</a:t>
            </a:r>
            <a:endParaRPr lang="en-GB" dirty="0"/>
          </a:p>
          <a:p>
            <a:pPr marL="171450" indent="-171450">
              <a:buFont typeface="Arial" panose="020B0604020202020204" pitchFamily="34" charset="0"/>
              <a:buChar char="•"/>
            </a:pPr>
            <a:r>
              <a:rPr lang="en-GB" baseline="0" dirty="0"/>
              <a:t>Loss of personal allowance over £100,000 - £1 for every £2 of income – high marginal rates 62%!</a:t>
            </a:r>
          </a:p>
          <a:p>
            <a:pPr marL="171450" indent="-171450">
              <a:buFont typeface="Arial" panose="020B0604020202020204" pitchFamily="34" charset="0"/>
              <a:buChar char="•"/>
            </a:pPr>
            <a:r>
              <a:rPr lang="en-GB" baseline="0" dirty="0"/>
              <a:t>NI on Earnings </a:t>
            </a:r>
            <a:r>
              <a:rPr lang="en-GB" baseline="0" dirty="0" err="1"/>
              <a:t>Ers</a:t>
            </a:r>
            <a:r>
              <a:rPr lang="en-GB" baseline="0" dirty="0"/>
              <a:t> 13.8%, </a:t>
            </a:r>
            <a:r>
              <a:rPr lang="en-GB" baseline="0" dirty="0" err="1"/>
              <a:t>Ees</a:t>
            </a:r>
            <a:r>
              <a:rPr lang="en-GB" baseline="0" dirty="0"/>
              <a:t> 0% to £8,788 (state pension, so pay £8.5k?), 12% to £50,000, 2% </a:t>
            </a:r>
            <a:r>
              <a:rPr lang="en-GB" baseline="0" dirty="0" err="1"/>
              <a:t>unbanded</a:t>
            </a:r>
            <a:endParaRPr lang="en-GB" baseline="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Dividends – non pensionable; not accepted for mortgage purposes</a:t>
            </a:r>
          </a:p>
          <a:p>
            <a:pPr marL="171450" indent="-171450">
              <a:buFont typeface="Arial" panose="020B0604020202020204" pitchFamily="34" charset="0"/>
              <a:buChar char="•"/>
            </a:pPr>
            <a:r>
              <a:rPr lang="en-GB" baseline="0" dirty="0"/>
              <a:t>Dividends – all shareholders (mind that child?)  Salary – 14 </a:t>
            </a:r>
            <a:r>
              <a:rPr lang="en-GB" baseline="0" dirty="0" err="1"/>
              <a:t>Yrs</a:t>
            </a:r>
            <a:r>
              <a:rPr lang="en-GB" baseline="0" dirty="0"/>
              <a:t> old? Wives’ modest payments? </a:t>
            </a:r>
            <a:endParaRPr lang="en-GB" dirty="0"/>
          </a:p>
        </p:txBody>
      </p:sp>
      <p:sp>
        <p:nvSpPr>
          <p:cNvPr id="4" name="Slide Number Placeholder 3"/>
          <p:cNvSpPr>
            <a:spLocks noGrp="1"/>
          </p:cNvSpPr>
          <p:nvPr>
            <p:ph type="sldNum" sz="quarter" idx="10"/>
          </p:nvPr>
        </p:nvSpPr>
        <p:spPr/>
        <p:txBody>
          <a:bodyPr/>
          <a:lstStyle/>
          <a:p>
            <a:fld id="{9F352E82-5645-974F-B8B6-CBE87CBE4E17}" type="slidenum">
              <a:rPr lang="en-US" smtClean="0"/>
              <a:t>6</a:t>
            </a:fld>
            <a:endParaRPr lang="en-US"/>
          </a:p>
        </p:txBody>
      </p:sp>
    </p:spTree>
    <p:extLst>
      <p:ext uri="{BB962C8B-B14F-4D97-AF65-F5344CB8AC3E}">
        <p14:creationId xmlns:p14="http://schemas.microsoft.com/office/powerpoint/2010/main" val="162511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Discuss ER</a:t>
            </a:r>
            <a:r>
              <a:rPr lang="en-GB" baseline="0" dirty="0"/>
              <a:t> later but is its time coming to an end? ‘Costs £2.5bn’.</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Now need taxable income to safely clear director’s loan account – anti bed ‘n breakfast</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err="1"/>
              <a:t>Ers</a:t>
            </a:r>
            <a:r>
              <a:rPr lang="en-GB" baseline="0" dirty="0"/>
              <a:t> NI </a:t>
            </a:r>
            <a:endParaRPr lang="en-GB" dirty="0"/>
          </a:p>
        </p:txBody>
      </p:sp>
      <p:sp>
        <p:nvSpPr>
          <p:cNvPr id="4" name="Slide Number Placeholder 3"/>
          <p:cNvSpPr>
            <a:spLocks noGrp="1"/>
          </p:cNvSpPr>
          <p:nvPr>
            <p:ph type="sldNum" sz="quarter" idx="10"/>
          </p:nvPr>
        </p:nvSpPr>
        <p:spPr/>
        <p:txBody>
          <a:bodyPr/>
          <a:lstStyle/>
          <a:p>
            <a:fld id="{9F352E82-5645-974F-B8B6-CBE87CBE4E17}" type="slidenum">
              <a:rPr lang="en-US" smtClean="0"/>
              <a:t>7</a:t>
            </a:fld>
            <a:endParaRPr lang="en-US"/>
          </a:p>
        </p:txBody>
      </p:sp>
    </p:spTree>
    <p:extLst>
      <p:ext uri="{BB962C8B-B14F-4D97-AF65-F5344CB8AC3E}">
        <p14:creationId xmlns:p14="http://schemas.microsoft.com/office/powerpoint/2010/main" val="286108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F352E82-5645-974F-B8B6-CBE87CBE4E17}" type="slidenum">
              <a:rPr lang="en-US" smtClean="0"/>
              <a:t>8</a:t>
            </a:fld>
            <a:endParaRPr lang="en-US"/>
          </a:p>
        </p:txBody>
      </p:sp>
    </p:spTree>
    <p:extLst>
      <p:ext uri="{BB962C8B-B14F-4D97-AF65-F5344CB8AC3E}">
        <p14:creationId xmlns:p14="http://schemas.microsoft.com/office/powerpoint/2010/main" val="3485655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F352E82-5645-974F-B8B6-CBE87CBE4E17}" type="slidenum">
              <a:rPr lang="en-US" smtClean="0"/>
              <a:t>9</a:t>
            </a:fld>
            <a:endParaRPr lang="en-US"/>
          </a:p>
        </p:txBody>
      </p:sp>
    </p:spTree>
    <p:extLst>
      <p:ext uri="{BB962C8B-B14F-4D97-AF65-F5344CB8AC3E}">
        <p14:creationId xmlns:p14="http://schemas.microsoft.com/office/powerpoint/2010/main" val="206945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F352E82-5645-974F-B8B6-CBE87CBE4E17}" type="slidenum">
              <a:rPr lang="en-US" smtClean="0"/>
              <a:t>10</a:t>
            </a:fld>
            <a:endParaRPr lang="en-US"/>
          </a:p>
        </p:txBody>
      </p:sp>
    </p:spTree>
    <p:extLst>
      <p:ext uri="{BB962C8B-B14F-4D97-AF65-F5344CB8AC3E}">
        <p14:creationId xmlns:p14="http://schemas.microsoft.com/office/powerpoint/2010/main" val="642418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9906000" cy="6858000"/>
          </a:xfrm>
        </p:spPr>
        <p:txBody>
          <a:bodyPr/>
          <a:lstStyle/>
          <a:p>
            <a:r>
              <a:rPr lang="en-US" dirty="0"/>
              <a:t>Click icon to add picture</a:t>
            </a:r>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731252" y="1980001"/>
            <a:ext cx="4134012" cy="666849"/>
          </a:xfrm>
        </p:spPr>
        <p:txBody>
          <a:bodyPr wrap="square">
            <a:spAutoFit/>
          </a:bodyPr>
          <a:lstStyle>
            <a:lvl1pPr>
              <a:lnSpc>
                <a:spcPts val="5200"/>
              </a:lnSpc>
              <a:defRPr sz="5200">
                <a:solidFill>
                  <a:schemeClr val="tx1"/>
                </a:solidFill>
              </a:defRPr>
            </a:lvl1pPr>
          </a:lstStyle>
          <a:p>
            <a:r>
              <a:rPr lang="en-US" dirty="0"/>
              <a:t>X</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731252" y="3420000"/>
            <a:ext cx="4134012"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731252" y="4680001"/>
            <a:ext cx="4134012"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731252" y="5220001"/>
            <a:ext cx="4134012"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11" name="Picture 10">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480" y="762000"/>
            <a:ext cx="1945800" cy="540000"/>
          </a:xfrm>
          <a:prstGeom prst="rect">
            <a:avLst/>
          </a:prstGeom>
        </p:spPr>
      </p:pic>
      <p:sp>
        <p:nvSpPr>
          <p:cNvPr id="12" name="Text Placeholder 14">
            <a:extLst>
              <a:ext uri="{FF2B5EF4-FFF2-40B4-BE49-F238E27FC236}">
                <a16:creationId xmlns:a16="http://schemas.microsoft.com/office/drawing/2014/main" id="{4F6F90AA-5A81-4662-A7A9-9A1288B53FBE}"/>
              </a:ext>
            </a:extLst>
          </p:cNvPr>
          <p:cNvSpPr>
            <a:spLocks noGrp="1"/>
          </p:cNvSpPr>
          <p:nvPr>
            <p:ph type="body" sz="quarter" idx="14" hasCustomPrompt="1"/>
          </p:nvPr>
        </p:nvSpPr>
        <p:spPr>
          <a:xfrm>
            <a:off x="7393857" y="1032000"/>
            <a:ext cx="2087664" cy="169277"/>
          </a:xfrm>
        </p:spPr>
        <p:txBody>
          <a:bodyPr wrap="square">
            <a:spAutoFit/>
          </a:bodyPr>
          <a:lstStyle>
            <a:lvl1pPr marL="0" indent="0">
              <a:buNone/>
              <a:defRPr sz="1100" b="1">
                <a:solidFill>
                  <a:schemeClr val="tx1"/>
                </a:solidFill>
              </a:defRPr>
            </a:lvl1pPr>
          </a:lstStyle>
          <a:p>
            <a:pPr lvl="0"/>
            <a:r>
              <a:rPr lang="en-US" dirty="0"/>
              <a:t>Smart decisions. Lasting value.</a:t>
            </a:r>
          </a:p>
        </p:txBody>
      </p:sp>
      <p:sp>
        <p:nvSpPr>
          <p:cNvPr id="13" name="Text Placeholder 14">
            <a:extLst>
              <a:ext uri="{FF2B5EF4-FFF2-40B4-BE49-F238E27FC236}">
                <a16:creationId xmlns:a16="http://schemas.microsoft.com/office/drawing/2014/main" id="{4F6F90AA-5A81-4662-A7A9-9A1288B53FBE}"/>
              </a:ext>
            </a:extLst>
          </p:cNvPr>
          <p:cNvSpPr>
            <a:spLocks noGrp="1"/>
          </p:cNvSpPr>
          <p:nvPr>
            <p:ph type="body" sz="quarter" idx="15" hasCustomPrompt="1"/>
          </p:nvPr>
        </p:nvSpPr>
        <p:spPr>
          <a:xfrm>
            <a:off x="748890" y="6065931"/>
            <a:ext cx="4134012" cy="169277"/>
          </a:xfrm>
        </p:spPr>
        <p:txBody>
          <a:bodyPr wrap="square">
            <a:spAutoFit/>
          </a:bodyPr>
          <a:lstStyle>
            <a:lvl1pPr marL="0" indent="0">
              <a:buNone/>
              <a:defRPr sz="1100" b="1">
                <a:solidFill>
                  <a:schemeClr val="tx1"/>
                </a:solidFill>
              </a:defRPr>
            </a:lvl1pPr>
          </a:lstStyle>
          <a:p>
            <a:pPr lvl="0"/>
            <a:r>
              <a:rPr lang="en-US" dirty="0"/>
              <a:t>Audit / Tax / Advisory / Risk</a:t>
            </a:r>
          </a:p>
        </p:txBody>
      </p:sp>
    </p:spTree>
    <p:extLst>
      <p:ext uri="{BB962C8B-B14F-4D97-AF65-F5344CB8AC3E}">
        <p14:creationId xmlns:p14="http://schemas.microsoft.com/office/powerpoint/2010/main" val="18902162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Break Amber">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2A00D-DDD9-417B-823F-32ACA2ECFB46}"/>
              </a:ext>
            </a:extLst>
          </p:cNvPr>
          <p:cNvPicPr>
            <a:picLocks noChangeAspect="1"/>
          </p:cNvPicPr>
          <p:nvPr userDrawn="1"/>
        </p:nvPicPr>
        <p:blipFill rotWithShape="1">
          <a:blip r:embed="rId2"/>
          <a:srcRect r="10995"/>
          <a:stretch/>
        </p:blipFill>
        <p:spPr>
          <a:xfrm>
            <a:off x="362883" y="557212"/>
            <a:ext cx="9180235" cy="5743576"/>
          </a:xfrm>
          <a:prstGeom prst="rect">
            <a:avLst/>
          </a:prstGeom>
        </p:spPr>
      </p:pic>
      <p:sp>
        <p:nvSpPr>
          <p:cNvPr id="11" name="Text Placeholder 10"/>
          <p:cNvSpPr>
            <a:spLocks noGrp="1"/>
          </p:cNvSpPr>
          <p:nvPr>
            <p:ph type="body" sz="quarter" idx="11"/>
          </p:nvPr>
        </p:nvSpPr>
        <p:spPr>
          <a:xfrm>
            <a:off x="762812" y="2552700"/>
            <a:ext cx="5614176" cy="1752600"/>
          </a:xfrm>
        </p:spPr>
        <p:txBody>
          <a:bodyPr/>
          <a:lstStyle>
            <a:lvl1pPr marL="0" indent="0">
              <a:spcBef>
                <a:spcPts val="0"/>
              </a:spcBef>
              <a:buFontTx/>
              <a:buNone/>
              <a:defRPr sz="6500" b="1"/>
            </a:lvl1pPr>
            <a:lvl2pPr marL="94724" indent="0">
              <a:buFontTx/>
              <a:buNone/>
              <a:defRPr/>
            </a:lvl2pPr>
            <a:lvl3pPr marL="183875" indent="0">
              <a:buFontTx/>
              <a:buNone/>
              <a:defRPr/>
            </a:lvl3pPr>
            <a:lvl4pPr marL="261882" indent="0">
              <a:buFontTx/>
              <a:buNone/>
              <a:defRPr/>
            </a:lvl4pPr>
            <a:lvl5pPr marL="339890" indent="0">
              <a:buFontTx/>
              <a:buNone/>
              <a:defRPr/>
            </a:lvl5pPr>
          </a:lstStyle>
          <a:p>
            <a:pPr lvl="0"/>
            <a:r>
              <a:rPr lang="en-US"/>
              <a:t>Click to edit Master text styles</a:t>
            </a:r>
          </a:p>
        </p:txBody>
      </p:sp>
      <p:sp>
        <p:nvSpPr>
          <p:cNvPr id="8" name="TextBox 7">
            <a:extLst>
              <a:ext uri="{FF2B5EF4-FFF2-40B4-BE49-F238E27FC236}">
                <a16:creationId xmlns:a16="http://schemas.microsoft.com/office/drawing/2014/main" id="{6E608D85-AAAD-4E22-BA54-7A2483BB7194}"/>
              </a:ext>
            </a:extLst>
          </p:cNvPr>
          <p:cNvSpPr txBox="1"/>
          <p:nvPr userDrawn="1"/>
        </p:nvSpPr>
        <p:spPr>
          <a:xfrm>
            <a:off x="9048264" y="6492241"/>
            <a:ext cx="457987" cy="93872"/>
          </a:xfrm>
          <a:prstGeom prst="rect">
            <a:avLst/>
          </a:prstGeom>
          <a:noFill/>
        </p:spPr>
        <p:txBody>
          <a:bodyPr wrap="square" lIns="0" tIns="0" rIns="0" bIns="0" rtlCol="0">
            <a:spAutoFit/>
          </a:bodyPr>
          <a:lstStyle/>
          <a:p>
            <a:pPr algn="r"/>
            <a:fld id="{043534F5-8106-454C-A466-0C6DA036C846}" type="slidenum">
              <a:rPr kumimoji="0" lang="en-US" sz="6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600" b="0" i="0" u="none" strike="noStrike" kern="1200" cap="none" normalizeH="0" baseline="0" dirty="0">
              <a:ln>
                <a:noFill/>
              </a:ln>
              <a:solidFill>
                <a:schemeClr val="tx1"/>
              </a:solidFill>
              <a:effectLst/>
              <a:latin typeface="Arial" pitchFamily="34" charset="0"/>
              <a:ea typeface="+mn-ea"/>
              <a:cs typeface="Arial" pitchFamily="34" charset="0"/>
            </a:endParaRPr>
          </a:p>
        </p:txBody>
      </p:sp>
      <p:sp>
        <p:nvSpPr>
          <p:cNvPr id="6" name="TextBox 5">
            <a:extLst>
              <a:ext uri="{FF2B5EF4-FFF2-40B4-BE49-F238E27FC236}">
                <a16:creationId xmlns:a16="http://schemas.microsoft.com/office/drawing/2014/main" id="{616DAA66-6099-4E99-9A9B-F14B8920D2D1}"/>
              </a:ext>
            </a:extLst>
          </p:cNvPr>
          <p:cNvSpPr txBox="1"/>
          <p:nvPr userDrawn="1"/>
        </p:nvSpPr>
        <p:spPr>
          <a:xfrm>
            <a:off x="438751" y="6523913"/>
            <a:ext cx="823944" cy="92333"/>
          </a:xfrm>
          <a:prstGeom prst="rect">
            <a:avLst/>
          </a:prstGeom>
          <a:noFill/>
        </p:spPr>
        <p:txBody>
          <a:bodyPr wrap="none" lIns="0" tIns="0" rIns="0" bIns="0" rtlCol="0">
            <a:spAutoFit/>
          </a:bodyPr>
          <a:lstStyle/>
          <a:p>
            <a:pPr rtl="0"/>
            <a:r>
              <a:rPr lang="en-US" sz="600" b="0" i="0" u="none" strike="noStrike" kern="1200" baseline="0" dirty="0">
                <a:solidFill>
                  <a:schemeClr val="tx1"/>
                </a:solidFill>
                <a:latin typeface="+mn-lt"/>
                <a:ea typeface="+mn-ea"/>
                <a:cs typeface="+mn-cs"/>
              </a:rPr>
              <a:t>© 2019 Crowe U.K. LLP</a:t>
            </a:r>
          </a:p>
        </p:txBody>
      </p:sp>
    </p:spTree>
    <p:extLst>
      <p:ext uri="{BB962C8B-B14F-4D97-AF65-F5344CB8AC3E}">
        <p14:creationId xmlns:p14="http://schemas.microsoft.com/office/powerpoint/2010/main" val="30959901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9626EE-632A-49F4-B509-F4806E1E0C76}"/>
              </a:ext>
            </a:extLst>
          </p:cNvPr>
          <p:cNvPicPr>
            <a:picLocks noChangeAspect="1"/>
          </p:cNvPicPr>
          <p:nvPr userDrawn="1"/>
        </p:nvPicPr>
        <p:blipFill rotWithShape="1">
          <a:blip r:embed="rId2"/>
          <a:srcRect r="11005"/>
          <a:stretch/>
        </p:blipFill>
        <p:spPr>
          <a:xfrm>
            <a:off x="363353" y="557178"/>
            <a:ext cx="9179295" cy="5743645"/>
          </a:xfrm>
          <a:prstGeom prst="rect">
            <a:avLst/>
          </a:prstGeom>
        </p:spPr>
      </p:pic>
      <p:sp>
        <p:nvSpPr>
          <p:cNvPr id="11" name="Text Placeholder 10"/>
          <p:cNvSpPr>
            <a:spLocks noGrp="1"/>
          </p:cNvSpPr>
          <p:nvPr>
            <p:ph type="body" sz="quarter" idx="11"/>
          </p:nvPr>
        </p:nvSpPr>
        <p:spPr>
          <a:xfrm>
            <a:off x="762812" y="2514600"/>
            <a:ext cx="5614176" cy="1752600"/>
          </a:xfrm>
        </p:spPr>
        <p:txBody>
          <a:bodyPr/>
          <a:lstStyle>
            <a:lvl1pPr marL="0" indent="0">
              <a:spcBef>
                <a:spcPts val="0"/>
              </a:spcBef>
              <a:buFontTx/>
              <a:buNone/>
              <a:defRPr sz="6500" b="1"/>
            </a:lvl1pPr>
            <a:lvl2pPr marL="94724" indent="0">
              <a:buFontTx/>
              <a:buNone/>
              <a:defRPr/>
            </a:lvl2pPr>
            <a:lvl3pPr marL="183875" indent="0">
              <a:buFontTx/>
              <a:buNone/>
              <a:defRPr/>
            </a:lvl3pPr>
            <a:lvl4pPr marL="261882" indent="0">
              <a:buFontTx/>
              <a:buNone/>
              <a:defRPr/>
            </a:lvl4pPr>
            <a:lvl5pPr marL="339890" indent="0">
              <a:buFontTx/>
              <a:buNone/>
              <a:defRPr/>
            </a:lvl5pPr>
          </a:lstStyle>
          <a:p>
            <a:pPr lvl="0"/>
            <a:r>
              <a:rPr lang="en-US"/>
              <a:t>Click to edit Master text styles</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9048264" y="6492241"/>
            <a:ext cx="457987" cy="93872"/>
          </a:xfrm>
          <a:prstGeom prst="rect">
            <a:avLst/>
          </a:prstGeom>
          <a:noFill/>
        </p:spPr>
        <p:txBody>
          <a:bodyPr wrap="square" lIns="0" tIns="0" rIns="0" bIns="0" rtlCol="0">
            <a:spAutoFit/>
          </a:bodyPr>
          <a:lstStyle/>
          <a:p>
            <a:pPr algn="r"/>
            <a:fld id="{043534F5-8106-454C-A466-0C6DA036C846}" type="slidenum">
              <a:rPr kumimoji="0" lang="en-US" sz="6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600" b="0" i="0" u="none" strike="noStrike" kern="1200" cap="none" normalizeH="0" baseline="0" dirty="0">
              <a:ln>
                <a:noFill/>
              </a:ln>
              <a:solidFill>
                <a:schemeClr val="tx1"/>
              </a:solidFill>
              <a:effectLst/>
              <a:latin typeface="Arial" pitchFamily="34" charset="0"/>
              <a:ea typeface="+mn-ea"/>
              <a:cs typeface="Arial" pitchFamily="34" charset="0"/>
            </a:endParaRPr>
          </a:p>
        </p:txBody>
      </p:sp>
      <p:sp>
        <p:nvSpPr>
          <p:cNvPr id="5" name="TextBox 4">
            <a:extLst>
              <a:ext uri="{FF2B5EF4-FFF2-40B4-BE49-F238E27FC236}">
                <a16:creationId xmlns:a16="http://schemas.microsoft.com/office/drawing/2014/main" id="{FDC5EEEE-D023-4B54-A8AA-CBA86BA3C22A}"/>
              </a:ext>
            </a:extLst>
          </p:cNvPr>
          <p:cNvSpPr txBox="1"/>
          <p:nvPr userDrawn="1"/>
        </p:nvSpPr>
        <p:spPr>
          <a:xfrm>
            <a:off x="438751" y="6523913"/>
            <a:ext cx="823944" cy="92333"/>
          </a:xfrm>
          <a:prstGeom prst="rect">
            <a:avLst/>
          </a:prstGeom>
          <a:noFill/>
        </p:spPr>
        <p:txBody>
          <a:bodyPr wrap="none" lIns="0" tIns="0" rIns="0" bIns="0" rtlCol="0">
            <a:spAutoFit/>
          </a:bodyPr>
          <a:lstStyle/>
          <a:p>
            <a:pPr rtl="0"/>
            <a:r>
              <a:rPr lang="en-US" sz="600" b="0" i="0" u="none" strike="noStrike" kern="1200" baseline="0" dirty="0">
                <a:solidFill>
                  <a:schemeClr val="tx1"/>
                </a:solidFill>
                <a:latin typeface="+mn-lt"/>
                <a:ea typeface="+mn-ea"/>
                <a:cs typeface="+mn-cs"/>
              </a:rPr>
              <a:t>© 2018 Crowe U.K. LLP</a:t>
            </a:r>
          </a:p>
        </p:txBody>
      </p:sp>
    </p:spTree>
    <p:extLst>
      <p:ext uri="{BB962C8B-B14F-4D97-AF65-F5344CB8AC3E}">
        <p14:creationId xmlns:p14="http://schemas.microsoft.com/office/powerpoint/2010/main" val="29130590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750" y="457201"/>
            <a:ext cx="9067500" cy="40011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8750" y="1752600"/>
            <a:ext cx="4395788" cy="4556760"/>
          </a:xfrm>
        </p:spPr>
        <p:txBody>
          <a:bodyPr/>
          <a:lstStyle>
            <a:lvl1pPr>
              <a:defRPr sz="1950"/>
            </a:lvl1pPr>
            <a:lvl2pPr>
              <a:defRPr sz="1950"/>
            </a:lvl2pPr>
            <a:lvl3pPr>
              <a:defRPr sz="1950"/>
            </a:lvl3pPr>
            <a:lvl4pPr>
              <a:defRPr sz="1950"/>
            </a:lvl4pPr>
            <a:lvl5pPr>
              <a:defRPr sz="1950"/>
            </a:lvl5pPr>
            <a:lvl6pPr>
              <a:defRPr sz="1097"/>
            </a:lvl6pPr>
            <a:lvl7pPr>
              <a:defRPr sz="1097"/>
            </a:lvl7pPr>
            <a:lvl8pPr>
              <a:defRPr sz="1097"/>
            </a:lvl8pPr>
            <a:lvl9pPr>
              <a:defRPr sz="1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8650" y="1752600"/>
            <a:ext cx="4397602" cy="4556760"/>
          </a:xfrm>
        </p:spPr>
        <p:txBody>
          <a:bodyPr/>
          <a:lstStyle>
            <a:lvl1pPr>
              <a:defRPr sz="1950"/>
            </a:lvl1pPr>
            <a:lvl2pPr>
              <a:defRPr sz="1950"/>
            </a:lvl2pPr>
            <a:lvl3pPr>
              <a:defRPr sz="1950"/>
            </a:lvl3pPr>
            <a:lvl4pPr>
              <a:defRPr sz="1950"/>
            </a:lvl4pPr>
            <a:lvl5pPr>
              <a:defRPr sz="1950"/>
            </a:lvl5pPr>
            <a:lvl6pPr>
              <a:defRPr sz="1097"/>
            </a:lvl6pPr>
            <a:lvl7pPr>
              <a:defRPr sz="1097"/>
            </a:lvl7pPr>
            <a:lvl8pPr>
              <a:defRPr sz="1097"/>
            </a:lvl8pPr>
            <a:lvl9pPr>
              <a:defRPr sz="1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56102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750" y="457201"/>
            <a:ext cx="9067500" cy="40011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38750" y="1752600"/>
            <a:ext cx="4383405" cy="307777"/>
          </a:xfrm>
        </p:spPr>
        <p:txBody>
          <a:bodyPr anchor="b"/>
          <a:lstStyle>
            <a:lvl1pPr marL="0" indent="0">
              <a:buNone/>
              <a:defRPr sz="2167" b="1"/>
            </a:lvl1pPr>
            <a:lvl2pPr marL="278598" indent="0">
              <a:buNone/>
              <a:defRPr sz="1219" b="1"/>
            </a:lvl2pPr>
            <a:lvl3pPr marL="557195" indent="0">
              <a:buNone/>
              <a:defRPr sz="1097" b="1"/>
            </a:lvl3pPr>
            <a:lvl4pPr marL="835793" indent="0">
              <a:buNone/>
              <a:defRPr sz="975" b="1"/>
            </a:lvl4pPr>
            <a:lvl5pPr marL="1114391" indent="0">
              <a:buNone/>
              <a:defRPr sz="975" b="1"/>
            </a:lvl5pPr>
            <a:lvl6pPr marL="1392988" indent="0">
              <a:buNone/>
              <a:defRPr sz="975" b="1"/>
            </a:lvl6pPr>
            <a:lvl7pPr marL="1671586" indent="0">
              <a:buNone/>
              <a:defRPr sz="975" b="1"/>
            </a:lvl7pPr>
            <a:lvl8pPr marL="1950184" indent="0">
              <a:buNone/>
              <a:defRPr sz="975" b="1"/>
            </a:lvl8pPr>
            <a:lvl9pPr marL="2228781" indent="0">
              <a:buNone/>
              <a:defRPr sz="975" b="1"/>
            </a:lvl9pPr>
          </a:lstStyle>
          <a:p>
            <a:pPr lvl="0"/>
            <a:r>
              <a:rPr lang="en-US"/>
              <a:t>Click to edit Master text styles</a:t>
            </a:r>
          </a:p>
        </p:txBody>
      </p:sp>
      <p:sp>
        <p:nvSpPr>
          <p:cNvPr id="4" name="Content Placeholder 3"/>
          <p:cNvSpPr>
            <a:spLocks noGrp="1"/>
          </p:cNvSpPr>
          <p:nvPr>
            <p:ph sz="half" idx="2"/>
          </p:nvPr>
        </p:nvSpPr>
        <p:spPr>
          <a:xfrm>
            <a:off x="438750" y="2194560"/>
            <a:ext cx="4383405" cy="4114800"/>
          </a:xfrm>
        </p:spPr>
        <p:txBody>
          <a:bodyPr/>
          <a:lstStyle>
            <a:lvl1pPr>
              <a:defRPr sz="1950"/>
            </a:lvl1pPr>
            <a:lvl2pPr>
              <a:defRPr sz="1950"/>
            </a:lvl2pPr>
            <a:lvl3pPr>
              <a:defRPr sz="1950"/>
            </a:lvl3pPr>
            <a:lvl4pPr>
              <a:defRPr sz="1950"/>
            </a:lvl4pPr>
            <a:lvl5pPr>
              <a:defRPr sz="1950"/>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2845" y="1775949"/>
            <a:ext cx="4383405" cy="307777"/>
          </a:xfrm>
        </p:spPr>
        <p:txBody>
          <a:bodyPr anchor="b"/>
          <a:lstStyle>
            <a:lvl1pPr marL="0" indent="0">
              <a:buNone/>
              <a:defRPr sz="2167" b="1"/>
            </a:lvl1pPr>
            <a:lvl2pPr marL="278598" indent="0">
              <a:buNone/>
              <a:defRPr sz="1219" b="1"/>
            </a:lvl2pPr>
            <a:lvl3pPr marL="557195" indent="0">
              <a:buNone/>
              <a:defRPr sz="1097" b="1"/>
            </a:lvl3pPr>
            <a:lvl4pPr marL="835793" indent="0">
              <a:buNone/>
              <a:defRPr sz="975" b="1"/>
            </a:lvl4pPr>
            <a:lvl5pPr marL="1114391" indent="0">
              <a:buNone/>
              <a:defRPr sz="975" b="1"/>
            </a:lvl5pPr>
            <a:lvl6pPr marL="1392988" indent="0">
              <a:buNone/>
              <a:defRPr sz="975" b="1"/>
            </a:lvl6pPr>
            <a:lvl7pPr marL="1671586" indent="0">
              <a:buNone/>
              <a:defRPr sz="975" b="1"/>
            </a:lvl7pPr>
            <a:lvl8pPr marL="1950184" indent="0">
              <a:buNone/>
              <a:defRPr sz="975" b="1"/>
            </a:lvl8pPr>
            <a:lvl9pPr marL="2228781" indent="0">
              <a:buNone/>
              <a:defRPr sz="975" b="1"/>
            </a:lvl9pPr>
          </a:lstStyle>
          <a:p>
            <a:pPr lvl="0"/>
            <a:r>
              <a:rPr lang="en-US"/>
              <a:t>Click to edit Master text styles</a:t>
            </a:r>
          </a:p>
        </p:txBody>
      </p:sp>
      <p:sp>
        <p:nvSpPr>
          <p:cNvPr id="6" name="Content Placeholder 5"/>
          <p:cNvSpPr>
            <a:spLocks noGrp="1"/>
          </p:cNvSpPr>
          <p:nvPr>
            <p:ph sz="quarter" idx="4"/>
          </p:nvPr>
        </p:nvSpPr>
        <p:spPr>
          <a:xfrm>
            <a:off x="5122845" y="2194560"/>
            <a:ext cx="4383405" cy="4114800"/>
          </a:xfrm>
        </p:spPr>
        <p:txBody>
          <a:bodyPr/>
          <a:lstStyle>
            <a:lvl1pPr>
              <a:defRPr sz="1950"/>
            </a:lvl1pPr>
            <a:lvl2pPr>
              <a:defRPr sz="1950"/>
            </a:lvl2pPr>
            <a:lvl3pPr>
              <a:defRPr sz="1950"/>
            </a:lvl3pPr>
            <a:lvl4pPr>
              <a:defRPr sz="1950"/>
            </a:lvl4pPr>
            <a:lvl5pPr>
              <a:defRPr sz="1950"/>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041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652657-2B1C-4598-819E-6BADBD0C1294}"/>
              </a:ext>
            </a:extLst>
          </p:cNvPr>
          <p:cNvSpPr txBox="1"/>
          <p:nvPr userDrawn="1"/>
        </p:nvSpPr>
        <p:spPr>
          <a:xfrm>
            <a:off x="438751" y="6523913"/>
            <a:ext cx="823944" cy="92333"/>
          </a:xfrm>
          <a:prstGeom prst="rect">
            <a:avLst/>
          </a:prstGeom>
          <a:noFill/>
        </p:spPr>
        <p:txBody>
          <a:bodyPr wrap="none" lIns="0" tIns="0" rIns="0" bIns="0" rtlCol="0">
            <a:spAutoFit/>
          </a:bodyPr>
          <a:lstStyle/>
          <a:p>
            <a:pPr rtl="0"/>
            <a:r>
              <a:rPr lang="en-US" sz="600" b="0" i="0" u="none" strike="noStrike" kern="1200" baseline="0" dirty="0">
                <a:solidFill>
                  <a:schemeClr val="tx1"/>
                </a:solidFill>
                <a:latin typeface="+mn-lt"/>
                <a:ea typeface="+mn-ea"/>
                <a:cs typeface="+mn-cs"/>
              </a:rPr>
              <a:t>© 2018 Crowe U.K. LLP</a:t>
            </a:r>
          </a:p>
        </p:txBody>
      </p:sp>
    </p:spTree>
    <p:extLst>
      <p:ext uri="{BB962C8B-B14F-4D97-AF65-F5344CB8AC3E}">
        <p14:creationId xmlns:p14="http://schemas.microsoft.com/office/powerpoint/2010/main" val="348106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act/disclaimer">
    <p:spTree>
      <p:nvGrpSpPr>
        <p:cNvPr id="1" name=""/>
        <p:cNvGrpSpPr/>
        <p:nvPr/>
      </p:nvGrpSpPr>
      <p:grpSpPr>
        <a:xfrm>
          <a:off x="0" y="0"/>
          <a:ext cx="0" cy="0"/>
          <a:chOff x="0" y="0"/>
          <a:chExt cx="0" cy="0"/>
        </a:xfrm>
      </p:grpSpPr>
      <p:sp>
        <p:nvSpPr>
          <p:cNvPr id="7" name="TextBox 6"/>
          <p:cNvSpPr txBox="1"/>
          <p:nvPr userDrawn="1"/>
        </p:nvSpPr>
        <p:spPr>
          <a:xfrm>
            <a:off x="371475" y="6336430"/>
            <a:ext cx="8915400" cy="353943"/>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kern="1200" dirty="0">
                <a:solidFill>
                  <a:schemeClr val="tx1"/>
                </a:solidFill>
                <a:effectLst/>
                <a:latin typeface="+mn-lt"/>
                <a:ea typeface="+mn-ea"/>
                <a:cs typeface="+mn-cs"/>
              </a:rPr>
              <a:t>Crowe U.K. LLP is a member of Crowe Global, a Swiss </a:t>
            </a:r>
            <a:r>
              <a:rPr lang="en-US" sz="600" kern="1200" dirty="0" err="1">
                <a:solidFill>
                  <a:schemeClr val="tx1"/>
                </a:solidFill>
                <a:effectLst/>
                <a:latin typeface="+mn-lt"/>
                <a:ea typeface="+mn-ea"/>
                <a:cs typeface="+mn-cs"/>
              </a:rPr>
              <a:t>verein</a:t>
            </a:r>
            <a:r>
              <a:rPr lang="en-US" sz="600" kern="1200" dirty="0">
                <a:solidFill>
                  <a:schemeClr val="tx1"/>
                </a:solidFill>
                <a:effectLst/>
                <a:latin typeface="+mn-lt"/>
                <a:ea typeface="+mn-ea"/>
                <a:cs typeface="+mn-cs"/>
              </a:rPr>
              <a:t>. Each member firm of Crowe Global is a separate and independent legal entity. Crowe U.K. LLP and its affiliates are not responsible or liable for any acts or omissions of Crowe Global or any other member of Crowe Global. Crowe Global does not render any professional services and does not have an ownership or partnership interest in Crowe U.K. LLP. </a:t>
            </a:r>
            <a:r>
              <a:rPr lang="en-GB" sz="600" spc="-22" baseline="0" dirty="0">
                <a:solidFill>
                  <a:schemeClr val="tx1"/>
                </a:solidFill>
              </a:rPr>
              <a:t>Crowe U.K. LLP is authorised and regulated by the Financial Conduct Authority. </a:t>
            </a:r>
            <a:r>
              <a:rPr lang="en-US" sz="600" kern="1200" dirty="0">
                <a:solidFill>
                  <a:schemeClr val="tx1"/>
                </a:solidFill>
                <a:effectLst/>
                <a:latin typeface="+mn-lt"/>
                <a:ea typeface="+mn-ea"/>
                <a:cs typeface="+mn-cs"/>
              </a:rPr>
              <a:t>This material is for informational purposes only and should not be construed as financial or legal advice. You are encouraged to seek guidance specific to your circumstances from qualified advisors in your jurisdiction.</a:t>
            </a:r>
            <a:r>
              <a:rPr lang="en-GB" sz="600" kern="1200" baseline="0" dirty="0">
                <a:solidFill>
                  <a:schemeClr val="tx1"/>
                </a:solidFill>
                <a:effectLst/>
                <a:latin typeface="+mn-lt"/>
                <a:ea typeface="+mn-ea"/>
                <a:cs typeface="+mn-cs"/>
              </a:rPr>
              <a:t> </a:t>
            </a:r>
            <a:endParaRPr lang="en-US" sz="600" spc="-22" dirty="0">
              <a:solidFill>
                <a:schemeClr val="tx1"/>
              </a:solidFill>
            </a:endParaRPr>
          </a:p>
          <a:p>
            <a:pPr rtl="0"/>
            <a:r>
              <a:rPr lang="en-US" sz="500" b="0" i="0" u="none" strike="noStrike" kern="1200" baseline="0" dirty="0">
                <a:solidFill>
                  <a:schemeClr val="tx1"/>
                </a:solidFill>
                <a:latin typeface="+mn-lt"/>
                <a:ea typeface="+mn-ea"/>
                <a:cs typeface="+mn-cs"/>
              </a:rPr>
              <a:t>© 2018 Crowe U.K. LLP </a:t>
            </a:r>
          </a:p>
        </p:txBody>
      </p:sp>
      <p:sp>
        <p:nvSpPr>
          <p:cNvPr id="9" name="Text Placeholder 5">
            <a:extLst>
              <a:ext uri="{FF2B5EF4-FFF2-40B4-BE49-F238E27FC236}">
                <a16:creationId xmlns:a16="http://schemas.microsoft.com/office/drawing/2014/main" id="{CA9DD2C7-F2C8-469B-B601-5D1F03015097}"/>
              </a:ext>
            </a:extLst>
          </p:cNvPr>
          <p:cNvSpPr>
            <a:spLocks noGrp="1"/>
          </p:cNvSpPr>
          <p:nvPr>
            <p:ph type="body" sz="quarter" idx="10" hasCustomPrompt="1"/>
          </p:nvPr>
        </p:nvSpPr>
        <p:spPr>
          <a:xfrm>
            <a:off x="585000" y="2971800"/>
            <a:ext cx="2632500" cy="3124200"/>
          </a:xfrm>
        </p:spPr>
        <p:txBody>
          <a:bodyPr/>
          <a:lstStyle>
            <a:lvl1pPr marL="0" indent="0">
              <a:buFontTx/>
              <a:buNone/>
              <a:defRPr sz="1800"/>
            </a:lvl1pPr>
          </a:lstStyle>
          <a:p>
            <a:pPr lvl="0"/>
            <a:r>
              <a:rPr lang="en-US" dirty="0"/>
              <a:t>Click to add presenters names and contact information.</a:t>
            </a:r>
          </a:p>
        </p:txBody>
      </p:sp>
      <p:sp>
        <p:nvSpPr>
          <p:cNvPr id="11" name="Title 1">
            <a:extLst>
              <a:ext uri="{FF2B5EF4-FFF2-40B4-BE49-F238E27FC236}">
                <a16:creationId xmlns:a16="http://schemas.microsoft.com/office/drawing/2014/main" id="{6A64889E-E700-4ED3-BDD2-B76BED9ABC62}"/>
              </a:ext>
            </a:extLst>
          </p:cNvPr>
          <p:cNvSpPr txBox="1">
            <a:spLocks/>
          </p:cNvSpPr>
          <p:nvPr userDrawn="1"/>
        </p:nvSpPr>
        <p:spPr>
          <a:xfrm>
            <a:off x="585000" y="1752602"/>
            <a:ext cx="3436144" cy="73359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4800" dirty="0">
                <a:solidFill>
                  <a:srgbClr val="000000"/>
                </a:solidFill>
              </a:rPr>
              <a:t>T</a:t>
            </a:r>
            <a:r>
              <a:rPr lang="en-US" sz="4800" spc="-244" dirty="0">
                <a:solidFill>
                  <a:srgbClr val="000000"/>
                </a:solidFill>
              </a:rPr>
              <a:t>hank You</a:t>
            </a:r>
          </a:p>
        </p:txBody>
      </p:sp>
      <p:sp>
        <p:nvSpPr>
          <p:cNvPr id="6" name="Text Placeholder 5">
            <a:extLst>
              <a:ext uri="{FF2B5EF4-FFF2-40B4-BE49-F238E27FC236}">
                <a16:creationId xmlns:a16="http://schemas.microsoft.com/office/drawing/2014/main" id="{C5C5FEA3-D80F-419A-8CF4-55C9B5C56C31}"/>
              </a:ext>
            </a:extLst>
          </p:cNvPr>
          <p:cNvSpPr>
            <a:spLocks noGrp="1"/>
          </p:cNvSpPr>
          <p:nvPr>
            <p:ph type="body" sz="quarter" idx="11" hasCustomPrompt="1"/>
          </p:nvPr>
        </p:nvSpPr>
        <p:spPr>
          <a:xfrm>
            <a:off x="3636750" y="2971800"/>
            <a:ext cx="2632500" cy="3124200"/>
          </a:xfrm>
        </p:spPr>
        <p:txBody>
          <a:bodyPr/>
          <a:lstStyle>
            <a:lvl1pPr marL="0" indent="0">
              <a:buFontTx/>
              <a:buNone/>
              <a:defRPr sz="1800"/>
            </a:lvl1pPr>
          </a:lstStyle>
          <a:p>
            <a:pPr lvl="0"/>
            <a:r>
              <a:rPr lang="en-US" dirty="0"/>
              <a:t>Click to add presenters names and contact information.</a:t>
            </a:r>
          </a:p>
        </p:txBody>
      </p:sp>
      <p:pic>
        <p:nvPicPr>
          <p:cNvPr id="8" name="Picture 7">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0" y="762000"/>
            <a:ext cx="1945800" cy="540000"/>
          </a:xfrm>
          <a:prstGeom prst="rect">
            <a:avLst/>
          </a:prstGeom>
        </p:spPr>
      </p:pic>
    </p:spTree>
    <p:extLst>
      <p:ext uri="{BB962C8B-B14F-4D97-AF65-F5344CB8AC3E}">
        <p14:creationId xmlns:p14="http://schemas.microsoft.com/office/powerpoint/2010/main" val="2434210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41029" y="6341255"/>
            <a:ext cx="2311400" cy="365125"/>
          </a:xfrm>
          <a:prstGeom prst="rect">
            <a:avLst/>
          </a:prstGeom>
        </p:spPr>
        <p:txBody>
          <a:bodyPr/>
          <a:lstStyle/>
          <a:p>
            <a:fld id="{331B2C12-DDF7-124D-ACFF-CDEB64B7D641}" type="slidenum">
              <a:rPr lang="en-US" smtClean="0"/>
              <a:pPr/>
              <a:t>‹#›</a:t>
            </a:fld>
            <a:endParaRPr lang="en-US" dirty="0"/>
          </a:p>
        </p:txBody>
      </p:sp>
      <p:sp>
        <p:nvSpPr>
          <p:cNvPr id="5" name="Content Placeholder 4"/>
          <p:cNvSpPr>
            <a:spLocks noGrp="1"/>
          </p:cNvSpPr>
          <p:nvPr>
            <p:ph sz="quarter" idx="11"/>
          </p:nvPr>
        </p:nvSpPr>
        <p:spPr>
          <a:xfrm>
            <a:off x="440267" y="1403351"/>
            <a:ext cx="8979033" cy="4463022"/>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Placeholder 13"/>
          <p:cNvSpPr>
            <a:spLocks noGrp="1"/>
          </p:cNvSpPr>
          <p:nvPr>
            <p:ph type="title"/>
          </p:nvPr>
        </p:nvSpPr>
        <p:spPr>
          <a:xfrm>
            <a:off x="440267" y="0"/>
            <a:ext cx="8979033" cy="1034980"/>
          </a:xfrm>
          <a:prstGeom prst="rect">
            <a:avLst/>
          </a:prstGeom>
        </p:spPr>
        <p:txBody>
          <a:bodyPr vert="horz" lIns="0" tIns="45720" rIns="91440" bIns="36000" rtlCol="0" anchor="b">
            <a:normAutofit/>
          </a:bodyPr>
          <a:lstStyle/>
          <a:p>
            <a:r>
              <a:rPr lang="en-US"/>
              <a:t>Click to edit Master title style</a:t>
            </a:r>
            <a:endParaRPr lang="en-GB" dirty="0"/>
          </a:p>
        </p:txBody>
      </p:sp>
    </p:spTree>
    <p:extLst>
      <p:ext uri="{BB962C8B-B14F-4D97-AF65-F5344CB8AC3E}">
        <p14:creationId xmlns:p14="http://schemas.microsoft.com/office/powerpoint/2010/main" val="401076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245" y="124567"/>
            <a:ext cx="9304933" cy="846000"/>
          </a:xfrm>
        </p:spPr>
        <p:txBody>
          <a:bodyPr vert="horz" lIns="0" tIns="0" rIns="0" bIns="0" rtlCol="0" anchor="b">
            <a:noAutofit/>
          </a:bodyPr>
          <a:lstStyle>
            <a:lvl1pPr>
              <a:defRPr lang="en-ZA" dirty="0"/>
            </a:lvl1pPr>
          </a:lstStyle>
          <a:p>
            <a:pPr lvl="0"/>
            <a:r>
              <a:rPr lang="en-US" dirty="0"/>
              <a:t>Add title</a:t>
            </a:r>
            <a:endParaRPr lang="en-ZA" dirty="0"/>
          </a:p>
        </p:txBody>
      </p:sp>
    </p:spTree>
    <p:extLst>
      <p:ext uri="{BB962C8B-B14F-4D97-AF65-F5344CB8AC3E}">
        <p14:creationId xmlns:p14="http://schemas.microsoft.com/office/powerpoint/2010/main" val="71755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06506" y="6381331"/>
            <a:ext cx="3136900" cy="365125"/>
          </a:xfrm>
          <a:prstGeom prst="rect">
            <a:avLst/>
          </a:prstGeom>
        </p:spPr>
        <p:txBody>
          <a:bodyPr/>
          <a:lstStyle/>
          <a:p>
            <a:pPr>
              <a:defRPr/>
            </a:pPr>
            <a:endParaRPr lang="en-GB"/>
          </a:p>
        </p:txBody>
      </p:sp>
      <p:sp>
        <p:nvSpPr>
          <p:cNvPr id="4" name="Slide Number Placeholder 3"/>
          <p:cNvSpPr>
            <a:spLocks noGrp="1"/>
          </p:cNvSpPr>
          <p:nvPr>
            <p:ph type="sldNum" sz="quarter" idx="11"/>
          </p:nvPr>
        </p:nvSpPr>
        <p:spPr>
          <a:xfrm>
            <a:off x="7099300" y="6356353"/>
            <a:ext cx="2311400" cy="365125"/>
          </a:xfrm>
          <a:prstGeom prst="rect">
            <a:avLst/>
          </a:prstGeom>
        </p:spPr>
        <p:txBody>
          <a:bodyPr/>
          <a:lstStyle/>
          <a:p>
            <a:fld id="{1BF45FBE-C55A-47B4-A11B-7AE6F3B3096F}" type="slidenum">
              <a:rPr lang="en-GB" altLang="en-US" smtClean="0"/>
              <a:pPr/>
              <a:t>‹#›</a:t>
            </a:fld>
            <a:endParaRPr lang="en-GB" altLang="en-US"/>
          </a:p>
        </p:txBody>
      </p:sp>
      <p:sp>
        <p:nvSpPr>
          <p:cNvPr id="7" name="Content Placeholder 6"/>
          <p:cNvSpPr>
            <a:spLocks noGrp="1"/>
          </p:cNvSpPr>
          <p:nvPr>
            <p:ph sz="quarter" idx="12"/>
          </p:nvPr>
        </p:nvSpPr>
        <p:spPr>
          <a:xfrm>
            <a:off x="507341" y="1484313"/>
            <a:ext cx="8813932" cy="4608512"/>
          </a:xfrm>
        </p:spPr>
        <p:txBody>
          <a:bodyPr/>
          <a:lstStyle>
            <a:lvl1pPr marL="411784" indent="-294550">
              <a:defRPr sz="1846">
                <a:solidFill>
                  <a:schemeClr val="tx1"/>
                </a:solidFill>
              </a:defRPr>
            </a:lvl1pPr>
            <a:lvl2pPr marL="411784" indent="-294550">
              <a:defRPr sz="1846">
                <a:solidFill>
                  <a:schemeClr val="tx1"/>
                </a:solidFill>
              </a:defRPr>
            </a:lvl2pPr>
            <a:lvl3pPr marL="745900" indent="-328254">
              <a:defRPr sz="1846">
                <a:solidFill>
                  <a:schemeClr val="tx1"/>
                </a:solidFill>
              </a:defRPr>
            </a:lvl3pPr>
            <a:lvl4pPr marL="745900" indent="-328254">
              <a:defRPr sz="1846">
                <a:solidFill>
                  <a:schemeClr val="tx1"/>
                </a:solidFill>
              </a:defRPr>
            </a:lvl4pPr>
            <a:lvl5pPr marL="745900" indent="-328254">
              <a:defRPr sz="1846">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2"/>
          <p:cNvSpPr>
            <a:spLocks noGrp="1" noChangeArrowheads="1"/>
          </p:cNvSpPr>
          <p:nvPr>
            <p:ph type="title"/>
          </p:nvPr>
        </p:nvSpPr>
        <p:spPr bwMode="auto">
          <a:xfrm>
            <a:off x="428497" y="287442"/>
            <a:ext cx="6875969"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620248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06506" y="6381331"/>
            <a:ext cx="3136900" cy="365125"/>
          </a:xfrm>
          <a:prstGeom prst="rect">
            <a:avLst/>
          </a:prstGeom>
        </p:spPr>
        <p:txBody>
          <a:bodyPr/>
          <a:lstStyle/>
          <a:p>
            <a:pPr>
              <a:defRPr/>
            </a:pPr>
            <a:endParaRPr lang="en-GB"/>
          </a:p>
        </p:txBody>
      </p:sp>
      <p:sp>
        <p:nvSpPr>
          <p:cNvPr id="4" name="Slide Number Placeholder 3"/>
          <p:cNvSpPr>
            <a:spLocks noGrp="1"/>
          </p:cNvSpPr>
          <p:nvPr>
            <p:ph type="sldNum" sz="quarter" idx="11"/>
          </p:nvPr>
        </p:nvSpPr>
        <p:spPr>
          <a:xfrm>
            <a:off x="7099300" y="6356353"/>
            <a:ext cx="2311400" cy="365125"/>
          </a:xfrm>
          <a:prstGeom prst="rect">
            <a:avLst/>
          </a:prstGeom>
        </p:spPr>
        <p:txBody>
          <a:bodyPr/>
          <a:lstStyle/>
          <a:p>
            <a:fld id="{1BF45FBE-C55A-47B4-A11B-7AE6F3B3096F}" type="slidenum">
              <a:rPr lang="en-GB" altLang="en-US" smtClean="0"/>
              <a:pPr/>
              <a:t>‹#›</a:t>
            </a:fld>
            <a:endParaRPr lang="en-GB" altLang="en-US"/>
          </a:p>
        </p:txBody>
      </p:sp>
      <p:sp>
        <p:nvSpPr>
          <p:cNvPr id="7" name="Content Placeholder 6"/>
          <p:cNvSpPr>
            <a:spLocks noGrp="1"/>
          </p:cNvSpPr>
          <p:nvPr>
            <p:ph sz="quarter" idx="12"/>
          </p:nvPr>
        </p:nvSpPr>
        <p:spPr>
          <a:xfrm>
            <a:off x="507341" y="1484313"/>
            <a:ext cx="8813932" cy="4608512"/>
          </a:xfrm>
        </p:spPr>
        <p:txBody>
          <a:bodyPr/>
          <a:lstStyle>
            <a:lvl1pPr marL="411784" indent="-294550">
              <a:defRPr sz="1846">
                <a:solidFill>
                  <a:schemeClr val="tx1"/>
                </a:solidFill>
              </a:defRPr>
            </a:lvl1pPr>
            <a:lvl2pPr marL="411784" indent="-294550">
              <a:defRPr sz="1846">
                <a:solidFill>
                  <a:schemeClr val="tx1"/>
                </a:solidFill>
              </a:defRPr>
            </a:lvl2pPr>
            <a:lvl3pPr marL="745900" indent="-328254">
              <a:defRPr sz="1846">
                <a:solidFill>
                  <a:schemeClr val="tx1"/>
                </a:solidFill>
              </a:defRPr>
            </a:lvl3pPr>
            <a:lvl4pPr marL="745900" indent="-328254">
              <a:defRPr sz="1846">
                <a:solidFill>
                  <a:schemeClr val="tx1"/>
                </a:solidFill>
              </a:defRPr>
            </a:lvl4pPr>
            <a:lvl5pPr marL="745900" indent="-328254">
              <a:defRPr sz="1846">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2"/>
          <p:cNvSpPr>
            <a:spLocks noGrp="1" noChangeArrowheads="1"/>
          </p:cNvSpPr>
          <p:nvPr>
            <p:ph type="title"/>
          </p:nvPr>
        </p:nvSpPr>
        <p:spPr bwMode="auto">
          <a:xfrm>
            <a:off x="428497" y="287442"/>
            <a:ext cx="6875969"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158044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9906000" cy="6858000"/>
          </a:xfrm>
        </p:spPr>
        <p:txBody>
          <a:bodyPr/>
          <a:lstStyle/>
          <a:p>
            <a:r>
              <a:rPr lang="en-US"/>
              <a:t>Click icon to add picture</a:t>
            </a:r>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731252" y="1980001"/>
            <a:ext cx="4134012"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731252" y="3420000"/>
            <a:ext cx="4134012"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731252" y="4680001"/>
            <a:ext cx="4134012"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731252" y="5220001"/>
            <a:ext cx="4134012"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11" name="Picture 10">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480" y="762000"/>
            <a:ext cx="1945800" cy="540000"/>
          </a:xfrm>
          <a:prstGeom prst="rect">
            <a:avLst/>
          </a:prstGeom>
        </p:spPr>
      </p:pic>
      <p:sp>
        <p:nvSpPr>
          <p:cNvPr id="12" name="Text Placeholder 14">
            <a:extLst>
              <a:ext uri="{FF2B5EF4-FFF2-40B4-BE49-F238E27FC236}">
                <a16:creationId xmlns:a16="http://schemas.microsoft.com/office/drawing/2014/main" id="{4F6F90AA-5A81-4662-A7A9-9A1288B53FBE}"/>
              </a:ext>
            </a:extLst>
          </p:cNvPr>
          <p:cNvSpPr>
            <a:spLocks noGrp="1"/>
          </p:cNvSpPr>
          <p:nvPr>
            <p:ph type="body" sz="quarter" idx="14" hasCustomPrompt="1"/>
          </p:nvPr>
        </p:nvSpPr>
        <p:spPr>
          <a:xfrm>
            <a:off x="7393857" y="1032000"/>
            <a:ext cx="2087664" cy="169277"/>
          </a:xfrm>
        </p:spPr>
        <p:txBody>
          <a:bodyPr wrap="square">
            <a:spAutoFit/>
          </a:bodyPr>
          <a:lstStyle>
            <a:lvl1pPr marL="0" indent="0">
              <a:buNone/>
              <a:defRPr sz="1100" b="1">
                <a:solidFill>
                  <a:schemeClr val="tx1"/>
                </a:solidFill>
              </a:defRPr>
            </a:lvl1pPr>
          </a:lstStyle>
          <a:p>
            <a:pPr lvl="0"/>
            <a:r>
              <a:rPr lang="en-US" dirty="0"/>
              <a:t>Smart decisions. Lasting value.</a:t>
            </a:r>
          </a:p>
        </p:txBody>
      </p:sp>
      <p:sp>
        <p:nvSpPr>
          <p:cNvPr id="13" name="Text Placeholder 14">
            <a:extLst>
              <a:ext uri="{FF2B5EF4-FFF2-40B4-BE49-F238E27FC236}">
                <a16:creationId xmlns:a16="http://schemas.microsoft.com/office/drawing/2014/main" id="{4F6F90AA-5A81-4662-A7A9-9A1288B53FBE}"/>
              </a:ext>
            </a:extLst>
          </p:cNvPr>
          <p:cNvSpPr>
            <a:spLocks noGrp="1"/>
          </p:cNvSpPr>
          <p:nvPr>
            <p:ph type="body" sz="quarter" idx="15" hasCustomPrompt="1"/>
          </p:nvPr>
        </p:nvSpPr>
        <p:spPr>
          <a:xfrm>
            <a:off x="748890" y="6065931"/>
            <a:ext cx="4134012" cy="169277"/>
          </a:xfrm>
        </p:spPr>
        <p:txBody>
          <a:bodyPr wrap="square">
            <a:spAutoFit/>
          </a:bodyPr>
          <a:lstStyle>
            <a:lvl1pPr marL="0" indent="0">
              <a:buNone/>
              <a:defRPr sz="1100" b="1">
                <a:solidFill>
                  <a:schemeClr val="tx1"/>
                </a:solidFill>
              </a:defRPr>
            </a:lvl1pPr>
          </a:lstStyle>
          <a:p>
            <a:pPr lvl="0"/>
            <a:r>
              <a:rPr lang="en-US" dirty="0"/>
              <a:t>Audit / Tax / Advisory / Risk</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930581" cy="6858000"/>
          </a:xfrm>
          <a:prstGeom prst="rect">
            <a:avLst/>
          </a:prstGeom>
        </p:spPr>
      </p:pic>
    </p:spTree>
    <p:extLst>
      <p:ext uri="{BB962C8B-B14F-4D97-AF65-F5344CB8AC3E}">
        <p14:creationId xmlns:p14="http://schemas.microsoft.com/office/powerpoint/2010/main" val="127710368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vert="horz" lIns="0" tIns="45720" rIns="91440" bIns="45720" rtlCol="0">
            <a:no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ZA" dirty="0">
                <a:solidFill>
                  <a:schemeClr val="tx1"/>
                </a:solidFill>
              </a:defRPr>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299244" y="124567"/>
            <a:ext cx="9304933" cy="846000"/>
          </a:xfrm>
        </p:spPr>
        <p:txBody>
          <a:bodyPr vert="horz" lIns="0" tIns="0" rIns="0" bIns="0" rtlCol="0" anchor="b">
            <a:noAutofit/>
          </a:bodyPr>
          <a:lstStyle>
            <a:lvl1pPr>
              <a:defRPr lang="en-ZA" dirty="0">
                <a:solidFill>
                  <a:schemeClr val="tx1"/>
                </a:solidFill>
              </a:defRPr>
            </a:lvl1pPr>
          </a:lstStyle>
          <a:p>
            <a:pPr lvl="0"/>
            <a:r>
              <a:rPr lang="en-US" dirty="0"/>
              <a:t>Add title</a:t>
            </a:r>
            <a:endParaRPr lang="en-ZA" dirty="0"/>
          </a:p>
        </p:txBody>
      </p:sp>
    </p:spTree>
    <p:extLst>
      <p:ext uri="{BB962C8B-B14F-4D97-AF65-F5344CB8AC3E}">
        <p14:creationId xmlns:p14="http://schemas.microsoft.com/office/powerpoint/2010/main" val="151334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9906000" cy="6858000"/>
          </a:xfrm>
        </p:spPr>
        <p:txBody>
          <a:bodyPr/>
          <a:lstStyle/>
          <a:p>
            <a:r>
              <a:rPr lang="en-US"/>
              <a:t>Click icon to add picture</a:t>
            </a:r>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731252" y="1980001"/>
            <a:ext cx="4134012"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731252" y="3420000"/>
            <a:ext cx="4134012"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731252" y="4680001"/>
            <a:ext cx="4134012"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731252" y="5220001"/>
            <a:ext cx="4134012"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11" name="Picture 10">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480" y="762000"/>
            <a:ext cx="1945800" cy="540000"/>
          </a:xfrm>
          <a:prstGeom prst="rect">
            <a:avLst/>
          </a:prstGeom>
        </p:spPr>
      </p:pic>
      <p:sp>
        <p:nvSpPr>
          <p:cNvPr id="12" name="Text Placeholder 14">
            <a:extLst>
              <a:ext uri="{FF2B5EF4-FFF2-40B4-BE49-F238E27FC236}">
                <a16:creationId xmlns:a16="http://schemas.microsoft.com/office/drawing/2014/main" id="{4F6F90AA-5A81-4662-A7A9-9A1288B53FBE}"/>
              </a:ext>
            </a:extLst>
          </p:cNvPr>
          <p:cNvSpPr>
            <a:spLocks noGrp="1"/>
          </p:cNvSpPr>
          <p:nvPr>
            <p:ph type="body" sz="quarter" idx="14" hasCustomPrompt="1"/>
          </p:nvPr>
        </p:nvSpPr>
        <p:spPr>
          <a:xfrm>
            <a:off x="7393857" y="1032000"/>
            <a:ext cx="2087664" cy="169277"/>
          </a:xfrm>
        </p:spPr>
        <p:txBody>
          <a:bodyPr wrap="square">
            <a:spAutoFit/>
          </a:bodyPr>
          <a:lstStyle>
            <a:lvl1pPr marL="0" indent="0">
              <a:buNone/>
              <a:defRPr sz="1100" b="1">
                <a:solidFill>
                  <a:schemeClr val="tx1"/>
                </a:solidFill>
              </a:defRPr>
            </a:lvl1pPr>
          </a:lstStyle>
          <a:p>
            <a:pPr lvl="0"/>
            <a:r>
              <a:rPr lang="en-US" dirty="0"/>
              <a:t>Smart decisions. Lasting value.</a:t>
            </a:r>
          </a:p>
        </p:txBody>
      </p:sp>
      <p:sp>
        <p:nvSpPr>
          <p:cNvPr id="13" name="Text Placeholder 14">
            <a:extLst>
              <a:ext uri="{FF2B5EF4-FFF2-40B4-BE49-F238E27FC236}">
                <a16:creationId xmlns:a16="http://schemas.microsoft.com/office/drawing/2014/main" id="{4F6F90AA-5A81-4662-A7A9-9A1288B53FBE}"/>
              </a:ext>
            </a:extLst>
          </p:cNvPr>
          <p:cNvSpPr>
            <a:spLocks noGrp="1"/>
          </p:cNvSpPr>
          <p:nvPr>
            <p:ph type="body" sz="quarter" idx="15" hasCustomPrompt="1"/>
          </p:nvPr>
        </p:nvSpPr>
        <p:spPr>
          <a:xfrm>
            <a:off x="748890" y="6065931"/>
            <a:ext cx="4134012" cy="169277"/>
          </a:xfrm>
        </p:spPr>
        <p:txBody>
          <a:bodyPr wrap="square">
            <a:spAutoFit/>
          </a:bodyPr>
          <a:lstStyle>
            <a:lvl1pPr marL="0" indent="0">
              <a:buNone/>
              <a:defRPr sz="1100" b="1">
                <a:solidFill>
                  <a:schemeClr val="tx1"/>
                </a:solidFill>
              </a:defRPr>
            </a:lvl1pPr>
          </a:lstStyle>
          <a:p>
            <a:pPr lvl="0"/>
            <a:r>
              <a:rPr lang="en-US" dirty="0"/>
              <a:t>Audit / Tax / Advisory / Risk</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910916" cy="6858000"/>
          </a:xfrm>
          <a:prstGeom prst="rect">
            <a:avLst/>
          </a:prstGeom>
        </p:spPr>
      </p:pic>
    </p:spTree>
    <p:extLst>
      <p:ext uri="{BB962C8B-B14F-4D97-AF65-F5344CB8AC3E}">
        <p14:creationId xmlns:p14="http://schemas.microsoft.com/office/powerpoint/2010/main" val="8971684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9906000" cy="6858000"/>
          </a:xfrm>
        </p:spPr>
        <p:txBody>
          <a:bodyPr/>
          <a:lstStyle/>
          <a:p>
            <a:r>
              <a:rPr lang="en-US"/>
              <a:t>Click icon to add picture</a:t>
            </a:r>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731252" y="1980001"/>
            <a:ext cx="4134012"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731252" y="3420000"/>
            <a:ext cx="4134012"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731252" y="4680001"/>
            <a:ext cx="4134012"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731252" y="5220001"/>
            <a:ext cx="4134012"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11" name="Picture 10">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480" y="762000"/>
            <a:ext cx="1945800" cy="540000"/>
          </a:xfrm>
          <a:prstGeom prst="rect">
            <a:avLst/>
          </a:prstGeom>
        </p:spPr>
      </p:pic>
      <p:sp>
        <p:nvSpPr>
          <p:cNvPr id="12" name="Text Placeholder 14">
            <a:extLst>
              <a:ext uri="{FF2B5EF4-FFF2-40B4-BE49-F238E27FC236}">
                <a16:creationId xmlns:a16="http://schemas.microsoft.com/office/drawing/2014/main" id="{4F6F90AA-5A81-4662-A7A9-9A1288B53FBE}"/>
              </a:ext>
            </a:extLst>
          </p:cNvPr>
          <p:cNvSpPr>
            <a:spLocks noGrp="1"/>
          </p:cNvSpPr>
          <p:nvPr>
            <p:ph type="body" sz="quarter" idx="14" hasCustomPrompt="1"/>
          </p:nvPr>
        </p:nvSpPr>
        <p:spPr>
          <a:xfrm>
            <a:off x="7393857" y="1032000"/>
            <a:ext cx="2087664" cy="169277"/>
          </a:xfrm>
        </p:spPr>
        <p:txBody>
          <a:bodyPr wrap="square">
            <a:spAutoFit/>
          </a:bodyPr>
          <a:lstStyle>
            <a:lvl1pPr marL="0" indent="0">
              <a:buNone/>
              <a:defRPr sz="1100" b="1">
                <a:solidFill>
                  <a:schemeClr val="tx1"/>
                </a:solidFill>
              </a:defRPr>
            </a:lvl1pPr>
          </a:lstStyle>
          <a:p>
            <a:pPr lvl="0"/>
            <a:r>
              <a:rPr lang="en-US" dirty="0"/>
              <a:t>Smart decisions. Lasting value.</a:t>
            </a:r>
          </a:p>
        </p:txBody>
      </p:sp>
      <p:sp>
        <p:nvSpPr>
          <p:cNvPr id="13" name="Text Placeholder 14">
            <a:extLst>
              <a:ext uri="{FF2B5EF4-FFF2-40B4-BE49-F238E27FC236}">
                <a16:creationId xmlns:a16="http://schemas.microsoft.com/office/drawing/2014/main" id="{4F6F90AA-5A81-4662-A7A9-9A1288B53FBE}"/>
              </a:ext>
            </a:extLst>
          </p:cNvPr>
          <p:cNvSpPr>
            <a:spLocks noGrp="1"/>
          </p:cNvSpPr>
          <p:nvPr>
            <p:ph type="body" sz="quarter" idx="15" hasCustomPrompt="1"/>
          </p:nvPr>
        </p:nvSpPr>
        <p:spPr>
          <a:xfrm>
            <a:off x="748890" y="6065931"/>
            <a:ext cx="4134012" cy="169277"/>
          </a:xfrm>
        </p:spPr>
        <p:txBody>
          <a:bodyPr wrap="square">
            <a:spAutoFit/>
          </a:bodyPr>
          <a:lstStyle>
            <a:lvl1pPr marL="0" indent="0">
              <a:buNone/>
              <a:defRPr sz="1100" b="1">
                <a:solidFill>
                  <a:schemeClr val="tx1"/>
                </a:solidFill>
              </a:defRPr>
            </a:lvl1pPr>
          </a:lstStyle>
          <a:p>
            <a:pPr lvl="0"/>
            <a:r>
              <a:rPr lang="en-US" dirty="0"/>
              <a:t>Audit / Tax / Advisory / Risk</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665" y="0"/>
            <a:ext cx="9891251" cy="6858000"/>
          </a:xfrm>
          <a:prstGeom prst="rect">
            <a:avLst/>
          </a:prstGeom>
        </p:spPr>
      </p:pic>
    </p:spTree>
    <p:extLst>
      <p:ext uri="{BB962C8B-B14F-4D97-AF65-F5344CB8AC3E}">
        <p14:creationId xmlns:p14="http://schemas.microsoft.com/office/powerpoint/2010/main" val="42088349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9906000" cy="6858000"/>
          </a:xfrm>
        </p:spPr>
        <p:txBody>
          <a:bodyPr/>
          <a:lstStyle/>
          <a:p>
            <a:r>
              <a:rPr lang="en-US"/>
              <a:t>Click icon to add picture</a:t>
            </a:r>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731252" y="1980001"/>
            <a:ext cx="4134012"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731252" y="3420000"/>
            <a:ext cx="4134012"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731252" y="4680001"/>
            <a:ext cx="4134012"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731252" y="5220001"/>
            <a:ext cx="4134012"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832" y="0"/>
            <a:ext cx="9901084" cy="6858000"/>
          </a:xfrm>
          <a:prstGeom prst="rect">
            <a:avLst/>
          </a:prstGeom>
        </p:spPr>
      </p:pic>
    </p:spTree>
    <p:extLst>
      <p:ext uri="{BB962C8B-B14F-4D97-AF65-F5344CB8AC3E}">
        <p14:creationId xmlns:p14="http://schemas.microsoft.com/office/powerpoint/2010/main" val="42412851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9906000" cy="6858000"/>
          </a:xfrm>
        </p:spPr>
        <p:txBody>
          <a:bodyPr/>
          <a:lstStyle/>
          <a:p>
            <a:r>
              <a:rPr lang="en-US"/>
              <a:t>Click icon to add picture</a:t>
            </a:r>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731252" y="1980001"/>
            <a:ext cx="4134012"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731252" y="3420000"/>
            <a:ext cx="4134012"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731252" y="4680001"/>
            <a:ext cx="4134012"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731252" y="5220001"/>
            <a:ext cx="4134012" cy="300082"/>
          </a:xfrm>
        </p:spPr>
        <p:txBody>
          <a:bodyPr wrap="square">
            <a:spAutoFit/>
          </a:bodyPr>
          <a:lstStyle>
            <a:lvl1pPr marL="0" indent="0">
              <a:buNone/>
              <a:defRPr sz="1950">
                <a:solidFill>
                  <a:schemeClr val="tx1"/>
                </a:solidFill>
              </a:defRPr>
            </a:lvl1pPr>
          </a:lstStyle>
          <a:p>
            <a:pPr lvl="0"/>
            <a:r>
              <a:rPr lang="en-US" dirty="0"/>
              <a:t>Month/Day/Year</a:t>
            </a:r>
          </a:p>
        </p:txBody>
      </p:sp>
      <p:pic>
        <p:nvPicPr>
          <p:cNvPr id="11" name="Picture 10">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480" y="762000"/>
            <a:ext cx="1945800" cy="540000"/>
          </a:xfrm>
          <a:prstGeom prst="rect">
            <a:avLst/>
          </a:prstGeom>
        </p:spPr>
      </p:pic>
      <p:sp>
        <p:nvSpPr>
          <p:cNvPr id="12" name="Text Placeholder 14">
            <a:extLst>
              <a:ext uri="{FF2B5EF4-FFF2-40B4-BE49-F238E27FC236}">
                <a16:creationId xmlns:a16="http://schemas.microsoft.com/office/drawing/2014/main" id="{4F6F90AA-5A81-4662-A7A9-9A1288B53FBE}"/>
              </a:ext>
            </a:extLst>
          </p:cNvPr>
          <p:cNvSpPr>
            <a:spLocks noGrp="1"/>
          </p:cNvSpPr>
          <p:nvPr>
            <p:ph type="body" sz="quarter" idx="14" hasCustomPrompt="1"/>
          </p:nvPr>
        </p:nvSpPr>
        <p:spPr>
          <a:xfrm>
            <a:off x="7393857" y="1032000"/>
            <a:ext cx="2087664" cy="169277"/>
          </a:xfrm>
        </p:spPr>
        <p:txBody>
          <a:bodyPr wrap="square">
            <a:spAutoFit/>
          </a:bodyPr>
          <a:lstStyle>
            <a:lvl1pPr marL="0" indent="0">
              <a:buNone/>
              <a:defRPr sz="1100" b="1">
                <a:solidFill>
                  <a:schemeClr val="tx1"/>
                </a:solidFill>
              </a:defRPr>
            </a:lvl1pPr>
          </a:lstStyle>
          <a:p>
            <a:pPr lvl="0"/>
            <a:r>
              <a:rPr lang="en-US" dirty="0"/>
              <a:t>Smart decisions. Lasting value.</a:t>
            </a:r>
          </a:p>
        </p:txBody>
      </p:sp>
      <p:sp>
        <p:nvSpPr>
          <p:cNvPr id="13" name="Text Placeholder 14">
            <a:extLst>
              <a:ext uri="{FF2B5EF4-FFF2-40B4-BE49-F238E27FC236}">
                <a16:creationId xmlns:a16="http://schemas.microsoft.com/office/drawing/2014/main" id="{4F6F90AA-5A81-4662-A7A9-9A1288B53FBE}"/>
              </a:ext>
            </a:extLst>
          </p:cNvPr>
          <p:cNvSpPr>
            <a:spLocks noGrp="1"/>
          </p:cNvSpPr>
          <p:nvPr>
            <p:ph type="body" sz="quarter" idx="15" hasCustomPrompt="1"/>
          </p:nvPr>
        </p:nvSpPr>
        <p:spPr>
          <a:xfrm>
            <a:off x="748890" y="6065931"/>
            <a:ext cx="4134012" cy="169277"/>
          </a:xfrm>
        </p:spPr>
        <p:txBody>
          <a:bodyPr wrap="square">
            <a:spAutoFit/>
          </a:bodyPr>
          <a:lstStyle>
            <a:lvl1pPr marL="0" indent="0">
              <a:buNone/>
              <a:defRPr sz="1100" b="1">
                <a:solidFill>
                  <a:schemeClr val="tx1"/>
                </a:solidFill>
              </a:defRPr>
            </a:lvl1pPr>
          </a:lstStyle>
          <a:p>
            <a:pPr lvl="0"/>
            <a:r>
              <a:rPr lang="en-US" dirty="0"/>
              <a:t>Audit / Tax / Advisory / Risk</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832" y="0"/>
            <a:ext cx="9920748" cy="6858000"/>
          </a:xfrm>
          <a:prstGeom prst="rect">
            <a:avLst/>
          </a:prstGeom>
        </p:spPr>
      </p:pic>
    </p:spTree>
    <p:extLst>
      <p:ext uri="{BB962C8B-B14F-4D97-AF65-F5344CB8AC3E}">
        <p14:creationId xmlns:p14="http://schemas.microsoft.com/office/powerpoint/2010/main" val="385155820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438750" y="1800000"/>
            <a:ext cx="90675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177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1868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t with Dot Backgroun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6A50EE-7773-4123-85E2-8369D5C93595}"/>
              </a:ext>
            </a:extLst>
          </p:cNvPr>
          <p:cNvPicPr>
            <a:picLocks noChangeAspect="1"/>
          </p:cNvPicPr>
          <p:nvPr userDrawn="1"/>
        </p:nvPicPr>
        <p:blipFill rotWithShape="1">
          <a:blip r:embed="rId2"/>
          <a:srcRect r="11005"/>
          <a:stretch/>
        </p:blipFill>
        <p:spPr>
          <a:xfrm>
            <a:off x="363353" y="557178"/>
            <a:ext cx="9179295" cy="5743645"/>
          </a:xfrm>
          <a:prstGeom prst="rect">
            <a:avLst/>
          </a:prstGeom>
        </p:spPr>
      </p:pic>
      <p:sp>
        <p:nvSpPr>
          <p:cNvPr id="11" name="Text Placeholder 10"/>
          <p:cNvSpPr>
            <a:spLocks noGrp="1"/>
          </p:cNvSpPr>
          <p:nvPr>
            <p:ph type="body" sz="quarter" idx="11"/>
          </p:nvPr>
        </p:nvSpPr>
        <p:spPr>
          <a:xfrm>
            <a:off x="762814" y="814755"/>
            <a:ext cx="5359706" cy="570945"/>
          </a:xfrm>
        </p:spPr>
        <p:txBody>
          <a:bodyPr/>
          <a:lstStyle>
            <a:lvl1pPr marL="0" indent="0">
              <a:lnSpc>
                <a:spcPct val="100000"/>
              </a:lnSpc>
              <a:spcBef>
                <a:spcPts val="0"/>
              </a:spcBef>
              <a:buFontTx/>
              <a:buNone/>
              <a:defRPr sz="3900" b="1"/>
            </a:lvl1pPr>
            <a:lvl2pPr marL="94724" indent="0">
              <a:buFontTx/>
              <a:buNone/>
              <a:defRPr/>
            </a:lvl2pPr>
            <a:lvl3pPr marL="183875" indent="0">
              <a:buFontTx/>
              <a:buNone/>
              <a:defRPr/>
            </a:lvl3pPr>
            <a:lvl4pPr marL="261882" indent="0">
              <a:buFontTx/>
              <a:buNone/>
              <a:defRPr/>
            </a:lvl4pPr>
            <a:lvl5pPr marL="339890" indent="0">
              <a:buFontTx/>
              <a:buNone/>
              <a:defRPr/>
            </a:lvl5pPr>
          </a:lstStyle>
          <a:p>
            <a:pPr lvl="0"/>
            <a:r>
              <a:rPr lang="en-US"/>
              <a:t>Click to edit Master text styles</a:t>
            </a:r>
          </a:p>
        </p:txBody>
      </p:sp>
      <p:sp>
        <p:nvSpPr>
          <p:cNvPr id="8" name="TextBox 7">
            <a:extLst>
              <a:ext uri="{FF2B5EF4-FFF2-40B4-BE49-F238E27FC236}">
                <a16:creationId xmlns:a16="http://schemas.microsoft.com/office/drawing/2014/main" id="{7874D6F7-7CA6-4DF0-9C18-BBF32AA216B5}"/>
              </a:ext>
            </a:extLst>
          </p:cNvPr>
          <p:cNvSpPr txBox="1"/>
          <p:nvPr userDrawn="1"/>
        </p:nvSpPr>
        <p:spPr>
          <a:xfrm>
            <a:off x="9048264" y="6492241"/>
            <a:ext cx="457987" cy="93872"/>
          </a:xfrm>
          <a:prstGeom prst="rect">
            <a:avLst/>
          </a:prstGeom>
          <a:noFill/>
        </p:spPr>
        <p:txBody>
          <a:bodyPr wrap="square" lIns="0" tIns="0" rIns="0" bIns="0" rtlCol="0">
            <a:spAutoFit/>
          </a:bodyPr>
          <a:lstStyle/>
          <a:p>
            <a:pPr algn="r"/>
            <a:fld id="{043534F5-8106-454C-A466-0C6DA036C846}" type="slidenum">
              <a:rPr kumimoji="0" lang="en-US" sz="600" b="0" i="0" u="none" strike="noStrike" kern="1200" cap="none" normalizeH="0" baseline="0" smtClean="0">
                <a:ln>
                  <a:noFill/>
                </a:ln>
                <a:solidFill>
                  <a:schemeClr val="tx1"/>
                </a:solidFill>
                <a:effectLst/>
                <a:latin typeface="+mj-lt"/>
                <a:ea typeface="+mn-ea"/>
                <a:cs typeface="Arial" pitchFamily="34" charset="0"/>
              </a:rPr>
              <a:pPr algn="r"/>
              <a:t>‹#›</a:t>
            </a:fld>
            <a:endParaRPr kumimoji="0" lang="en-US" sz="600" b="0" i="0" u="none" strike="noStrike" kern="1200" cap="none" normalizeH="0" baseline="0" dirty="0">
              <a:ln>
                <a:noFill/>
              </a:ln>
              <a:solidFill>
                <a:schemeClr val="tx1"/>
              </a:solidFill>
              <a:effectLst/>
              <a:latin typeface="+mj-lt"/>
              <a:ea typeface="+mn-ea"/>
              <a:cs typeface="Arial" pitchFamily="34" charset="0"/>
            </a:endParaRPr>
          </a:p>
        </p:txBody>
      </p:sp>
      <p:sp>
        <p:nvSpPr>
          <p:cNvPr id="7" name="TextBox 6">
            <a:extLst>
              <a:ext uri="{FF2B5EF4-FFF2-40B4-BE49-F238E27FC236}">
                <a16:creationId xmlns:a16="http://schemas.microsoft.com/office/drawing/2014/main" id="{970BE423-A2C1-4A58-AC8C-94A5CE93A538}"/>
              </a:ext>
            </a:extLst>
          </p:cNvPr>
          <p:cNvSpPr txBox="1"/>
          <p:nvPr userDrawn="1"/>
        </p:nvSpPr>
        <p:spPr>
          <a:xfrm>
            <a:off x="438751" y="6523913"/>
            <a:ext cx="823944" cy="92333"/>
          </a:xfrm>
          <a:prstGeom prst="rect">
            <a:avLst/>
          </a:prstGeom>
          <a:noFill/>
        </p:spPr>
        <p:txBody>
          <a:bodyPr wrap="none" lIns="0" tIns="0" rIns="0" bIns="0" rtlCol="0">
            <a:spAutoFit/>
          </a:bodyPr>
          <a:lstStyle/>
          <a:p>
            <a:pPr rtl="0"/>
            <a:r>
              <a:rPr lang="en-US" sz="600" b="0" i="0" u="none" strike="noStrike" kern="1200" baseline="0" dirty="0">
                <a:solidFill>
                  <a:schemeClr val="tx1"/>
                </a:solidFill>
                <a:latin typeface="+mn-lt"/>
                <a:ea typeface="+mn-ea"/>
                <a:cs typeface="+mn-cs"/>
              </a:rPr>
              <a:t>© 2019 Crowe U.K. LLP</a:t>
            </a:r>
          </a:p>
        </p:txBody>
      </p:sp>
    </p:spTree>
    <p:extLst>
      <p:ext uri="{BB962C8B-B14F-4D97-AF65-F5344CB8AC3E}">
        <p14:creationId xmlns:p14="http://schemas.microsoft.com/office/powerpoint/2010/main" val="7244421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750" y="457201"/>
            <a:ext cx="9067500" cy="430887"/>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38750" y="1800000"/>
            <a:ext cx="9067500" cy="450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p:nvSpPr>
        <p:spPr bwMode="auto">
          <a:xfrm>
            <a:off x="438750" y="1260000"/>
            <a:ext cx="9067500" cy="0"/>
          </a:xfrm>
          <a:prstGeom prst="line">
            <a:avLst/>
          </a:prstGeom>
          <a:noFill/>
          <a:ln w="12700">
            <a:solidFill>
              <a:srgbClr val="FDB913"/>
            </a:solidFill>
            <a:round/>
            <a:headEnd type="oval" w="sm" len="sm"/>
            <a:tailEnd type="oval" w="sm" len="sm"/>
          </a:ln>
          <a:effectLst/>
        </p:spPr>
        <p:txBody>
          <a:bodyPr/>
          <a:lstStyle/>
          <a:p>
            <a:pPr>
              <a:defRPr/>
            </a:pPr>
            <a:endParaRPr lang="en-US" sz="1097" dirty="0"/>
          </a:p>
        </p:txBody>
      </p:sp>
      <p:sp>
        <p:nvSpPr>
          <p:cNvPr id="4" name="TextBox 3"/>
          <p:cNvSpPr txBox="1"/>
          <p:nvPr/>
        </p:nvSpPr>
        <p:spPr>
          <a:xfrm>
            <a:off x="438751" y="6523913"/>
            <a:ext cx="823944" cy="92333"/>
          </a:xfrm>
          <a:prstGeom prst="rect">
            <a:avLst/>
          </a:prstGeom>
          <a:noFill/>
        </p:spPr>
        <p:txBody>
          <a:bodyPr wrap="none" lIns="0" tIns="0" rIns="0" bIns="0" rtlCol="0">
            <a:spAutoFit/>
          </a:bodyPr>
          <a:lstStyle/>
          <a:p>
            <a:pPr rtl="0"/>
            <a:r>
              <a:rPr lang="en-US" sz="600" b="0" i="0" u="none" strike="noStrike" kern="1200" baseline="0" dirty="0">
                <a:solidFill>
                  <a:schemeClr val="tx1"/>
                </a:solidFill>
                <a:latin typeface="+mn-lt"/>
                <a:ea typeface="+mn-ea"/>
                <a:cs typeface="+mn-cs"/>
              </a:rPr>
              <a:t>© 2020 Crowe U.K. LLP</a:t>
            </a:r>
          </a:p>
        </p:txBody>
      </p:sp>
      <p:sp>
        <p:nvSpPr>
          <p:cNvPr id="6" name="TextBox 5">
            <a:extLst>
              <a:ext uri="{FF2B5EF4-FFF2-40B4-BE49-F238E27FC236}">
                <a16:creationId xmlns:a16="http://schemas.microsoft.com/office/drawing/2014/main" id="{5E17B961-3CA3-4520-9A64-79F3880ABCBB}"/>
              </a:ext>
            </a:extLst>
          </p:cNvPr>
          <p:cNvSpPr txBox="1"/>
          <p:nvPr userDrawn="1"/>
        </p:nvSpPr>
        <p:spPr>
          <a:xfrm>
            <a:off x="9048264" y="6492241"/>
            <a:ext cx="457987" cy="92333"/>
          </a:xfrm>
          <a:prstGeom prst="rect">
            <a:avLst/>
          </a:prstGeom>
          <a:noFill/>
        </p:spPr>
        <p:txBody>
          <a:bodyPr wrap="square" lIns="0" tIns="0" rIns="0" bIns="0" rtlCol="0">
            <a:spAutoFit/>
          </a:bodyPr>
          <a:lstStyle/>
          <a:p>
            <a:pPr algn="r"/>
            <a:fld id="{043534F5-8106-454C-A466-0C6DA036C846}" type="slidenum">
              <a:rPr kumimoji="0" lang="en-US" sz="6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60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225335485"/>
      </p:ext>
    </p:extLst>
  </p:cSld>
  <p:clrMap bg1="lt1" tx1="dk1" bg2="lt2" tx2="dk2" accent1="accent1" accent2="accent2" accent3="accent3" accent4="accent4" accent5="accent5" accent6="accent6" hlink="hlink" folHlink="folHlink"/>
  <p:sldLayoutIdLst>
    <p:sldLayoutId id="2147483777" r:id="rId1"/>
    <p:sldLayoutId id="2147483785" r:id="rId2"/>
    <p:sldLayoutId id="2147483783" r:id="rId3"/>
    <p:sldLayoutId id="2147483782" r:id="rId4"/>
    <p:sldLayoutId id="2147483781" r:id="rId5"/>
    <p:sldLayoutId id="2147483784" r:id="rId6"/>
    <p:sldLayoutId id="2147483764" r:id="rId7"/>
    <p:sldLayoutId id="2147483765" r:id="rId8"/>
    <p:sldLayoutId id="2147483766" r:id="rId9"/>
    <p:sldLayoutId id="2147483767" r:id="rId10"/>
    <p:sldLayoutId id="2147483768" r:id="rId11"/>
    <p:sldLayoutId id="2147483770" r:id="rId12"/>
    <p:sldLayoutId id="2147483771" r:id="rId13"/>
    <p:sldLayoutId id="2147483778" r:id="rId14"/>
    <p:sldLayoutId id="2147483775" r:id="rId15"/>
    <p:sldLayoutId id="2147483786" r:id="rId16"/>
    <p:sldLayoutId id="2147483815" r:id="rId17"/>
    <p:sldLayoutId id="2147483816" r:id="rId18"/>
    <p:sldLayoutId id="2147483817" r:id="rId19"/>
    <p:sldLayoutId id="2147483818" r:id="rId20"/>
  </p:sldLayoutIdLst>
  <p:hf sldNum="0" hdr="0" ftr="0" dt="0"/>
  <p:txStyles>
    <p:titleStyle>
      <a:lvl1pPr algn="l" defTabSz="557195" rtl="0" eaLnBrk="1" latinLnBrk="0" hangingPunct="1">
        <a:spcBef>
          <a:spcPct val="0"/>
        </a:spcBef>
        <a:buNone/>
        <a:defRPr sz="2800" b="1" kern="1200" baseline="0">
          <a:solidFill>
            <a:schemeClr val="tx1"/>
          </a:solidFill>
          <a:latin typeface="+mj-lt"/>
          <a:ea typeface="+mj-ea"/>
          <a:cs typeface="+mj-cs"/>
        </a:defRPr>
      </a:lvl1pPr>
    </p:titleStyle>
    <p:bodyStyle>
      <a:lvl1pPr marL="145748" indent="-145748"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p:bodyStyle>
    <p:otherStyle>
      <a:defPPr>
        <a:defRPr lang="en-US"/>
      </a:defPPr>
      <a:lvl1pPr marL="0" algn="l" defTabSz="557195" rtl="0" eaLnBrk="1" latinLnBrk="0" hangingPunct="1">
        <a:defRPr sz="1097" kern="1200">
          <a:solidFill>
            <a:schemeClr val="tx1"/>
          </a:solidFill>
          <a:latin typeface="+mn-lt"/>
          <a:ea typeface="+mn-ea"/>
          <a:cs typeface="+mn-cs"/>
        </a:defRPr>
      </a:lvl1pPr>
      <a:lvl2pPr marL="278598" algn="l" defTabSz="557195" rtl="0" eaLnBrk="1" latinLnBrk="0" hangingPunct="1">
        <a:defRPr sz="1097" kern="1200">
          <a:solidFill>
            <a:schemeClr val="tx1"/>
          </a:solidFill>
          <a:latin typeface="+mn-lt"/>
          <a:ea typeface="+mn-ea"/>
          <a:cs typeface="+mn-cs"/>
        </a:defRPr>
      </a:lvl2pPr>
      <a:lvl3pPr marL="557195" algn="l" defTabSz="557195" rtl="0" eaLnBrk="1" latinLnBrk="0" hangingPunct="1">
        <a:defRPr sz="1097" kern="1200">
          <a:solidFill>
            <a:schemeClr val="tx1"/>
          </a:solidFill>
          <a:latin typeface="+mn-lt"/>
          <a:ea typeface="+mn-ea"/>
          <a:cs typeface="+mn-cs"/>
        </a:defRPr>
      </a:lvl3pPr>
      <a:lvl4pPr marL="835793" algn="l" defTabSz="557195" rtl="0" eaLnBrk="1" latinLnBrk="0" hangingPunct="1">
        <a:defRPr sz="1097" kern="1200">
          <a:solidFill>
            <a:schemeClr val="tx1"/>
          </a:solidFill>
          <a:latin typeface="+mn-lt"/>
          <a:ea typeface="+mn-ea"/>
          <a:cs typeface="+mn-cs"/>
        </a:defRPr>
      </a:lvl4pPr>
      <a:lvl5pPr marL="1114391" algn="l" defTabSz="557195" rtl="0" eaLnBrk="1" latinLnBrk="0" hangingPunct="1">
        <a:defRPr sz="1097" kern="1200">
          <a:solidFill>
            <a:schemeClr val="tx1"/>
          </a:solidFill>
          <a:latin typeface="+mn-lt"/>
          <a:ea typeface="+mn-ea"/>
          <a:cs typeface="+mn-cs"/>
        </a:defRPr>
      </a:lvl5pPr>
      <a:lvl6pPr marL="1392988" algn="l" defTabSz="557195" rtl="0" eaLnBrk="1" latinLnBrk="0" hangingPunct="1">
        <a:defRPr sz="1097" kern="1200">
          <a:solidFill>
            <a:schemeClr val="tx1"/>
          </a:solidFill>
          <a:latin typeface="+mn-lt"/>
          <a:ea typeface="+mn-ea"/>
          <a:cs typeface="+mn-cs"/>
        </a:defRPr>
      </a:lvl6pPr>
      <a:lvl7pPr marL="1671586" algn="l" defTabSz="557195" rtl="0" eaLnBrk="1" latinLnBrk="0" hangingPunct="1">
        <a:defRPr sz="1097" kern="1200">
          <a:solidFill>
            <a:schemeClr val="tx1"/>
          </a:solidFill>
          <a:latin typeface="+mn-lt"/>
          <a:ea typeface="+mn-ea"/>
          <a:cs typeface="+mn-cs"/>
        </a:defRPr>
      </a:lvl7pPr>
      <a:lvl8pPr marL="1950184" algn="l" defTabSz="557195" rtl="0" eaLnBrk="1" latinLnBrk="0" hangingPunct="1">
        <a:defRPr sz="1097" kern="1200">
          <a:solidFill>
            <a:schemeClr val="tx1"/>
          </a:solidFill>
          <a:latin typeface="+mn-lt"/>
          <a:ea typeface="+mn-ea"/>
          <a:cs typeface="+mn-cs"/>
        </a:defRPr>
      </a:lvl8pPr>
      <a:lvl9pPr marL="2228781" algn="l" defTabSz="557195" rtl="0" eaLnBrk="1" latinLnBrk="0" hangingPunct="1">
        <a:defRPr sz="1097"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04" userDrawn="1">
          <p15:clr>
            <a:srgbClr val="F26B43"/>
          </p15:clr>
        </p15:guide>
        <p15:guide id="3" pos="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4.xml"/><Relationship Id="rId7" Type="http://schemas.openxmlformats.org/officeDocument/2006/relationships/slideLayout" Target="../slideLayouts/slideLayout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22.xml"/><Relationship Id="rId5" Type="http://schemas.openxmlformats.org/officeDocument/2006/relationships/slideLayout" Target="../slideLayouts/slideLayout17.xml"/><Relationship Id="rId4" Type="http://schemas.openxmlformats.org/officeDocument/2006/relationships/tags" Target="../tags/tag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r="-17"/>
          <a:stretch/>
        </p:blipFill>
        <p:spPr>
          <a:xfrm>
            <a:off x="-1675" y="0"/>
            <a:ext cx="9907675" cy="6863024"/>
          </a:xfrm>
        </p:spPr>
      </p:pic>
      <p:sp>
        <p:nvSpPr>
          <p:cNvPr id="5" name="Text Placeholder 4">
            <a:extLst>
              <a:ext uri="{FF2B5EF4-FFF2-40B4-BE49-F238E27FC236}">
                <a16:creationId xmlns:a16="http://schemas.microsoft.com/office/drawing/2014/main" id="{A5AF510D-DCAC-4533-89B2-C3BA2030FF0F}"/>
              </a:ext>
            </a:extLst>
          </p:cNvPr>
          <p:cNvSpPr>
            <a:spLocks noGrp="1"/>
          </p:cNvSpPr>
          <p:nvPr>
            <p:ph type="body" sz="quarter" idx="11"/>
          </p:nvPr>
        </p:nvSpPr>
        <p:spPr>
          <a:xfrm>
            <a:off x="731252" y="3281471"/>
            <a:ext cx="4134012" cy="300082"/>
          </a:xfrm>
          <a:noFill/>
        </p:spPr>
        <p:txBody>
          <a:bodyPr/>
          <a:lstStyle/>
          <a:p>
            <a:r>
              <a:rPr lang="en-US" dirty="0"/>
              <a:t>February 2021</a:t>
            </a:r>
          </a:p>
        </p:txBody>
      </p:sp>
      <p:sp>
        <p:nvSpPr>
          <p:cNvPr id="3" name="Title 2">
            <a:extLst>
              <a:ext uri="{FF2B5EF4-FFF2-40B4-BE49-F238E27FC236}">
                <a16:creationId xmlns:a16="http://schemas.microsoft.com/office/drawing/2014/main" id="{87A9857A-691A-44CE-8FA5-632EB909B46C}"/>
              </a:ext>
            </a:extLst>
          </p:cNvPr>
          <p:cNvSpPr>
            <a:spLocks noGrp="1"/>
          </p:cNvSpPr>
          <p:nvPr>
            <p:ph type="title"/>
          </p:nvPr>
        </p:nvSpPr>
        <p:spPr>
          <a:xfrm>
            <a:off x="731252" y="1642624"/>
            <a:ext cx="8362506" cy="1272080"/>
          </a:xfrm>
        </p:spPr>
        <p:txBody>
          <a:bodyPr/>
          <a:lstStyle/>
          <a:p>
            <a:r>
              <a:rPr lang="en-GB" sz="3600" b="0" dirty="0">
                <a:solidFill>
                  <a:sysClr val="windowText" lastClr="000000"/>
                </a:solidFill>
              </a:rPr>
              <a:t>Tax efficiency for Family Businesses</a:t>
            </a:r>
            <a:br>
              <a:rPr lang="en-GB" sz="3600" b="0" dirty="0">
                <a:solidFill>
                  <a:sysClr val="windowText" lastClr="000000"/>
                </a:solidFill>
              </a:rPr>
            </a:br>
            <a:r>
              <a:rPr lang="en-GB" sz="3600" b="0" dirty="0">
                <a:solidFill>
                  <a:sysClr val="windowText" lastClr="000000"/>
                </a:solidFill>
              </a:rPr>
              <a:t>in an uncertain world</a:t>
            </a:r>
          </a:p>
        </p:txBody>
      </p:sp>
    </p:spTree>
    <p:extLst>
      <p:ext uri="{BB962C8B-B14F-4D97-AF65-F5344CB8AC3E}">
        <p14:creationId xmlns:p14="http://schemas.microsoft.com/office/powerpoint/2010/main" val="3867959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 Dividend sharing (2)</a:t>
            </a:r>
          </a:p>
        </p:txBody>
      </p:sp>
      <p:sp>
        <p:nvSpPr>
          <p:cNvPr id="46" name="Content Placeholder 4">
            <a:extLst>
              <a:ext uri="{FF2B5EF4-FFF2-40B4-BE49-F238E27FC236}">
                <a16:creationId xmlns:a16="http://schemas.microsoft.com/office/drawing/2014/main" id="{F5C60B13-32D9-45C3-819E-2540F7C0179B}"/>
              </a:ext>
            </a:extLst>
          </p:cNvPr>
          <p:cNvSpPr>
            <a:spLocks noGrp="1"/>
          </p:cNvSpPr>
          <p:nvPr>
            <p:ph sz="quarter" idx="11"/>
          </p:nvPr>
        </p:nvSpPr>
        <p:spPr>
          <a:xfrm>
            <a:off x="440267" y="1658532"/>
            <a:ext cx="8610991" cy="4828638"/>
          </a:xfrm>
        </p:spPr>
        <p:txBody>
          <a:bodyPr/>
          <a:lstStyle/>
          <a:p>
            <a:pPr marL="450853" lvl="3" indent="-450853">
              <a:spcBef>
                <a:spcPts val="1200"/>
              </a:spcBef>
            </a:pPr>
            <a:r>
              <a:rPr lang="en-GB" sz="2400" b="1" dirty="0"/>
              <a:t>Tips/recommendations</a:t>
            </a:r>
          </a:p>
          <a:p>
            <a:pPr marL="554863" lvl="4" indent="-450853">
              <a:spcBef>
                <a:spcPts val="1200"/>
              </a:spcBef>
            </a:pPr>
            <a:r>
              <a:rPr lang="en-GB" sz="2400" dirty="0"/>
              <a:t>Don’t use dividend waivers unless commercial reasons.  Must be done before dividend by way of deed</a:t>
            </a:r>
          </a:p>
          <a:p>
            <a:pPr marL="554863" lvl="4" indent="-450853">
              <a:spcBef>
                <a:spcPts val="1200"/>
              </a:spcBef>
            </a:pPr>
            <a:r>
              <a:rPr lang="en-GB" sz="2400" dirty="0"/>
              <a:t>Keep shares vanilla – equivalent rights to income and capital</a:t>
            </a:r>
          </a:p>
          <a:p>
            <a:pPr marL="554863" lvl="4" indent="-450853">
              <a:spcBef>
                <a:spcPts val="1200"/>
              </a:spcBef>
            </a:pPr>
            <a:r>
              <a:rPr lang="en-GB" sz="2400" dirty="0"/>
              <a:t>If using “alphabet” shares…some risk - make sure you have reserves to pay all shareholders</a:t>
            </a:r>
          </a:p>
          <a:p>
            <a:pPr marL="554863" lvl="4" indent="-450853">
              <a:spcBef>
                <a:spcPts val="1200"/>
              </a:spcBef>
            </a:pPr>
            <a:r>
              <a:rPr lang="en-GB" sz="2400" dirty="0"/>
              <a:t>Employee shareholders – employment related securities rules subject value to income tax, and dividend income within scope of PAYE</a:t>
            </a:r>
          </a:p>
          <a:p>
            <a:pPr marL="554863" lvl="4" indent="-450853">
              <a:spcBef>
                <a:spcPts val="1200"/>
              </a:spcBef>
            </a:pPr>
            <a:endParaRPr lang="en-GB" sz="2400" dirty="0"/>
          </a:p>
          <a:p>
            <a:pPr marL="450853" lvl="3" indent="-450853">
              <a:spcBef>
                <a:spcPts val="1200"/>
              </a:spcBef>
            </a:pPr>
            <a:endParaRPr lang="en-GB" sz="2400" dirty="0"/>
          </a:p>
        </p:txBody>
      </p:sp>
    </p:spTree>
    <p:extLst>
      <p:ext uri="{BB962C8B-B14F-4D97-AF65-F5344CB8AC3E}">
        <p14:creationId xmlns:p14="http://schemas.microsoft.com/office/powerpoint/2010/main" val="209264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691" r="1691"/>
          <a:stretch/>
        </p:blipFill>
        <p:spPr>
          <a:xfrm>
            <a:off x="-48126" y="-16042"/>
            <a:ext cx="9962147" cy="6866021"/>
          </a:xfrm>
          <a:prstGeom prst="rect">
            <a:avLst/>
          </a:prstGeom>
        </p:spPr>
      </p:pic>
      <p:sp>
        <p:nvSpPr>
          <p:cNvPr id="2" name="Text Placeholder 1"/>
          <p:cNvSpPr>
            <a:spLocks noGrp="1"/>
          </p:cNvSpPr>
          <p:nvPr>
            <p:ph type="body" sz="quarter" idx="11"/>
          </p:nvPr>
        </p:nvSpPr>
        <p:spPr>
          <a:xfrm>
            <a:off x="291369" y="370180"/>
            <a:ext cx="9045136" cy="768809"/>
          </a:xfrm>
        </p:spPr>
        <p:txBody>
          <a:bodyPr/>
          <a:lstStyle/>
          <a:p>
            <a:r>
              <a:rPr lang="en-GB" sz="4000" dirty="0">
                <a:solidFill>
                  <a:schemeClr val="bg1"/>
                </a:solidFill>
              </a:rPr>
              <a:t>Equity incentives for management</a:t>
            </a:r>
          </a:p>
        </p:txBody>
      </p:sp>
    </p:spTree>
    <p:extLst>
      <p:ext uri="{BB962C8B-B14F-4D97-AF65-F5344CB8AC3E}">
        <p14:creationId xmlns:p14="http://schemas.microsoft.com/office/powerpoint/2010/main" val="176005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 Management equity</a:t>
            </a:r>
          </a:p>
        </p:txBody>
      </p:sp>
      <p:sp>
        <p:nvSpPr>
          <p:cNvPr id="5" name="Content Placeholder 4"/>
          <p:cNvSpPr>
            <a:spLocks noGrp="1"/>
          </p:cNvSpPr>
          <p:nvPr>
            <p:ph sz="quarter" idx="11"/>
          </p:nvPr>
        </p:nvSpPr>
        <p:spPr>
          <a:xfrm>
            <a:off x="440267" y="1475607"/>
            <a:ext cx="8864154" cy="4828638"/>
          </a:xfrm>
        </p:spPr>
        <p:txBody>
          <a:bodyPr/>
          <a:lstStyle/>
          <a:p>
            <a:pPr marL="0" lvl="3" indent="0">
              <a:buNone/>
            </a:pPr>
            <a:r>
              <a:rPr lang="en-GB" sz="2400" b="1" dirty="0"/>
              <a:t>Share options</a:t>
            </a:r>
          </a:p>
          <a:p>
            <a:pPr marL="0" lvl="3" indent="0">
              <a:buNone/>
            </a:pPr>
            <a:endParaRPr lang="en-GB" b="1" dirty="0"/>
          </a:p>
          <a:p>
            <a:pPr marL="450853" lvl="3" indent="-450853"/>
            <a:r>
              <a:rPr lang="en-GB" sz="2400" dirty="0"/>
              <a:t>Enterprise Management Incentive scheme (EMI)</a:t>
            </a:r>
          </a:p>
          <a:p>
            <a:pPr marL="714375" lvl="4" indent="-261938">
              <a:spcBef>
                <a:spcPts val="1200"/>
              </a:spcBef>
            </a:pPr>
            <a:r>
              <a:rPr lang="en-GB" sz="2000" dirty="0"/>
              <a:t>For corporates only</a:t>
            </a:r>
          </a:p>
          <a:p>
            <a:pPr marL="714375" lvl="4" indent="-261938">
              <a:spcBef>
                <a:spcPts val="1200"/>
              </a:spcBef>
            </a:pPr>
            <a:r>
              <a:rPr lang="en-GB" sz="2000" dirty="0"/>
              <a:t>No PAYE / NIC on exercise</a:t>
            </a:r>
          </a:p>
          <a:p>
            <a:pPr marL="714375" lvl="4" indent="-261938">
              <a:spcBef>
                <a:spcPts val="1200"/>
              </a:spcBef>
            </a:pPr>
            <a:r>
              <a:rPr lang="en-GB" sz="2000" dirty="0"/>
              <a:t>Business Asset Disposal Relief on sale (10% tax)</a:t>
            </a:r>
          </a:p>
          <a:p>
            <a:pPr marL="714375" lvl="4" indent="-261938">
              <a:spcBef>
                <a:spcPts val="1200"/>
              </a:spcBef>
            </a:pPr>
            <a:r>
              <a:rPr lang="en-GB" sz="2000" dirty="0"/>
              <a:t>Exit only options possible (10 year window)</a:t>
            </a:r>
          </a:p>
          <a:p>
            <a:pPr marL="714375" lvl="4" indent="-261938">
              <a:spcBef>
                <a:spcPts val="1200"/>
              </a:spcBef>
            </a:pPr>
            <a:r>
              <a:rPr lang="en-GB" sz="2000" dirty="0"/>
              <a:t>Performance conditions can be incorporated</a:t>
            </a:r>
          </a:p>
          <a:p>
            <a:pPr marL="714375" lvl="4" indent="-261938">
              <a:spcBef>
                <a:spcPts val="1200"/>
              </a:spcBef>
            </a:pPr>
            <a:r>
              <a:rPr lang="en-GB" sz="2000" dirty="0"/>
              <a:t>No immediate up-front cash is required</a:t>
            </a:r>
          </a:p>
          <a:p>
            <a:pPr marL="714375" lvl="4" indent="-261938">
              <a:spcBef>
                <a:spcPts val="1200"/>
              </a:spcBef>
            </a:pPr>
            <a:r>
              <a:rPr lang="en-GB" sz="2000" dirty="0"/>
              <a:t>There are conditions and excluded businesses</a:t>
            </a:r>
          </a:p>
        </p:txBody>
      </p:sp>
      <p:sp>
        <p:nvSpPr>
          <p:cNvPr id="9" name="Text Placeholder 1"/>
          <p:cNvSpPr txBox="1">
            <a:spLocks/>
          </p:cNvSpPr>
          <p:nvPr>
            <p:custDataLst>
              <p:tags r:id="rId1"/>
            </p:custDataLst>
          </p:nvPr>
        </p:nvSpPr>
        <p:spPr bwMode="gray">
          <a:xfrm>
            <a:off x="8265081" y="2631638"/>
            <a:ext cx="900036" cy="401411"/>
          </a:xfrm>
          <a:prstGeom prst="rect">
            <a:avLst/>
          </a:prstGeom>
          <a:noFill/>
          <a:ln w="9525">
            <a:noFill/>
          </a:ln>
        </p:spPr>
        <p:txBody>
          <a:bodyPr vert="horz" lIns="0" tIns="0" rIns="0" bIns="0" rtlCol="0" anchor="t">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algn="ctr" defTabSz="742955">
              <a:lnSpc>
                <a:spcPct val="110000"/>
              </a:lnSpc>
              <a:defRPr/>
            </a:pPr>
            <a:r>
              <a:rPr lang="en-GB" sz="1138" dirty="0">
                <a:solidFill>
                  <a:srgbClr val="FFFFFF"/>
                </a:solidFill>
                <a:latin typeface="Arial"/>
              </a:rPr>
              <a:t>Management</a:t>
            </a:r>
            <a:endParaRPr sz="1138" dirty="0">
              <a:solidFill>
                <a:srgbClr val="FFFFFF"/>
              </a:solidFill>
              <a:latin typeface="Arial"/>
            </a:endParaRPr>
          </a:p>
        </p:txBody>
      </p:sp>
      <p:grpSp>
        <p:nvGrpSpPr>
          <p:cNvPr id="10" name="Group 15"/>
          <p:cNvGrpSpPr/>
          <p:nvPr/>
        </p:nvGrpSpPr>
        <p:grpSpPr>
          <a:xfrm>
            <a:off x="8545441" y="2206944"/>
            <a:ext cx="374128" cy="317585"/>
            <a:chOff x="2207418" y="3740150"/>
            <a:chExt cx="784225" cy="666751"/>
          </a:xfrm>
          <a:solidFill>
            <a:srgbClr val="FFFFFF"/>
          </a:solidFill>
        </p:grpSpPr>
        <p:sp>
          <p:nvSpPr>
            <p:cNvPr id="11" name="Freeform 93"/>
            <p:cNvSpPr>
              <a:spLocks/>
            </p:cNvSpPr>
            <p:nvPr/>
          </p:nvSpPr>
          <p:spPr bwMode="auto">
            <a:xfrm>
              <a:off x="2601118" y="4040188"/>
              <a:ext cx="390525" cy="366713"/>
            </a:xfrm>
            <a:custGeom>
              <a:avLst/>
              <a:gdLst>
                <a:gd name="T0" fmla="*/ 1970 w 1972"/>
                <a:gd name="T1" fmla="*/ 588 h 1846"/>
                <a:gd name="T2" fmla="*/ 1955 w 1972"/>
                <a:gd name="T3" fmla="*/ 493 h 1846"/>
                <a:gd name="T4" fmla="*/ 1924 w 1972"/>
                <a:gd name="T5" fmla="*/ 402 h 1846"/>
                <a:gd name="T6" fmla="*/ 1878 w 1972"/>
                <a:gd name="T7" fmla="*/ 316 h 1846"/>
                <a:gd name="T8" fmla="*/ 1821 w 1972"/>
                <a:gd name="T9" fmla="*/ 234 h 1846"/>
                <a:gd name="T10" fmla="*/ 1751 w 1972"/>
                <a:gd name="T11" fmla="*/ 159 h 1846"/>
                <a:gd name="T12" fmla="*/ 1669 w 1972"/>
                <a:gd name="T13" fmla="*/ 90 h 1846"/>
                <a:gd name="T14" fmla="*/ 1578 w 1972"/>
                <a:gd name="T15" fmla="*/ 29 h 1846"/>
                <a:gd name="T16" fmla="*/ 1521 w 1972"/>
                <a:gd name="T17" fmla="*/ 25 h 1846"/>
                <a:gd name="T18" fmla="*/ 1484 w 1972"/>
                <a:gd name="T19" fmla="*/ 127 h 1846"/>
                <a:gd name="T20" fmla="*/ 1437 w 1972"/>
                <a:gd name="T21" fmla="*/ 226 h 1846"/>
                <a:gd name="T22" fmla="*/ 1331 w 1972"/>
                <a:gd name="T23" fmla="*/ 390 h 1846"/>
                <a:gd name="T24" fmla="*/ 1177 w 1972"/>
                <a:gd name="T25" fmla="*/ 562 h 1846"/>
                <a:gd name="T26" fmla="*/ 992 w 1972"/>
                <a:gd name="T27" fmla="*/ 716 h 1846"/>
                <a:gd name="T28" fmla="*/ 778 w 1972"/>
                <a:gd name="T29" fmla="*/ 848 h 1846"/>
                <a:gd name="T30" fmla="*/ 539 w 1972"/>
                <a:gd name="T31" fmla="*/ 958 h 1846"/>
                <a:gd name="T32" fmla="*/ 279 w 1972"/>
                <a:gd name="T33" fmla="*/ 1042 h 1846"/>
                <a:gd name="T34" fmla="*/ 0 w 1972"/>
                <a:gd name="T35" fmla="*/ 1097 h 1846"/>
                <a:gd name="T36" fmla="*/ 58 w 1972"/>
                <a:gd name="T37" fmla="*/ 1151 h 1846"/>
                <a:gd name="T38" fmla="*/ 143 w 1972"/>
                <a:gd name="T39" fmla="*/ 1216 h 1846"/>
                <a:gd name="T40" fmla="*/ 238 w 1972"/>
                <a:gd name="T41" fmla="*/ 1273 h 1846"/>
                <a:gd name="T42" fmla="*/ 342 w 1972"/>
                <a:gd name="T43" fmla="*/ 1323 h 1846"/>
                <a:gd name="T44" fmla="*/ 453 w 1972"/>
                <a:gd name="T45" fmla="*/ 1363 h 1846"/>
                <a:gd name="T46" fmla="*/ 572 w 1972"/>
                <a:gd name="T47" fmla="*/ 1395 h 1846"/>
                <a:gd name="T48" fmla="*/ 697 w 1972"/>
                <a:gd name="T49" fmla="*/ 1416 h 1846"/>
                <a:gd name="T50" fmla="*/ 827 w 1972"/>
                <a:gd name="T51" fmla="*/ 1427 h 1846"/>
                <a:gd name="T52" fmla="*/ 969 w 1972"/>
                <a:gd name="T53" fmla="*/ 1530 h 1846"/>
                <a:gd name="T54" fmla="*/ 1113 w 1972"/>
                <a:gd name="T55" fmla="*/ 1649 h 1846"/>
                <a:gd name="T56" fmla="*/ 1276 w 1972"/>
                <a:gd name="T57" fmla="*/ 1749 h 1846"/>
                <a:gd name="T58" fmla="*/ 1373 w 1972"/>
                <a:gd name="T59" fmla="*/ 1791 h 1846"/>
                <a:gd name="T60" fmla="*/ 1483 w 1972"/>
                <a:gd name="T61" fmla="*/ 1826 h 1846"/>
                <a:gd name="T62" fmla="*/ 1560 w 1972"/>
                <a:gd name="T63" fmla="*/ 1845 h 1846"/>
                <a:gd name="T64" fmla="*/ 1608 w 1972"/>
                <a:gd name="T65" fmla="*/ 1843 h 1846"/>
                <a:gd name="T66" fmla="*/ 1663 w 1972"/>
                <a:gd name="T67" fmla="*/ 1816 h 1846"/>
                <a:gd name="T68" fmla="*/ 1691 w 1972"/>
                <a:gd name="T69" fmla="*/ 1785 h 1846"/>
                <a:gd name="T70" fmla="*/ 1708 w 1972"/>
                <a:gd name="T71" fmla="*/ 1750 h 1846"/>
                <a:gd name="T72" fmla="*/ 1714 w 1972"/>
                <a:gd name="T73" fmla="*/ 1712 h 1846"/>
                <a:gd name="T74" fmla="*/ 1709 w 1972"/>
                <a:gd name="T75" fmla="*/ 1673 h 1846"/>
                <a:gd name="T76" fmla="*/ 1698 w 1972"/>
                <a:gd name="T77" fmla="*/ 1645 h 1846"/>
                <a:gd name="T78" fmla="*/ 1662 w 1972"/>
                <a:gd name="T79" fmla="*/ 1565 h 1846"/>
                <a:gd name="T80" fmla="*/ 1639 w 1972"/>
                <a:gd name="T81" fmla="*/ 1485 h 1846"/>
                <a:gd name="T82" fmla="*/ 1622 w 1972"/>
                <a:gd name="T83" fmla="*/ 1332 h 1846"/>
                <a:gd name="T84" fmla="*/ 1628 w 1972"/>
                <a:gd name="T85" fmla="*/ 1239 h 1846"/>
                <a:gd name="T86" fmla="*/ 1708 w 1972"/>
                <a:gd name="T87" fmla="*/ 1153 h 1846"/>
                <a:gd name="T88" fmla="*/ 1832 w 1972"/>
                <a:gd name="T89" fmla="*/ 1024 h 1846"/>
                <a:gd name="T90" fmla="*/ 1880 w 1972"/>
                <a:gd name="T91" fmla="*/ 954 h 1846"/>
                <a:gd name="T92" fmla="*/ 1920 w 1972"/>
                <a:gd name="T93" fmla="*/ 879 h 1846"/>
                <a:gd name="T94" fmla="*/ 1948 w 1972"/>
                <a:gd name="T95" fmla="*/ 801 h 1846"/>
                <a:gd name="T96" fmla="*/ 1966 w 1972"/>
                <a:gd name="T97" fmla="*/ 721 h 1846"/>
                <a:gd name="T98" fmla="*/ 1972 w 1972"/>
                <a:gd name="T99" fmla="*/ 63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2" h="1846">
                  <a:moveTo>
                    <a:pt x="1972" y="637"/>
                  </a:moveTo>
                  <a:lnTo>
                    <a:pt x="1972" y="637"/>
                  </a:lnTo>
                  <a:lnTo>
                    <a:pt x="1972" y="612"/>
                  </a:lnTo>
                  <a:lnTo>
                    <a:pt x="1970" y="588"/>
                  </a:lnTo>
                  <a:lnTo>
                    <a:pt x="1968" y="564"/>
                  </a:lnTo>
                  <a:lnTo>
                    <a:pt x="1964" y="540"/>
                  </a:lnTo>
                  <a:lnTo>
                    <a:pt x="1960" y="517"/>
                  </a:lnTo>
                  <a:lnTo>
                    <a:pt x="1955" y="493"/>
                  </a:lnTo>
                  <a:lnTo>
                    <a:pt x="1948" y="470"/>
                  </a:lnTo>
                  <a:lnTo>
                    <a:pt x="1941" y="448"/>
                  </a:lnTo>
                  <a:lnTo>
                    <a:pt x="1933" y="425"/>
                  </a:lnTo>
                  <a:lnTo>
                    <a:pt x="1924" y="402"/>
                  </a:lnTo>
                  <a:lnTo>
                    <a:pt x="1913" y="381"/>
                  </a:lnTo>
                  <a:lnTo>
                    <a:pt x="1903" y="358"/>
                  </a:lnTo>
                  <a:lnTo>
                    <a:pt x="1891" y="337"/>
                  </a:lnTo>
                  <a:lnTo>
                    <a:pt x="1878" y="316"/>
                  </a:lnTo>
                  <a:lnTo>
                    <a:pt x="1865" y="295"/>
                  </a:lnTo>
                  <a:lnTo>
                    <a:pt x="1852" y="275"/>
                  </a:lnTo>
                  <a:lnTo>
                    <a:pt x="1836" y="254"/>
                  </a:lnTo>
                  <a:lnTo>
                    <a:pt x="1821" y="234"/>
                  </a:lnTo>
                  <a:lnTo>
                    <a:pt x="1804" y="215"/>
                  </a:lnTo>
                  <a:lnTo>
                    <a:pt x="1787" y="196"/>
                  </a:lnTo>
                  <a:lnTo>
                    <a:pt x="1769" y="177"/>
                  </a:lnTo>
                  <a:lnTo>
                    <a:pt x="1751" y="159"/>
                  </a:lnTo>
                  <a:lnTo>
                    <a:pt x="1731" y="141"/>
                  </a:lnTo>
                  <a:lnTo>
                    <a:pt x="1712" y="123"/>
                  </a:lnTo>
                  <a:lnTo>
                    <a:pt x="1691" y="107"/>
                  </a:lnTo>
                  <a:lnTo>
                    <a:pt x="1669" y="90"/>
                  </a:lnTo>
                  <a:lnTo>
                    <a:pt x="1648" y="74"/>
                  </a:lnTo>
                  <a:lnTo>
                    <a:pt x="1625" y="58"/>
                  </a:lnTo>
                  <a:lnTo>
                    <a:pt x="1603" y="43"/>
                  </a:lnTo>
                  <a:lnTo>
                    <a:pt x="1578" y="29"/>
                  </a:lnTo>
                  <a:lnTo>
                    <a:pt x="1554" y="14"/>
                  </a:lnTo>
                  <a:lnTo>
                    <a:pt x="1529" y="0"/>
                  </a:lnTo>
                  <a:lnTo>
                    <a:pt x="1529" y="0"/>
                  </a:lnTo>
                  <a:lnTo>
                    <a:pt x="1521" y="25"/>
                  </a:lnTo>
                  <a:lnTo>
                    <a:pt x="1513" y="51"/>
                  </a:lnTo>
                  <a:lnTo>
                    <a:pt x="1504" y="77"/>
                  </a:lnTo>
                  <a:lnTo>
                    <a:pt x="1494" y="103"/>
                  </a:lnTo>
                  <a:lnTo>
                    <a:pt x="1484" y="127"/>
                  </a:lnTo>
                  <a:lnTo>
                    <a:pt x="1473" y="153"/>
                  </a:lnTo>
                  <a:lnTo>
                    <a:pt x="1462" y="178"/>
                  </a:lnTo>
                  <a:lnTo>
                    <a:pt x="1449" y="202"/>
                  </a:lnTo>
                  <a:lnTo>
                    <a:pt x="1437" y="226"/>
                  </a:lnTo>
                  <a:lnTo>
                    <a:pt x="1423" y="250"/>
                  </a:lnTo>
                  <a:lnTo>
                    <a:pt x="1395" y="298"/>
                  </a:lnTo>
                  <a:lnTo>
                    <a:pt x="1364" y="345"/>
                  </a:lnTo>
                  <a:lnTo>
                    <a:pt x="1331" y="390"/>
                  </a:lnTo>
                  <a:lnTo>
                    <a:pt x="1296" y="434"/>
                  </a:lnTo>
                  <a:lnTo>
                    <a:pt x="1258" y="479"/>
                  </a:lnTo>
                  <a:lnTo>
                    <a:pt x="1219" y="521"/>
                  </a:lnTo>
                  <a:lnTo>
                    <a:pt x="1177" y="562"/>
                  </a:lnTo>
                  <a:lnTo>
                    <a:pt x="1134" y="602"/>
                  </a:lnTo>
                  <a:lnTo>
                    <a:pt x="1088" y="641"/>
                  </a:lnTo>
                  <a:lnTo>
                    <a:pt x="1042" y="679"/>
                  </a:lnTo>
                  <a:lnTo>
                    <a:pt x="992" y="716"/>
                  </a:lnTo>
                  <a:lnTo>
                    <a:pt x="941" y="751"/>
                  </a:lnTo>
                  <a:lnTo>
                    <a:pt x="888" y="785"/>
                  </a:lnTo>
                  <a:lnTo>
                    <a:pt x="834" y="817"/>
                  </a:lnTo>
                  <a:lnTo>
                    <a:pt x="778" y="848"/>
                  </a:lnTo>
                  <a:lnTo>
                    <a:pt x="721" y="878"/>
                  </a:lnTo>
                  <a:lnTo>
                    <a:pt x="662" y="907"/>
                  </a:lnTo>
                  <a:lnTo>
                    <a:pt x="601" y="933"/>
                  </a:lnTo>
                  <a:lnTo>
                    <a:pt x="539" y="958"/>
                  </a:lnTo>
                  <a:lnTo>
                    <a:pt x="477" y="981"/>
                  </a:lnTo>
                  <a:lnTo>
                    <a:pt x="412" y="1004"/>
                  </a:lnTo>
                  <a:lnTo>
                    <a:pt x="346" y="1023"/>
                  </a:lnTo>
                  <a:lnTo>
                    <a:pt x="279" y="1042"/>
                  </a:lnTo>
                  <a:lnTo>
                    <a:pt x="211" y="1058"/>
                  </a:lnTo>
                  <a:lnTo>
                    <a:pt x="141" y="1073"/>
                  </a:lnTo>
                  <a:lnTo>
                    <a:pt x="71" y="1086"/>
                  </a:lnTo>
                  <a:lnTo>
                    <a:pt x="0" y="1097"/>
                  </a:lnTo>
                  <a:lnTo>
                    <a:pt x="0" y="1097"/>
                  </a:lnTo>
                  <a:lnTo>
                    <a:pt x="19" y="1116"/>
                  </a:lnTo>
                  <a:lnTo>
                    <a:pt x="37" y="1133"/>
                  </a:lnTo>
                  <a:lnTo>
                    <a:pt x="58" y="1151"/>
                  </a:lnTo>
                  <a:lnTo>
                    <a:pt x="77" y="1167"/>
                  </a:lnTo>
                  <a:lnTo>
                    <a:pt x="99" y="1184"/>
                  </a:lnTo>
                  <a:lnTo>
                    <a:pt x="121" y="1199"/>
                  </a:lnTo>
                  <a:lnTo>
                    <a:pt x="143" y="1216"/>
                  </a:lnTo>
                  <a:lnTo>
                    <a:pt x="166" y="1230"/>
                  </a:lnTo>
                  <a:lnTo>
                    <a:pt x="189" y="1246"/>
                  </a:lnTo>
                  <a:lnTo>
                    <a:pt x="213" y="1259"/>
                  </a:lnTo>
                  <a:lnTo>
                    <a:pt x="238" y="1273"/>
                  </a:lnTo>
                  <a:lnTo>
                    <a:pt x="264" y="1286"/>
                  </a:lnTo>
                  <a:lnTo>
                    <a:pt x="289" y="1299"/>
                  </a:lnTo>
                  <a:lnTo>
                    <a:pt x="315" y="1311"/>
                  </a:lnTo>
                  <a:lnTo>
                    <a:pt x="342" y="1323"/>
                  </a:lnTo>
                  <a:lnTo>
                    <a:pt x="369" y="1333"/>
                  </a:lnTo>
                  <a:lnTo>
                    <a:pt x="396" y="1345"/>
                  </a:lnTo>
                  <a:lnTo>
                    <a:pt x="425" y="1354"/>
                  </a:lnTo>
                  <a:lnTo>
                    <a:pt x="453" y="1363"/>
                  </a:lnTo>
                  <a:lnTo>
                    <a:pt x="483" y="1372"/>
                  </a:lnTo>
                  <a:lnTo>
                    <a:pt x="512" y="1381"/>
                  </a:lnTo>
                  <a:lnTo>
                    <a:pt x="541" y="1388"/>
                  </a:lnTo>
                  <a:lnTo>
                    <a:pt x="572" y="1395"/>
                  </a:lnTo>
                  <a:lnTo>
                    <a:pt x="602" y="1401"/>
                  </a:lnTo>
                  <a:lnTo>
                    <a:pt x="633" y="1406"/>
                  </a:lnTo>
                  <a:lnTo>
                    <a:pt x="665" y="1411"/>
                  </a:lnTo>
                  <a:lnTo>
                    <a:pt x="697" y="1416"/>
                  </a:lnTo>
                  <a:lnTo>
                    <a:pt x="729" y="1420"/>
                  </a:lnTo>
                  <a:lnTo>
                    <a:pt x="761" y="1423"/>
                  </a:lnTo>
                  <a:lnTo>
                    <a:pt x="794" y="1425"/>
                  </a:lnTo>
                  <a:lnTo>
                    <a:pt x="827" y="1427"/>
                  </a:lnTo>
                  <a:lnTo>
                    <a:pt x="859" y="1428"/>
                  </a:lnTo>
                  <a:lnTo>
                    <a:pt x="859" y="1428"/>
                  </a:lnTo>
                  <a:lnTo>
                    <a:pt x="933" y="1497"/>
                  </a:lnTo>
                  <a:lnTo>
                    <a:pt x="969" y="1530"/>
                  </a:lnTo>
                  <a:lnTo>
                    <a:pt x="1004" y="1562"/>
                  </a:lnTo>
                  <a:lnTo>
                    <a:pt x="1040" y="1593"/>
                  </a:lnTo>
                  <a:lnTo>
                    <a:pt x="1076" y="1622"/>
                  </a:lnTo>
                  <a:lnTo>
                    <a:pt x="1113" y="1649"/>
                  </a:lnTo>
                  <a:lnTo>
                    <a:pt x="1151" y="1677"/>
                  </a:lnTo>
                  <a:lnTo>
                    <a:pt x="1190" y="1702"/>
                  </a:lnTo>
                  <a:lnTo>
                    <a:pt x="1232" y="1727"/>
                  </a:lnTo>
                  <a:lnTo>
                    <a:pt x="1276" y="1749"/>
                  </a:lnTo>
                  <a:lnTo>
                    <a:pt x="1299" y="1761"/>
                  </a:lnTo>
                  <a:lnTo>
                    <a:pt x="1323" y="1771"/>
                  </a:lnTo>
                  <a:lnTo>
                    <a:pt x="1347" y="1781"/>
                  </a:lnTo>
                  <a:lnTo>
                    <a:pt x="1373" y="1791"/>
                  </a:lnTo>
                  <a:lnTo>
                    <a:pt x="1399" y="1801"/>
                  </a:lnTo>
                  <a:lnTo>
                    <a:pt x="1427" y="1810"/>
                  </a:lnTo>
                  <a:lnTo>
                    <a:pt x="1454" y="1818"/>
                  </a:lnTo>
                  <a:lnTo>
                    <a:pt x="1483" y="1826"/>
                  </a:lnTo>
                  <a:lnTo>
                    <a:pt x="1514" y="1835"/>
                  </a:lnTo>
                  <a:lnTo>
                    <a:pt x="1545" y="1842"/>
                  </a:lnTo>
                  <a:lnTo>
                    <a:pt x="1545" y="1842"/>
                  </a:lnTo>
                  <a:lnTo>
                    <a:pt x="1560" y="1845"/>
                  </a:lnTo>
                  <a:lnTo>
                    <a:pt x="1577" y="1846"/>
                  </a:lnTo>
                  <a:lnTo>
                    <a:pt x="1577" y="1846"/>
                  </a:lnTo>
                  <a:lnTo>
                    <a:pt x="1592" y="1845"/>
                  </a:lnTo>
                  <a:lnTo>
                    <a:pt x="1608" y="1843"/>
                  </a:lnTo>
                  <a:lnTo>
                    <a:pt x="1622" y="1839"/>
                  </a:lnTo>
                  <a:lnTo>
                    <a:pt x="1636" y="1833"/>
                  </a:lnTo>
                  <a:lnTo>
                    <a:pt x="1650" y="1825"/>
                  </a:lnTo>
                  <a:lnTo>
                    <a:pt x="1663" y="1816"/>
                  </a:lnTo>
                  <a:lnTo>
                    <a:pt x="1675" y="1806"/>
                  </a:lnTo>
                  <a:lnTo>
                    <a:pt x="1685" y="1793"/>
                  </a:lnTo>
                  <a:lnTo>
                    <a:pt x="1685" y="1793"/>
                  </a:lnTo>
                  <a:lnTo>
                    <a:pt x="1691" y="1785"/>
                  </a:lnTo>
                  <a:lnTo>
                    <a:pt x="1696" y="1777"/>
                  </a:lnTo>
                  <a:lnTo>
                    <a:pt x="1700" y="1768"/>
                  </a:lnTo>
                  <a:lnTo>
                    <a:pt x="1704" y="1760"/>
                  </a:lnTo>
                  <a:lnTo>
                    <a:pt x="1708" y="1750"/>
                  </a:lnTo>
                  <a:lnTo>
                    <a:pt x="1711" y="1741"/>
                  </a:lnTo>
                  <a:lnTo>
                    <a:pt x="1713" y="1731"/>
                  </a:lnTo>
                  <a:lnTo>
                    <a:pt x="1714" y="1721"/>
                  </a:lnTo>
                  <a:lnTo>
                    <a:pt x="1714" y="1712"/>
                  </a:lnTo>
                  <a:lnTo>
                    <a:pt x="1714" y="1702"/>
                  </a:lnTo>
                  <a:lnTo>
                    <a:pt x="1713" y="1693"/>
                  </a:lnTo>
                  <a:lnTo>
                    <a:pt x="1712" y="1682"/>
                  </a:lnTo>
                  <a:lnTo>
                    <a:pt x="1709" y="1673"/>
                  </a:lnTo>
                  <a:lnTo>
                    <a:pt x="1706" y="1664"/>
                  </a:lnTo>
                  <a:lnTo>
                    <a:pt x="1702" y="1654"/>
                  </a:lnTo>
                  <a:lnTo>
                    <a:pt x="1698" y="1645"/>
                  </a:lnTo>
                  <a:lnTo>
                    <a:pt x="1698" y="1645"/>
                  </a:lnTo>
                  <a:lnTo>
                    <a:pt x="1688" y="1626"/>
                  </a:lnTo>
                  <a:lnTo>
                    <a:pt x="1679" y="1605"/>
                  </a:lnTo>
                  <a:lnTo>
                    <a:pt x="1669" y="1584"/>
                  </a:lnTo>
                  <a:lnTo>
                    <a:pt x="1662" y="1565"/>
                  </a:lnTo>
                  <a:lnTo>
                    <a:pt x="1655" y="1544"/>
                  </a:lnTo>
                  <a:lnTo>
                    <a:pt x="1649" y="1525"/>
                  </a:lnTo>
                  <a:lnTo>
                    <a:pt x="1644" y="1505"/>
                  </a:lnTo>
                  <a:lnTo>
                    <a:pt x="1639" y="1485"/>
                  </a:lnTo>
                  <a:lnTo>
                    <a:pt x="1630" y="1445"/>
                  </a:lnTo>
                  <a:lnTo>
                    <a:pt x="1625" y="1407"/>
                  </a:lnTo>
                  <a:lnTo>
                    <a:pt x="1623" y="1369"/>
                  </a:lnTo>
                  <a:lnTo>
                    <a:pt x="1622" y="1332"/>
                  </a:lnTo>
                  <a:lnTo>
                    <a:pt x="1622" y="1332"/>
                  </a:lnTo>
                  <a:lnTo>
                    <a:pt x="1623" y="1300"/>
                  </a:lnTo>
                  <a:lnTo>
                    <a:pt x="1625" y="1269"/>
                  </a:lnTo>
                  <a:lnTo>
                    <a:pt x="1628" y="1239"/>
                  </a:lnTo>
                  <a:lnTo>
                    <a:pt x="1633" y="1210"/>
                  </a:lnTo>
                  <a:lnTo>
                    <a:pt x="1633" y="1210"/>
                  </a:lnTo>
                  <a:lnTo>
                    <a:pt x="1671" y="1182"/>
                  </a:lnTo>
                  <a:lnTo>
                    <a:pt x="1708" y="1153"/>
                  </a:lnTo>
                  <a:lnTo>
                    <a:pt x="1741" y="1123"/>
                  </a:lnTo>
                  <a:lnTo>
                    <a:pt x="1773" y="1091"/>
                  </a:lnTo>
                  <a:lnTo>
                    <a:pt x="1804" y="1058"/>
                  </a:lnTo>
                  <a:lnTo>
                    <a:pt x="1832" y="1024"/>
                  </a:lnTo>
                  <a:lnTo>
                    <a:pt x="1845" y="1008"/>
                  </a:lnTo>
                  <a:lnTo>
                    <a:pt x="1858" y="990"/>
                  </a:lnTo>
                  <a:lnTo>
                    <a:pt x="1869" y="972"/>
                  </a:lnTo>
                  <a:lnTo>
                    <a:pt x="1880" y="954"/>
                  </a:lnTo>
                  <a:lnTo>
                    <a:pt x="1892" y="936"/>
                  </a:lnTo>
                  <a:lnTo>
                    <a:pt x="1901" y="917"/>
                  </a:lnTo>
                  <a:lnTo>
                    <a:pt x="1911" y="899"/>
                  </a:lnTo>
                  <a:lnTo>
                    <a:pt x="1920" y="879"/>
                  </a:lnTo>
                  <a:lnTo>
                    <a:pt x="1928" y="861"/>
                  </a:lnTo>
                  <a:lnTo>
                    <a:pt x="1935" y="841"/>
                  </a:lnTo>
                  <a:lnTo>
                    <a:pt x="1942" y="821"/>
                  </a:lnTo>
                  <a:lnTo>
                    <a:pt x="1948" y="801"/>
                  </a:lnTo>
                  <a:lnTo>
                    <a:pt x="1953" y="781"/>
                  </a:lnTo>
                  <a:lnTo>
                    <a:pt x="1959" y="761"/>
                  </a:lnTo>
                  <a:lnTo>
                    <a:pt x="1963" y="741"/>
                  </a:lnTo>
                  <a:lnTo>
                    <a:pt x="1966" y="721"/>
                  </a:lnTo>
                  <a:lnTo>
                    <a:pt x="1969" y="700"/>
                  </a:lnTo>
                  <a:lnTo>
                    <a:pt x="1971" y="678"/>
                  </a:lnTo>
                  <a:lnTo>
                    <a:pt x="1972" y="658"/>
                  </a:lnTo>
                  <a:lnTo>
                    <a:pt x="1972" y="637"/>
                  </a:lnTo>
                  <a:lnTo>
                    <a:pt x="1972" y="6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3" tIns="37147" rIns="74293" bIns="37147" numCol="1" anchor="t" anchorCtr="0" compatLnSpc="1">
              <a:prstTxWarp prst="textNoShape">
                <a:avLst/>
              </a:prstTxWarp>
            </a:bodyPr>
            <a:lstStyle/>
            <a:p>
              <a:endParaRPr lang="en-ZA" sz="1463">
                <a:solidFill>
                  <a:srgbClr val="000000"/>
                </a:solidFill>
              </a:endParaRPr>
            </a:p>
          </p:txBody>
        </p:sp>
        <p:sp>
          <p:nvSpPr>
            <p:cNvPr id="12" name="Freeform 94"/>
            <p:cNvSpPr>
              <a:spLocks noEditPoints="1"/>
            </p:cNvSpPr>
            <p:nvPr/>
          </p:nvSpPr>
          <p:spPr bwMode="auto">
            <a:xfrm>
              <a:off x="2207418" y="3740150"/>
              <a:ext cx="652463" cy="585788"/>
            </a:xfrm>
            <a:custGeom>
              <a:avLst/>
              <a:gdLst>
                <a:gd name="T0" fmla="*/ 1392 w 3285"/>
                <a:gd name="T1" fmla="*/ 13 h 2951"/>
                <a:gd name="T2" fmla="*/ 1078 w 3285"/>
                <a:gd name="T3" fmla="*/ 72 h 2951"/>
                <a:gd name="T4" fmla="*/ 791 w 3285"/>
                <a:gd name="T5" fmla="*/ 173 h 2951"/>
                <a:gd name="T6" fmla="*/ 538 w 3285"/>
                <a:gd name="T7" fmla="*/ 310 h 2951"/>
                <a:gd name="T8" fmla="*/ 326 w 3285"/>
                <a:gd name="T9" fmla="*/ 480 h 2951"/>
                <a:gd name="T10" fmla="*/ 162 w 3285"/>
                <a:gd name="T11" fmla="*/ 677 h 2951"/>
                <a:gd name="T12" fmla="*/ 51 w 3285"/>
                <a:gd name="T13" fmla="*/ 896 h 2951"/>
                <a:gd name="T14" fmla="*/ 2 w 3285"/>
                <a:gd name="T15" fmla="*/ 1134 h 2951"/>
                <a:gd name="T16" fmla="*/ 16 w 3285"/>
                <a:gd name="T17" fmla="*/ 1364 h 2951"/>
                <a:gd name="T18" fmla="*/ 107 w 3285"/>
                <a:gd name="T19" fmla="*/ 1620 h 2951"/>
                <a:gd name="T20" fmla="*/ 269 w 3285"/>
                <a:gd name="T21" fmla="*/ 1849 h 2951"/>
                <a:gd name="T22" fmla="*/ 492 w 3285"/>
                <a:gd name="T23" fmla="*/ 2047 h 2951"/>
                <a:gd name="T24" fmla="*/ 598 w 3285"/>
                <a:gd name="T25" fmla="*/ 2245 h 2951"/>
                <a:gd name="T26" fmla="*/ 577 w 3285"/>
                <a:gd name="T27" fmla="*/ 2459 h 2951"/>
                <a:gd name="T28" fmla="*/ 492 w 3285"/>
                <a:gd name="T29" fmla="*/ 2717 h 2951"/>
                <a:gd name="T30" fmla="*/ 459 w 3285"/>
                <a:gd name="T31" fmla="*/ 2807 h 2951"/>
                <a:gd name="T32" fmla="*/ 478 w 3285"/>
                <a:gd name="T33" fmla="*/ 2882 h 2951"/>
                <a:gd name="T34" fmla="*/ 551 w 3285"/>
                <a:gd name="T35" fmla="*/ 2943 h 2951"/>
                <a:gd name="T36" fmla="*/ 672 w 3285"/>
                <a:gd name="T37" fmla="*/ 2937 h 2951"/>
                <a:gd name="T38" fmla="*/ 968 w 3285"/>
                <a:gd name="T39" fmla="*/ 2836 h 2951"/>
                <a:gd name="T40" fmla="*/ 1201 w 3285"/>
                <a:gd name="T41" fmla="*/ 2707 h 2951"/>
                <a:gd name="T42" fmla="*/ 1578 w 3285"/>
                <a:gd name="T43" fmla="*/ 2388 h 2951"/>
                <a:gd name="T44" fmla="*/ 1853 w 3285"/>
                <a:gd name="T45" fmla="*/ 2381 h 2951"/>
                <a:gd name="T46" fmla="*/ 2169 w 3285"/>
                <a:gd name="T47" fmla="*/ 2327 h 2951"/>
                <a:gd name="T48" fmla="*/ 2461 w 3285"/>
                <a:gd name="T49" fmla="*/ 2232 h 2951"/>
                <a:gd name="T50" fmla="*/ 2718 w 3285"/>
                <a:gd name="T51" fmla="*/ 2099 h 2951"/>
                <a:gd name="T52" fmla="*/ 2935 w 3285"/>
                <a:gd name="T53" fmla="*/ 1933 h 2951"/>
                <a:gd name="T54" fmla="*/ 3106 w 3285"/>
                <a:gd name="T55" fmla="*/ 1739 h 2951"/>
                <a:gd name="T56" fmla="*/ 3223 w 3285"/>
                <a:gd name="T57" fmla="*/ 1522 h 2951"/>
                <a:gd name="T58" fmla="*/ 3281 w 3285"/>
                <a:gd name="T59" fmla="*/ 1287 h 2951"/>
                <a:gd name="T60" fmla="*/ 3277 w 3285"/>
                <a:gd name="T61" fmla="*/ 1073 h 2951"/>
                <a:gd name="T62" fmla="*/ 3211 w 3285"/>
                <a:gd name="T63" fmla="*/ 839 h 2951"/>
                <a:gd name="T64" fmla="*/ 3088 w 3285"/>
                <a:gd name="T65" fmla="*/ 625 h 2951"/>
                <a:gd name="T66" fmla="*/ 2910 w 3285"/>
                <a:gd name="T67" fmla="*/ 435 h 2951"/>
                <a:gd name="T68" fmla="*/ 2687 w 3285"/>
                <a:gd name="T69" fmla="*/ 273 h 2951"/>
                <a:gd name="T70" fmla="*/ 2426 w 3285"/>
                <a:gd name="T71" fmla="*/ 144 h 2951"/>
                <a:gd name="T72" fmla="*/ 2131 w 3285"/>
                <a:gd name="T73" fmla="*/ 54 h 2951"/>
                <a:gd name="T74" fmla="*/ 1810 w 3285"/>
                <a:gd name="T75" fmla="*/ 6 h 2951"/>
                <a:gd name="T76" fmla="*/ 883 w 3285"/>
                <a:gd name="T77" fmla="*/ 1617 h 2951"/>
                <a:gd name="T78" fmla="*/ 786 w 3285"/>
                <a:gd name="T79" fmla="*/ 1577 h 2951"/>
                <a:gd name="T80" fmla="*/ 746 w 3285"/>
                <a:gd name="T81" fmla="*/ 1480 h 2951"/>
                <a:gd name="T82" fmla="*/ 777 w 3285"/>
                <a:gd name="T83" fmla="*/ 1393 h 2951"/>
                <a:gd name="T84" fmla="*/ 869 w 3285"/>
                <a:gd name="T85" fmla="*/ 1344 h 2951"/>
                <a:gd name="T86" fmla="*/ 2022 w 3285"/>
                <a:gd name="T87" fmla="*/ 1359 h 2951"/>
                <a:gd name="T88" fmla="*/ 2087 w 3285"/>
                <a:gd name="T89" fmla="*/ 1440 h 2951"/>
                <a:gd name="T90" fmla="*/ 2083 w 3285"/>
                <a:gd name="T91" fmla="*/ 1533 h 2951"/>
                <a:gd name="T92" fmla="*/ 2010 w 3285"/>
                <a:gd name="T93" fmla="*/ 1606 h 2951"/>
                <a:gd name="T94" fmla="*/ 883 w 3285"/>
                <a:gd name="T95" fmla="*/ 1085 h 2951"/>
                <a:gd name="T96" fmla="*/ 786 w 3285"/>
                <a:gd name="T97" fmla="*/ 1045 h 2951"/>
                <a:gd name="T98" fmla="*/ 746 w 3285"/>
                <a:gd name="T99" fmla="*/ 948 h 2951"/>
                <a:gd name="T100" fmla="*/ 778 w 3285"/>
                <a:gd name="T101" fmla="*/ 862 h 2951"/>
                <a:gd name="T102" fmla="*/ 870 w 3285"/>
                <a:gd name="T103" fmla="*/ 812 h 2951"/>
                <a:gd name="T104" fmla="*/ 2556 w 3285"/>
                <a:gd name="T105" fmla="*/ 828 h 2951"/>
                <a:gd name="T106" fmla="*/ 2622 w 3285"/>
                <a:gd name="T107" fmla="*/ 908 h 2951"/>
                <a:gd name="T108" fmla="*/ 2618 w 3285"/>
                <a:gd name="T109" fmla="*/ 1002 h 2951"/>
                <a:gd name="T110" fmla="*/ 2545 w 3285"/>
                <a:gd name="T111" fmla="*/ 1075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5" h="2951">
                  <a:moveTo>
                    <a:pt x="1643" y="0"/>
                  </a:moveTo>
                  <a:lnTo>
                    <a:pt x="1643" y="0"/>
                  </a:lnTo>
                  <a:lnTo>
                    <a:pt x="1600" y="0"/>
                  </a:lnTo>
                  <a:lnTo>
                    <a:pt x="1558" y="1"/>
                  </a:lnTo>
                  <a:lnTo>
                    <a:pt x="1516" y="3"/>
                  </a:lnTo>
                  <a:lnTo>
                    <a:pt x="1475" y="6"/>
                  </a:lnTo>
                  <a:lnTo>
                    <a:pt x="1434" y="9"/>
                  </a:lnTo>
                  <a:lnTo>
                    <a:pt x="1392" y="13"/>
                  </a:lnTo>
                  <a:lnTo>
                    <a:pt x="1352" y="19"/>
                  </a:lnTo>
                  <a:lnTo>
                    <a:pt x="1312" y="24"/>
                  </a:lnTo>
                  <a:lnTo>
                    <a:pt x="1272" y="30"/>
                  </a:lnTo>
                  <a:lnTo>
                    <a:pt x="1232" y="37"/>
                  </a:lnTo>
                  <a:lnTo>
                    <a:pt x="1193" y="45"/>
                  </a:lnTo>
                  <a:lnTo>
                    <a:pt x="1155" y="54"/>
                  </a:lnTo>
                  <a:lnTo>
                    <a:pt x="1116" y="63"/>
                  </a:lnTo>
                  <a:lnTo>
                    <a:pt x="1078" y="72"/>
                  </a:lnTo>
                  <a:lnTo>
                    <a:pt x="1040" y="82"/>
                  </a:lnTo>
                  <a:lnTo>
                    <a:pt x="1003" y="94"/>
                  </a:lnTo>
                  <a:lnTo>
                    <a:pt x="966" y="105"/>
                  </a:lnTo>
                  <a:lnTo>
                    <a:pt x="930" y="117"/>
                  </a:lnTo>
                  <a:lnTo>
                    <a:pt x="895" y="131"/>
                  </a:lnTo>
                  <a:lnTo>
                    <a:pt x="859" y="144"/>
                  </a:lnTo>
                  <a:lnTo>
                    <a:pt x="825" y="158"/>
                  </a:lnTo>
                  <a:lnTo>
                    <a:pt x="791" y="173"/>
                  </a:lnTo>
                  <a:lnTo>
                    <a:pt x="757" y="187"/>
                  </a:lnTo>
                  <a:lnTo>
                    <a:pt x="725" y="204"/>
                  </a:lnTo>
                  <a:lnTo>
                    <a:pt x="692" y="220"/>
                  </a:lnTo>
                  <a:lnTo>
                    <a:pt x="660" y="237"/>
                  </a:lnTo>
                  <a:lnTo>
                    <a:pt x="629" y="254"/>
                  </a:lnTo>
                  <a:lnTo>
                    <a:pt x="598" y="273"/>
                  </a:lnTo>
                  <a:lnTo>
                    <a:pt x="568" y="291"/>
                  </a:lnTo>
                  <a:lnTo>
                    <a:pt x="538" y="310"/>
                  </a:lnTo>
                  <a:lnTo>
                    <a:pt x="509" y="330"/>
                  </a:lnTo>
                  <a:lnTo>
                    <a:pt x="482" y="350"/>
                  </a:lnTo>
                  <a:lnTo>
                    <a:pt x="454" y="370"/>
                  </a:lnTo>
                  <a:lnTo>
                    <a:pt x="427" y="391"/>
                  </a:lnTo>
                  <a:lnTo>
                    <a:pt x="400" y="413"/>
                  </a:lnTo>
                  <a:lnTo>
                    <a:pt x="375" y="435"/>
                  </a:lnTo>
                  <a:lnTo>
                    <a:pt x="350" y="457"/>
                  </a:lnTo>
                  <a:lnTo>
                    <a:pt x="326" y="480"/>
                  </a:lnTo>
                  <a:lnTo>
                    <a:pt x="303" y="503"/>
                  </a:lnTo>
                  <a:lnTo>
                    <a:pt x="281" y="526"/>
                  </a:lnTo>
                  <a:lnTo>
                    <a:pt x="258" y="551"/>
                  </a:lnTo>
                  <a:lnTo>
                    <a:pt x="238" y="575"/>
                  </a:lnTo>
                  <a:lnTo>
                    <a:pt x="217" y="600"/>
                  </a:lnTo>
                  <a:lnTo>
                    <a:pt x="199" y="625"/>
                  </a:lnTo>
                  <a:lnTo>
                    <a:pt x="180" y="651"/>
                  </a:lnTo>
                  <a:lnTo>
                    <a:pt x="162" y="677"/>
                  </a:lnTo>
                  <a:lnTo>
                    <a:pt x="145" y="703"/>
                  </a:lnTo>
                  <a:lnTo>
                    <a:pt x="129" y="729"/>
                  </a:lnTo>
                  <a:lnTo>
                    <a:pt x="114" y="757"/>
                  </a:lnTo>
                  <a:lnTo>
                    <a:pt x="100" y="784"/>
                  </a:lnTo>
                  <a:lnTo>
                    <a:pt x="86" y="811"/>
                  </a:lnTo>
                  <a:lnTo>
                    <a:pt x="74" y="839"/>
                  </a:lnTo>
                  <a:lnTo>
                    <a:pt x="63" y="868"/>
                  </a:lnTo>
                  <a:lnTo>
                    <a:pt x="51" y="896"/>
                  </a:lnTo>
                  <a:lnTo>
                    <a:pt x="42" y="925"/>
                  </a:lnTo>
                  <a:lnTo>
                    <a:pt x="33" y="954"/>
                  </a:lnTo>
                  <a:lnTo>
                    <a:pt x="26" y="983"/>
                  </a:lnTo>
                  <a:lnTo>
                    <a:pt x="19" y="1013"/>
                  </a:lnTo>
                  <a:lnTo>
                    <a:pt x="13" y="1042"/>
                  </a:lnTo>
                  <a:lnTo>
                    <a:pt x="8" y="1073"/>
                  </a:lnTo>
                  <a:lnTo>
                    <a:pt x="5" y="1103"/>
                  </a:lnTo>
                  <a:lnTo>
                    <a:pt x="2" y="1134"/>
                  </a:lnTo>
                  <a:lnTo>
                    <a:pt x="1" y="1164"/>
                  </a:lnTo>
                  <a:lnTo>
                    <a:pt x="0" y="1194"/>
                  </a:lnTo>
                  <a:lnTo>
                    <a:pt x="0" y="1194"/>
                  </a:lnTo>
                  <a:lnTo>
                    <a:pt x="1" y="1229"/>
                  </a:lnTo>
                  <a:lnTo>
                    <a:pt x="3" y="1263"/>
                  </a:lnTo>
                  <a:lnTo>
                    <a:pt x="6" y="1297"/>
                  </a:lnTo>
                  <a:lnTo>
                    <a:pt x="10" y="1331"/>
                  </a:lnTo>
                  <a:lnTo>
                    <a:pt x="16" y="1364"/>
                  </a:lnTo>
                  <a:lnTo>
                    <a:pt x="24" y="1397"/>
                  </a:lnTo>
                  <a:lnTo>
                    <a:pt x="32" y="1430"/>
                  </a:lnTo>
                  <a:lnTo>
                    <a:pt x="41" y="1463"/>
                  </a:lnTo>
                  <a:lnTo>
                    <a:pt x="52" y="1495"/>
                  </a:lnTo>
                  <a:lnTo>
                    <a:pt x="64" y="1527"/>
                  </a:lnTo>
                  <a:lnTo>
                    <a:pt x="77" y="1558"/>
                  </a:lnTo>
                  <a:lnTo>
                    <a:pt x="92" y="1589"/>
                  </a:lnTo>
                  <a:lnTo>
                    <a:pt x="107" y="1620"/>
                  </a:lnTo>
                  <a:lnTo>
                    <a:pt x="124" y="1650"/>
                  </a:lnTo>
                  <a:lnTo>
                    <a:pt x="141" y="1679"/>
                  </a:lnTo>
                  <a:lnTo>
                    <a:pt x="160" y="1709"/>
                  </a:lnTo>
                  <a:lnTo>
                    <a:pt x="179" y="1738"/>
                  </a:lnTo>
                  <a:lnTo>
                    <a:pt x="201" y="1767"/>
                  </a:lnTo>
                  <a:lnTo>
                    <a:pt x="222" y="1795"/>
                  </a:lnTo>
                  <a:lnTo>
                    <a:pt x="245" y="1823"/>
                  </a:lnTo>
                  <a:lnTo>
                    <a:pt x="269" y="1849"/>
                  </a:lnTo>
                  <a:lnTo>
                    <a:pt x="293" y="1876"/>
                  </a:lnTo>
                  <a:lnTo>
                    <a:pt x="319" y="1902"/>
                  </a:lnTo>
                  <a:lnTo>
                    <a:pt x="346" y="1928"/>
                  </a:lnTo>
                  <a:lnTo>
                    <a:pt x="373" y="1953"/>
                  </a:lnTo>
                  <a:lnTo>
                    <a:pt x="401" y="1977"/>
                  </a:lnTo>
                  <a:lnTo>
                    <a:pt x="430" y="2002"/>
                  </a:lnTo>
                  <a:lnTo>
                    <a:pt x="461" y="2024"/>
                  </a:lnTo>
                  <a:lnTo>
                    <a:pt x="492" y="2047"/>
                  </a:lnTo>
                  <a:lnTo>
                    <a:pt x="524" y="2070"/>
                  </a:lnTo>
                  <a:lnTo>
                    <a:pt x="556" y="2091"/>
                  </a:lnTo>
                  <a:lnTo>
                    <a:pt x="590" y="2112"/>
                  </a:lnTo>
                  <a:lnTo>
                    <a:pt x="590" y="2112"/>
                  </a:lnTo>
                  <a:lnTo>
                    <a:pt x="593" y="2144"/>
                  </a:lnTo>
                  <a:lnTo>
                    <a:pt x="595" y="2177"/>
                  </a:lnTo>
                  <a:lnTo>
                    <a:pt x="597" y="2211"/>
                  </a:lnTo>
                  <a:lnTo>
                    <a:pt x="598" y="2245"/>
                  </a:lnTo>
                  <a:lnTo>
                    <a:pt x="598" y="2245"/>
                  </a:lnTo>
                  <a:lnTo>
                    <a:pt x="597" y="2275"/>
                  </a:lnTo>
                  <a:lnTo>
                    <a:pt x="596" y="2305"/>
                  </a:lnTo>
                  <a:lnTo>
                    <a:pt x="594" y="2334"/>
                  </a:lnTo>
                  <a:lnTo>
                    <a:pt x="592" y="2365"/>
                  </a:lnTo>
                  <a:lnTo>
                    <a:pt x="588" y="2396"/>
                  </a:lnTo>
                  <a:lnTo>
                    <a:pt x="584" y="2427"/>
                  </a:lnTo>
                  <a:lnTo>
                    <a:pt x="577" y="2459"/>
                  </a:lnTo>
                  <a:lnTo>
                    <a:pt x="571" y="2491"/>
                  </a:lnTo>
                  <a:lnTo>
                    <a:pt x="563" y="2523"/>
                  </a:lnTo>
                  <a:lnTo>
                    <a:pt x="555" y="2555"/>
                  </a:lnTo>
                  <a:lnTo>
                    <a:pt x="544" y="2587"/>
                  </a:lnTo>
                  <a:lnTo>
                    <a:pt x="533" y="2620"/>
                  </a:lnTo>
                  <a:lnTo>
                    <a:pt x="521" y="2653"/>
                  </a:lnTo>
                  <a:lnTo>
                    <a:pt x="506" y="2684"/>
                  </a:lnTo>
                  <a:lnTo>
                    <a:pt x="492" y="2717"/>
                  </a:lnTo>
                  <a:lnTo>
                    <a:pt x="475" y="2750"/>
                  </a:lnTo>
                  <a:lnTo>
                    <a:pt x="475" y="2750"/>
                  </a:lnTo>
                  <a:lnTo>
                    <a:pt x="470" y="2760"/>
                  </a:lnTo>
                  <a:lnTo>
                    <a:pt x="467" y="2769"/>
                  </a:lnTo>
                  <a:lnTo>
                    <a:pt x="464" y="2778"/>
                  </a:lnTo>
                  <a:lnTo>
                    <a:pt x="462" y="2787"/>
                  </a:lnTo>
                  <a:lnTo>
                    <a:pt x="460" y="2798"/>
                  </a:lnTo>
                  <a:lnTo>
                    <a:pt x="459" y="2807"/>
                  </a:lnTo>
                  <a:lnTo>
                    <a:pt x="459" y="2817"/>
                  </a:lnTo>
                  <a:lnTo>
                    <a:pt x="460" y="2827"/>
                  </a:lnTo>
                  <a:lnTo>
                    <a:pt x="461" y="2836"/>
                  </a:lnTo>
                  <a:lnTo>
                    <a:pt x="463" y="2846"/>
                  </a:lnTo>
                  <a:lnTo>
                    <a:pt x="465" y="2855"/>
                  </a:lnTo>
                  <a:lnTo>
                    <a:pt x="468" y="2865"/>
                  </a:lnTo>
                  <a:lnTo>
                    <a:pt x="472" y="2873"/>
                  </a:lnTo>
                  <a:lnTo>
                    <a:pt x="478" y="2882"/>
                  </a:lnTo>
                  <a:lnTo>
                    <a:pt x="483" y="2890"/>
                  </a:lnTo>
                  <a:lnTo>
                    <a:pt x="488" y="2899"/>
                  </a:lnTo>
                  <a:lnTo>
                    <a:pt x="488" y="2899"/>
                  </a:lnTo>
                  <a:lnTo>
                    <a:pt x="498" y="2910"/>
                  </a:lnTo>
                  <a:lnTo>
                    <a:pt x="510" y="2920"/>
                  </a:lnTo>
                  <a:lnTo>
                    <a:pt x="523" y="2930"/>
                  </a:lnTo>
                  <a:lnTo>
                    <a:pt x="536" y="2938"/>
                  </a:lnTo>
                  <a:lnTo>
                    <a:pt x="551" y="2943"/>
                  </a:lnTo>
                  <a:lnTo>
                    <a:pt x="565" y="2948"/>
                  </a:lnTo>
                  <a:lnTo>
                    <a:pt x="580" y="2950"/>
                  </a:lnTo>
                  <a:lnTo>
                    <a:pt x="596" y="2951"/>
                  </a:lnTo>
                  <a:lnTo>
                    <a:pt x="596" y="2951"/>
                  </a:lnTo>
                  <a:lnTo>
                    <a:pt x="612" y="2950"/>
                  </a:lnTo>
                  <a:lnTo>
                    <a:pt x="628" y="2947"/>
                  </a:lnTo>
                  <a:lnTo>
                    <a:pt x="628" y="2947"/>
                  </a:lnTo>
                  <a:lnTo>
                    <a:pt x="672" y="2937"/>
                  </a:lnTo>
                  <a:lnTo>
                    <a:pt x="713" y="2925"/>
                  </a:lnTo>
                  <a:lnTo>
                    <a:pt x="753" y="2914"/>
                  </a:lnTo>
                  <a:lnTo>
                    <a:pt x="792" y="2902"/>
                  </a:lnTo>
                  <a:lnTo>
                    <a:pt x="831" y="2889"/>
                  </a:lnTo>
                  <a:lnTo>
                    <a:pt x="867" y="2877"/>
                  </a:lnTo>
                  <a:lnTo>
                    <a:pt x="902" y="2864"/>
                  </a:lnTo>
                  <a:lnTo>
                    <a:pt x="936" y="2850"/>
                  </a:lnTo>
                  <a:lnTo>
                    <a:pt x="968" y="2836"/>
                  </a:lnTo>
                  <a:lnTo>
                    <a:pt x="1000" y="2821"/>
                  </a:lnTo>
                  <a:lnTo>
                    <a:pt x="1031" y="2806"/>
                  </a:lnTo>
                  <a:lnTo>
                    <a:pt x="1061" y="2791"/>
                  </a:lnTo>
                  <a:lnTo>
                    <a:pt x="1091" y="2775"/>
                  </a:lnTo>
                  <a:lnTo>
                    <a:pt x="1120" y="2759"/>
                  </a:lnTo>
                  <a:lnTo>
                    <a:pt x="1148" y="2742"/>
                  </a:lnTo>
                  <a:lnTo>
                    <a:pt x="1174" y="2725"/>
                  </a:lnTo>
                  <a:lnTo>
                    <a:pt x="1201" y="2707"/>
                  </a:lnTo>
                  <a:lnTo>
                    <a:pt x="1227" y="2689"/>
                  </a:lnTo>
                  <a:lnTo>
                    <a:pt x="1278" y="2652"/>
                  </a:lnTo>
                  <a:lnTo>
                    <a:pt x="1329" y="2612"/>
                  </a:lnTo>
                  <a:lnTo>
                    <a:pt x="1378" y="2571"/>
                  </a:lnTo>
                  <a:lnTo>
                    <a:pt x="1426" y="2528"/>
                  </a:lnTo>
                  <a:lnTo>
                    <a:pt x="1476" y="2483"/>
                  </a:lnTo>
                  <a:lnTo>
                    <a:pt x="1578" y="2388"/>
                  </a:lnTo>
                  <a:lnTo>
                    <a:pt x="1578" y="2388"/>
                  </a:lnTo>
                  <a:lnTo>
                    <a:pt x="1611" y="2390"/>
                  </a:lnTo>
                  <a:lnTo>
                    <a:pt x="1643" y="2390"/>
                  </a:lnTo>
                  <a:lnTo>
                    <a:pt x="1643" y="2390"/>
                  </a:lnTo>
                  <a:lnTo>
                    <a:pt x="1685" y="2390"/>
                  </a:lnTo>
                  <a:lnTo>
                    <a:pt x="1727" y="2389"/>
                  </a:lnTo>
                  <a:lnTo>
                    <a:pt x="1769" y="2387"/>
                  </a:lnTo>
                  <a:lnTo>
                    <a:pt x="1810" y="2384"/>
                  </a:lnTo>
                  <a:lnTo>
                    <a:pt x="1853" y="2381"/>
                  </a:lnTo>
                  <a:lnTo>
                    <a:pt x="1893" y="2377"/>
                  </a:lnTo>
                  <a:lnTo>
                    <a:pt x="1934" y="2371"/>
                  </a:lnTo>
                  <a:lnTo>
                    <a:pt x="1974" y="2366"/>
                  </a:lnTo>
                  <a:lnTo>
                    <a:pt x="2014" y="2360"/>
                  </a:lnTo>
                  <a:lnTo>
                    <a:pt x="2053" y="2353"/>
                  </a:lnTo>
                  <a:lnTo>
                    <a:pt x="2092" y="2345"/>
                  </a:lnTo>
                  <a:lnTo>
                    <a:pt x="2131" y="2336"/>
                  </a:lnTo>
                  <a:lnTo>
                    <a:pt x="2169" y="2327"/>
                  </a:lnTo>
                  <a:lnTo>
                    <a:pt x="2208" y="2318"/>
                  </a:lnTo>
                  <a:lnTo>
                    <a:pt x="2245" y="2308"/>
                  </a:lnTo>
                  <a:lnTo>
                    <a:pt x="2282" y="2296"/>
                  </a:lnTo>
                  <a:lnTo>
                    <a:pt x="2319" y="2285"/>
                  </a:lnTo>
                  <a:lnTo>
                    <a:pt x="2355" y="2273"/>
                  </a:lnTo>
                  <a:lnTo>
                    <a:pt x="2391" y="2259"/>
                  </a:lnTo>
                  <a:lnTo>
                    <a:pt x="2426" y="2246"/>
                  </a:lnTo>
                  <a:lnTo>
                    <a:pt x="2461" y="2232"/>
                  </a:lnTo>
                  <a:lnTo>
                    <a:pt x="2495" y="2217"/>
                  </a:lnTo>
                  <a:lnTo>
                    <a:pt x="2528" y="2203"/>
                  </a:lnTo>
                  <a:lnTo>
                    <a:pt x="2562" y="2186"/>
                  </a:lnTo>
                  <a:lnTo>
                    <a:pt x="2594" y="2170"/>
                  </a:lnTo>
                  <a:lnTo>
                    <a:pt x="2625" y="2153"/>
                  </a:lnTo>
                  <a:lnTo>
                    <a:pt x="2657" y="2136"/>
                  </a:lnTo>
                  <a:lnTo>
                    <a:pt x="2687" y="2117"/>
                  </a:lnTo>
                  <a:lnTo>
                    <a:pt x="2718" y="2099"/>
                  </a:lnTo>
                  <a:lnTo>
                    <a:pt x="2747" y="2080"/>
                  </a:lnTo>
                  <a:lnTo>
                    <a:pt x="2776" y="2060"/>
                  </a:lnTo>
                  <a:lnTo>
                    <a:pt x="2804" y="2040"/>
                  </a:lnTo>
                  <a:lnTo>
                    <a:pt x="2832" y="2019"/>
                  </a:lnTo>
                  <a:lnTo>
                    <a:pt x="2859" y="1999"/>
                  </a:lnTo>
                  <a:lnTo>
                    <a:pt x="2885" y="1977"/>
                  </a:lnTo>
                  <a:lnTo>
                    <a:pt x="2910" y="1955"/>
                  </a:lnTo>
                  <a:lnTo>
                    <a:pt x="2935" y="1933"/>
                  </a:lnTo>
                  <a:lnTo>
                    <a:pt x="2959" y="1910"/>
                  </a:lnTo>
                  <a:lnTo>
                    <a:pt x="2983" y="1886"/>
                  </a:lnTo>
                  <a:lnTo>
                    <a:pt x="3005" y="1864"/>
                  </a:lnTo>
                  <a:lnTo>
                    <a:pt x="3027" y="1839"/>
                  </a:lnTo>
                  <a:lnTo>
                    <a:pt x="3047" y="1814"/>
                  </a:lnTo>
                  <a:lnTo>
                    <a:pt x="3068" y="1790"/>
                  </a:lnTo>
                  <a:lnTo>
                    <a:pt x="3088" y="1765"/>
                  </a:lnTo>
                  <a:lnTo>
                    <a:pt x="3106" y="1739"/>
                  </a:lnTo>
                  <a:lnTo>
                    <a:pt x="3124" y="1713"/>
                  </a:lnTo>
                  <a:lnTo>
                    <a:pt x="3140" y="1687"/>
                  </a:lnTo>
                  <a:lnTo>
                    <a:pt x="3156" y="1660"/>
                  </a:lnTo>
                  <a:lnTo>
                    <a:pt x="3172" y="1633"/>
                  </a:lnTo>
                  <a:lnTo>
                    <a:pt x="3185" y="1606"/>
                  </a:lnTo>
                  <a:lnTo>
                    <a:pt x="3199" y="1579"/>
                  </a:lnTo>
                  <a:lnTo>
                    <a:pt x="3211" y="1551"/>
                  </a:lnTo>
                  <a:lnTo>
                    <a:pt x="3223" y="1522"/>
                  </a:lnTo>
                  <a:lnTo>
                    <a:pt x="3234" y="1493"/>
                  </a:lnTo>
                  <a:lnTo>
                    <a:pt x="3243" y="1465"/>
                  </a:lnTo>
                  <a:lnTo>
                    <a:pt x="3252" y="1435"/>
                  </a:lnTo>
                  <a:lnTo>
                    <a:pt x="3259" y="1407"/>
                  </a:lnTo>
                  <a:lnTo>
                    <a:pt x="3267" y="1377"/>
                  </a:lnTo>
                  <a:lnTo>
                    <a:pt x="3272" y="1347"/>
                  </a:lnTo>
                  <a:lnTo>
                    <a:pt x="3277" y="1317"/>
                  </a:lnTo>
                  <a:lnTo>
                    <a:pt x="3281" y="1287"/>
                  </a:lnTo>
                  <a:lnTo>
                    <a:pt x="3283" y="1256"/>
                  </a:lnTo>
                  <a:lnTo>
                    <a:pt x="3285" y="1225"/>
                  </a:lnTo>
                  <a:lnTo>
                    <a:pt x="3285" y="1194"/>
                  </a:lnTo>
                  <a:lnTo>
                    <a:pt x="3285" y="1194"/>
                  </a:lnTo>
                  <a:lnTo>
                    <a:pt x="3285" y="1164"/>
                  </a:lnTo>
                  <a:lnTo>
                    <a:pt x="3283" y="1134"/>
                  </a:lnTo>
                  <a:lnTo>
                    <a:pt x="3281" y="1103"/>
                  </a:lnTo>
                  <a:lnTo>
                    <a:pt x="3277" y="1073"/>
                  </a:lnTo>
                  <a:lnTo>
                    <a:pt x="3272" y="1042"/>
                  </a:lnTo>
                  <a:lnTo>
                    <a:pt x="3267" y="1013"/>
                  </a:lnTo>
                  <a:lnTo>
                    <a:pt x="3259" y="983"/>
                  </a:lnTo>
                  <a:lnTo>
                    <a:pt x="3252" y="954"/>
                  </a:lnTo>
                  <a:lnTo>
                    <a:pt x="3243" y="925"/>
                  </a:lnTo>
                  <a:lnTo>
                    <a:pt x="3234" y="896"/>
                  </a:lnTo>
                  <a:lnTo>
                    <a:pt x="3223" y="868"/>
                  </a:lnTo>
                  <a:lnTo>
                    <a:pt x="3211" y="839"/>
                  </a:lnTo>
                  <a:lnTo>
                    <a:pt x="3199" y="811"/>
                  </a:lnTo>
                  <a:lnTo>
                    <a:pt x="3185" y="784"/>
                  </a:lnTo>
                  <a:lnTo>
                    <a:pt x="3172" y="757"/>
                  </a:lnTo>
                  <a:lnTo>
                    <a:pt x="3156" y="729"/>
                  </a:lnTo>
                  <a:lnTo>
                    <a:pt x="3140" y="703"/>
                  </a:lnTo>
                  <a:lnTo>
                    <a:pt x="3124" y="677"/>
                  </a:lnTo>
                  <a:lnTo>
                    <a:pt x="3106" y="651"/>
                  </a:lnTo>
                  <a:lnTo>
                    <a:pt x="3088" y="625"/>
                  </a:lnTo>
                  <a:lnTo>
                    <a:pt x="3068" y="600"/>
                  </a:lnTo>
                  <a:lnTo>
                    <a:pt x="3047" y="575"/>
                  </a:lnTo>
                  <a:lnTo>
                    <a:pt x="3027" y="551"/>
                  </a:lnTo>
                  <a:lnTo>
                    <a:pt x="3005" y="526"/>
                  </a:lnTo>
                  <a:lnTo>
                    <a:pt x="2983" y="503"/>
                  </a:lnTo>
                  <a:lnTo>
                    <a:pt x="2959" y="480"/>
                  </a:lnTo>
                  <a:lnTo>
                    <a:pt x="2935" y="457"/>
                  </a:lnTo>
                  <a:lnTo>
                    <a:pt x="2910" y="435"/>
                  </a:lnTo>
                  <a:lnTo>
                    <a:pt x="2885" y="413"/>
                  </a:lnTo>
                  <a:lnTo>
                    <a:pt x="2859" y="391"/>
                  </a:lnTo>
                  <a:lnTo>
                    <a:pt x="2832" y="370"/>
                  </a:lnTo>
                  <a:lnTo>
                    <a:pt x="2804" y="350"/>
                  </a:lnTo>
                  <a:lnTo>
                    <a:pt x="2776" y="330"/>
                  </a:lnTo>
                  <a:lnTo>
                    <a:pt x="2747" y="310"/>
                  </a:lnTo>
                  <a:lnTo>
                    <a:pt x="2718" y="291"/>
                  </a:lnTo>
                  <a:lnTo>
                    <a:pt x="2687" y="273"/>
                  </a:lnTo>
                  <a:lnTo>
                    <a:pt x="2657" y="254"/>
                  </a:lnTo>
                  <a:lnTo>
                    <a:pt x="2625" y="237"/>
                  </a:lnTo>
                  <a:lnTo>
                    <a:pt x="2594" y="220"/>
                  </a:lnTo>
                  <a:lnTo>
                    <a:pt x="2562" y="204"/>
                  </a:lnTo>
                  <a:lnTo>
                    <a:pt x="2528" y="187"/>
                  </a:lnTo>
                  <a:lnTo>
                    <a:pt x="2495" y="173"/>
                  </a:lnTo>
                  <a:lnTo>
                    <a:pt x="2461" y="158"/>
                  </a:lnTo>
                  <a:lnTo>
                    <a:pt x="2426" y="144"/>
                  </a:lnTo>
                  <a:lnTo>
                    <a:pt x="2391" y="131"/>
                  </a:lnTo>
                  <a:lnTo>
                    <a:pt x="2355" y="117"/>
                  </a:lnTo>
                  <a:lnTo>
                    <a:pt x="2319" y="105"/>
                  </a:lnTo>
                  <a:lnTo>
                    <a:pt x="2282" y="94"/>
                  </a:lnTo>
                  <a:lnTo>
                    <a:pt x="2245" y="82"/>
                  </a:lnTo>
                  <a:lnTo>
                    <a:pt x="2208" y="72"/>
                  </a:lnTo>
                  <a:lnTo>
                    <a:pt x="2169" y="63"/>
                  </a:lnTo>
                  <a:lnTo>
                    <a:pt x="2131" y="54"/>
                  </a:lnTo>
                  <a:lnTo>
                    <a:pt x="2092" y="45"/>
                  </a:lnTo>
                  <a:lnTo>
                    <a:pt x="2053" y="37"/>
                  </a:lnTo>
                  <a:lnTo>
                    <a:pt x="2014" y="30"/>
                  </a:lnTo>
                  <a:lnTo>
                    <a:pt x="1974" y="24"/>
                  </a:lnTo>
                  <a:lnTo>
                    <a:pt x="1934" y="19"/>
                  </a:lnTo>
                  <a:lnTo>
                    <a:pt x="1893" y="13"/>
                  </a:lnTo>
                  <a:lnTo>
                    <a:pt x="1853" y="9"/>
                  </a:lnTo>
                  <a:lnTo>
                    <a:pt x="1810" y="6"/>
                  </a:lnTo>
                  <a:lnTo>
                    <a:pt x="1769" y="3"/>
                  </a:lnTo>
                  <a:lnTo>
                    <a:pt x="1727" y="1"/>
                  </a:lnTo>
                  <a:lnTo>
                    <a:pt x="1685" y="0"/>
                  </a:lnTo>
                  <a:lnTo>
                    <a:pt x="1643" y="0"/>
                  </a:lnTo>
                  <a:lnTo>
                    <a:pt x="1643" y="0"/>
                  </a:lnTo>
                  <a:close/>
                  <a:moveTo>
                    <a:pt x="1956" y="1617"/>
                  </a:moveTo>
                  <a:lnTo>
                    <a:pt x="883" y="1617"/>
                  </a:lnTo>
                  <a:lnTo>
                    <a:pt x="883" y="1617"/>
                  </a:lnTo>
                  <a:lnTo>
                    <a:pt x="869" y="1617"/>
                  </a:lnTo>
                  <a:lnTo>
                    <a:pt x="855" y="1615"/>
                  </a:lnTo>
                  <a:lnTo>
                    <a:pt x="842" y="1610"/>
                  </a:lnTo>
                  <a:lnTo>
                    <a:pt x="830" y="1606"/>
                  </a:lnTo>
                  <a:lnTo>
                    <a:pt x="818" y="1600"/>
                  </a:lnTo>
                  <a:lnTo>
                    <a:pt x="807" y="1594"/>
                  </a:lnTo>
                  <a:lnTo>
                    <a:pt x="796" y="1586"/>
                  </a:lnTo>
                  <a:lnTo>
                    <a:pt x="786" y="1577"/>
                  </a:lnTo>
                  <a:lnTo>
                    <a:pt x="777" y="1567"/>
                  </a:lnTo>
                  <a:lnTo>
                    <a:pt x="770" y="1557"/>
                  </a:lnTo>
                  <a:lnTo>
                    <a:pt x="763" y="1546"/>
                  </a:lnTo>
                  <a:lnTo>
                    <a:pt x="757" y="1533"/>
                  </a:lnTo>
                  <a:lnTo>
                    <a:pt x="752" y="1521"/>
                  </a:lnTo>
                  <a:lnTo>
                    <a:pt x="749" y="1508"/>
                  </a:lnTo>
                  <a:lnTo>
                    <a:pt x="747" y="1494"/>
                  </a:lnTo>
                  <a:lnTo>
                    <a:pt x="746" y="1480"/>
                  </a:lnTo>
                  <a:lnTo>
                    <a:pt x="746" y="1480"/>
                  </a:lnTo>
                  <a:lnTo>
                    <a:pt x="747" y="1465"/>
                  </a:lnTo>
                  <a:lnTo>
                    <a:pt x="749" y="1452"/>
                  </a:lnTo>
                  <a:lnTo>
                    <a:pt x="752" y="1440"/>
                  </a:lnTo>
                  <a:lnTo>
                    <a:pt x="757" y="1426"/>
                  </a:lnTo>
                  <a:lnTo>
                    <a:pt x="763" y="1415"/>
                  </a:lnTo>
                  <a:lnTo>
                    <a:pt x="770" y="1404"/>
                  </a:lnTo>
                  <a:lnTo>
                    <a:pt x="777" y="1393"/>
                  </a:lnTo>
                  <a:lnTo>
                    <a:pt x="786" y="1383"/>
                  </a:lnTo>
                  <a:lnTo>
                    <a:pt x="796" y="1375"/>
                  </a:lnTo>
                  <a:lnTo>
                    <a:pt x="807" y="1366"/>
                  </a:lnTo>
                  <a:lnTo>
                    <a:pt x="818" y="1359"/>
                  </a:lnTo>
                  <a:lnTo>
                    <a:pt x="830" y="1354"/>
                  </a:lnTo>
                  <a:lnTo>
                    <a:pt x="842" y="1349"/>
                  </a:lnTo>
                  <a:lnTo>
                    <a:pt x="855" y="1346"/>
                  </a:lnTo>
                  <a:lnTo>
                    <a:pt x="869" y="1344"/>
                  </a:lnTo>
                  <a:lnTo>
                    <a:pt x="883" y="1343"/>
                  </a:lnTo>
                  <a:lnTo>
                    <a:pt x="1956" y="1343"/>
                  </a:lnTo>
                  <a:lnTo>
                    <a:pt x="1956" y="1343"/>
                  </a:lnTo>
                  <a:lnTo>
                    <a:pt x="1971" y="1344"/>
                  </a:lnTo>
                  <a:lnTo>
                    <a:pt x="1984" y="1346"/>
                  </a:lnTo>
                  <a:lnTo>
                    <a:pt x="1998" y="1349"/>
                  </a:lnTo>
                  <a:lnTo>
                    <a:pt x="2010" y="1354"/>
                  </a:lnTo>
                  <a:lnTo>
                    <a:pt x="2022" y="1359"/>
                  </a:lnTo>
                  <a:lnTo>
                    <a:pt x="2034" y="1366"/>
                  </a:lnTo>
                  <a:lnTo>
                    <a:pt x="2044" y="1375"/>
                  </a:lnTo>
                  <a:lnTo>
                    <a:pt x="2053" y="1383"/>
                  </a:lnTo>
                  <a:lnTo>
                    <a:pt x="2062" y="1393"/>
                  </a:lnTo>
                  <a:lnTo>
                    <a:pt x="2070" y="1404"/>
                  </a:lnTo>
                  <a:lnTo>
                    <a:pt x="2077" y="1415"/>
                  </a:lnTo>
                  <a:lnTo>
                    <a:pt x="2083" y="1426"/>
                  </a:lnTo>
                  <a:lnTo>
                    <a:pt x="2087" y="1440"/>
                  </a:lnTo>
                  <a:lnTo>
                    <a:pt x="2090" y="1452"/>
                  </a:lnTo>
                  <a:lnTo>
                    <a:pt x="2092" y="1465"/>
                  </a:lnTo>
                  <a:lnTo>
                    <a:pt x="2093" y="1480"/>
                  </a:lnTo>
                  <a:lnTo>
                    <a:pt x="2093" y="1480"/>
                  </a:lnTo>
                  <a:lnTo>
                    <a:pt x="2092" y="1494"/>
                  </a:lnTo>
                  <a:lnTo>
                    <a:pt x="2090" y="1508"/>
                  </a:lnTo>
                  <a:lnTo>
                    <a:pt x="2087" y="1521"/>
                  </a:lnTo>
                  <a:lnTo>
                    <a:pt x="2083" y="1533"/>
                  </a:lnTo>
                  <a:lnTo>
                    <a:pt x="2077" y="1546"/>
                  </a:lnTo>
                  <a:lnTo>
                    <a:pt x="2070" y="1557"/>
                  </a:lnTo>
                  <a:lnTo>
                    <a:pt x="2062" y="1567"/>
                  </a:lnTo>
                  <a:lnTo>
                    <a:pt x="2053" y="1577"/>
                  </a:lnTo>
                  <a:lnTo>
                    <a:pt x="2044" y="1586"/>
                  </a:lnTo>
                  <a:lnTo>
                    <a:pt x="2034" y="1594"/>
                  </a:lnTo>
                  <a:lnTo>
                    <a:pt x="2022" y="1600"/>
                  </a:lnTo>
                  <a:lnTo>
                    <a:pt x="2010" y="1606"/>
                  </a:lnTo>
                  <a:lnTo>
                    <a:pt x="1998" y="1610"/>
                  </a:lnTo>
                  <a:lnTo>
                    <a:pt x="1984" y="1615"/>
                  </a:lnTo>
                  <a:lnTo>
                    <a:pt x="1971" y="1617"/>
                  </a:lnTo>
                  <a:lnTo>
                    <a:pt x="1956" y="1617"/>
                  </a:lnTo>
                  <a:lnTo>
                    <a:pt x="1956" y="1617"/>
                  </a:lnTo>
                  <a:close/>
                  <a:moveTo>
                    <a:pt x="2492" y="1085"/>
                  </a:moveTo>
                  <a:lnTo>
                    <a:pt x="883" y="1085"/>
                  </a:lnTo>
                  <a:lnTo>
                    <a:pt x="883" y="1085"/>
                  </a:lnTo>
                  <a:lnTo>
                    <a:pt x="870" y="1085"/>
                  </a:lnTo>
                  <a:lnTo>
                    <a:pt x="855" y="1083"/>
                  </a:lnTo>
                  <a:lnTo>
                    <a:pt x="843" y="1079"/>
                  </a:lnTo>
                  <a:lnTo>
                    <a:pt x="830" y="1075"/>
                  </a:lnTo>
                  <a:lnTo>
                    <a:pt x="818" y="1069"/>
                  </a:lnTo>
                  <a:lnTo>
                    <a:pt x="807" y="1063"/>
                  </a:lnTo>
                  <a:lnTo>
                    <a:pt x="797" y="1054"/>
                  </a:lnTo>
                  <a:lnTo>
                    <a:pt x="786" y="1045"/>
                  </a:lnTo>
                  <a:lnTo>
                    <a:pt x="778" y="1036"/>
                  </a:lnTo>
                  <a:lnTo>
                    <a:pt x="770" y="1026"/>
                  </a:lnTo>
                  <a:lnTo>
                    <a:pt x="763" y="1014"/>
                  </a:lnTo>
                  <a:lnTo>
                    <a:pt x="757" y="1002"/>
                  </a:lnTo>
                  <a:lnTo>
                    <a:pt x="752" y="990"/>
                  </a:lnTo>
                  <a:lnTo>
                    <a:pt x="749" y="976"/>
                  </a:lnTo>
                  <a:lnTo>
                    <a:pt x="747" y="963"/>
                  </a:lnTo>
                  <a:lnTo>
                    <a:pt x="746" y="948"/>
                  </a:lnTo>
                  <a:lnTo>
                    <a:pt x="746" y="948"/>
                  </a:lnTo>
                  <a:lnTo>
                    <a:pt x="747" y="935"/>
                  </a:lnTo>
                  <a:lnTo>
                    <a:pt x="749" y="922"/>
                  </a:lnTo>
                  <a:lnTo>
                    <a:pt x="752" y="908"/>
                  </a:lnTo>
                  <a:lnTo>
                    <a:pt x="757" y="896"/>
                  </a:lnTo>
                  <a:lnTo>
                    <a:pt x="763" y="884"/>
                  </a:lnTo>
                  <a:lnTo>
                    <a:pt x="770" y="872"/>
                  </a:lnTo>
                  <a:lnTo>
                    <a:pt x="778" y="862"/>
                  </a:lnTo>
                  <a:lnTo>
                    <a:pt x="786" y="852"/>
                  </a:lnTo>
                  <a:lnTo>
                    <a:pt x="797" y="843"/>
                  </a:lnTo>
                  <a:lnTo>
                    <a:pt x="807" y="835"/>
                  </a:lnTo>
                  <a:lnTo>
                    <a:pt x="818" y="828"/>
                  </a:lnTo>
                  <a:lnTo>
                    <a:pt x="830" y="823"/>
                  </a:lnTo>
                  <a:lnTo>
                    <a:pt x="843" y="818"/>
                  </a:lnTo>
                  <a:lnTo>
                    <a:pt x="855" y="815"/>
                  </a:lnTo>
                  <a:lnTo>
                    <a:pt x="870" y="812"/>
                  </a:lnTo>
                  <a:lnTo>
                    <a:pt x="883" y="811"/>
                  </a:lnTo>
                  <a:lnTo>
                    <a:pt x="2492" y="811"/>
                  </a:lnTo>
                  <a:lnTo>
                    <a:pt x="2492" y="811"/>
                  </a:lnTo>
                  <a:lnTo>
                    <a:pt x="2506" y="812"/>
                  </a:lnTo>
                  <a:lnTo>
                    <a:pt x="2519" y="815"/>
                  </a:lnTo>
                  <a:lnTo>
                    <a:pt x="2533" y="818"/>
                  </a:lnTo>
                  <a:lnTo>
                    <a:pt x="2545" y="823"/>
                  </a:lnTo>
                  <a:lnTo>
                    <a:pt x="2556" y="828"/>
                  </a:lnTo>
                  <a:lnTo>
                    <a:pt x="2568" y="835"/>
                  </a:lnTo>
                  <a:lnTo>
                    <a:pt x="2579" y="843"/>
                  </a:lnTo>
                  <a:lnTo>
                    <a:pt x="2588" y="852"/>
                  </a:lnTo>
                  <a:lnTo>
                    <a:pt x="2598" y="862"/>
                  </a:lnTo>
                  <a:lnTo>
                    <a:pt x="2605" y="872"/>
                  </a:lnTo>
                  <a:lnTo>
                    <a:pt x="2612" y="884"/>
                  </a:lnTo>
                  <a:lnTo>
                    <a:pt x="2618" y="896"/>
                  </a:lnTo>
                  <a:lnTo>
                    <a:pt x="2622" y="908"/>
                  </a:lnTo>
                  <a:lnTo>
                    <a:pt x="2626" y="922"/>
                  </a:lnTo>
                  <a:lnTo>
                    <a:pt x="2628" y="935"/>
                  </a:lnTo>
                  <a:lnTo>
                    <a:pt x="2628" y="948"/>
                  </a:lnTo>
                  <a:lnTo>
                    <a:pt x="2628" y="948"/>
                  </a:lnTo>
                  <a:lnTo>
                    <a:pt x="2628" y="963"/>
                  </a:lnTo>
                  <a:lnTo>
                    <a:pt x="2626" y="976"/>
                  </a:lnTo>
                  <a:lnTo>
                    <a:pt x="2622" y="990"/>
                  </a:lnTo>
                  <a:lnTo>
                    <a:pt x="2618" y="1002"/>
                  </a:lnTo>
                  <a:lnTo>
                    <a:pt x="2612" y="1014"/>
                  </a:lnTo>
                  <a:lnTo>
                    <a:pt x="2605" y="1026"/>
                  </a:lnTo>
                  <a:lnTo>
                    <a:pt x="2598" y="1036"/>
                  </a:lnTo>
                  <a:lnTo>
                    <a:pt x="2588" y="1045"/>
                  </a:lnTo>
                  <a:lnTo>
                    <a:pt x="2579" y="1054"/>
                  </a:lnTo>
                  <a:lnTo>
                    <a:pt x="2568" y="1063"/>
                  </a:lnTo>
                  <a:lnTo>
                    <a:pt x="2556" y="1069"/>
                  </a:lnTo>
                  <a:lnTo>
                    <a:pt x="2545" y="1075"/>
                  </a:lnTo>
                  <a:lnTo>
                    <a:pt x="2533" y="1079"/>
                  </a:lnTo>
                  <a:lnTo>
                    <a:pt x="2519" y="1083"/>
                  </a:lnTo>
                  <a:lnTo>
                    <a:pt x="2506" y="1085"/>
                  </a:lnTo>
                  <a:lnTo>
                    <a:pt x="2492" y="1085"/>
                  </a:lnTo>
                  <a:lnTo>
                    <a:pt x="2492" y="10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3" tIns="37147" rIns="74293" bIns="37147" numCol="1" anchor="t" anchorCtr="0" compatLnSpc="1">
              <a:prstTxWarp prst="textNoShape">
                <a:avLst/>
              </a:prstTxWarp>
            </a:bodyPr>
            <a:lstStyle/>
            <a:p>
              <a:endParaRPr lang="en-ZA" sz="1463">
                <a:solidFill>
                  <a:srgbClr val="000000"/>
                </a:solidFill>
              </a:endParaRPr>
            </a:p>
          </p:txBody>
        </p:sp>
      </p:grpSp>
    </p:spTree>
    <p:extLst>
      <p:ext uri="{BB962C8B-B14F-4D97-AF65-F5344CB8AC3E}">
        <p14:creationId xmlns:p14="http://schemas.microsoft.com/office/powerpoint/2010/main" val="297079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4000" dirty="0"/>
              <a:t>Restructuring</a:t>
            </a:r>
          </a:p>
        </p:txBody>
      </p:sp>
      <p:pic>
        <p:nvPicPr>
          <p:cNvPr id="3" name="Picture 2"/>
          <p:cNvPicPr>
            <a:picLocks noChangeAspect="1"/>
          </p:cNvPicPr>
          <p:nvPr/>
        </p:nvPicPr>
        <p:blipFill rotWithShape="1">
          <a:blip r:embed="rId3"/>
          <a:srcRect t="15874" b="15874"/>
          <a:stretch/>
        </p:blipFill>
        <p:spPr>
          <a:xfrm>
            <a:off x="5935579" y="-48126"/>
            <a:ext cx="3970421" cy="6906126"/>
          </a:xfrm>
          <a:prstGeom prst="rect">
            <a:avLst/>
          </a:prstGeom>
        </p:spPr>
      </p:pic>
    </p:spTree>
    <p:extLst>
      <p:ext uri="{BB962C8B-B14F-4D97-AF65-F5344CB8AC3E}">
        <p14:creationId xmlns:p14="http://schemas.microsoft.com/office/powerpoint/2010/main" val="416549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Restructuring – common reasons …</a:t>
            </a:r>
          </a:p>
        </p:txBody>
      </p:sp>
      <p:sp>
        <p:nvSpPr>
          <p:cNvPr id="3" name="Inhaltsplatzhalter 8"/>
          <p:cNvSpPr txBox="1">
            <a:spLocks/>
          </p:cNvSpPr>
          <p:nvPr/>
        </p:nvSpPr>
        <p:spPr bwMode="gray">
          <a:xfrm>
            <a:off x="687924" y="1779051"/>
            <a:ext cx="827160" cy="1322411"/>
          </a:xfrm>
          <a:prstGeom prst="rect">
            <a:avLst/>
          </a:prstGeom>
          <a:ln>
            <a:noFill/>
          </a:ln>
        </p:spPr>
        <p:txBody>
          <a:bodyPr wrap="none" lIns="0" tIns="87748" rIns="0" bIns="0" anchor="ctr" anchorCtr="0"/>
          <a:lstStyle>
            <a:lvl1pPr marL="0" indent="0" algn="l" defTabSz="914400" rtl="0" eaLnBrk="1" latinLnBrk="0" hangingPunct="1">
              <a:lnSpc>
                <a:spcPct val="120000"/>
              </a:lnSpc>
              <a:spcBef>
                <a:spcPts val="600"/>
              </a:spcBef>
              <a:buFontTx/>
              <a:buNone/>
              <a:defRPr sz="1600" b="1" kern="1200">
                <a:solidFill>
                  <a:schemeClr val="accent2"/>
                </a:solidFill>
                <a:latin typeface="+mn-lt"/>
                <a:ea typeface="+mn-ea"/>
                <a:cs typeface="+mn-cs"/>
              </a:defRPr>
            </a:lvl1pPr>
            <a:lvl2pPr marL="180975" indent="-180975" algn="l" defTabSz="914400" rtl="0" eaLnBrk="1" latinLnBrk="0" hangingPunct="1">
              <a:lnSpc>
                <a:spcPct val="120000"/>
              </a:lnSpc>
              <a:spcBef>
                <a:spcPts val="600"/>
              </a:spcBef>
              <a:buClrTx/>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9pPr>
          </a:lstStyle>
          <a:p>
            <a:pPr defTabSz="742955" fontAlgn="t">
              <a:lnSpc>
                <a:spcPct val="100000"/>
              </a:lnSpc>
              <a:spcBef>
                <a:spcPts val="0"/>
              </a:spcBef>
              <a:defRPr/>
            </a:pPr>
            <a:r>
              <a:rPr lang="en-US" sz="9750" dirty="0">
                <a:latin typeface="+mj-lt"/>
              </a:rPr>
              <a:t>1</a:t>
            </a:r>
          </a:p>
        </p:txBody>
      </p:sp>
      <p:sp>
        <p:nvSpPr>
          <p:cNvPr id="7" name="Text Placeholder 1"/>
          <p:cNvSpPr txBox="1">
            <a:spLocks/>
          </p:cNvSpPr>
          <p:nvPr>
            <p:custDataLst>
              <p:tags r:id="rId1"/>
            </p:custDataLst>
          </p:nvPr>
        </p:nvSpPr>
        <p:spPr bwMode="gray">
          <a:xfrm>
            <a:off x="1515084" y="1800135"/>
            <a:ext cx="3237862" cy="1277865"/>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defTabSz="742955">
              <a:lnSpc>
                <a:spcPct val="110000"/>
              </a:lnSpc>
              <a:defRPr/>
            </a:pPr>
            <a:r>
              <a:rPr lang="en-GB" sz="2200" dirty="0"/>
              <a:t>Separate two businesses with intention to sell one</a:t>
            </a:r>
          </a:p>
          <a:p>
            <a:pPr defTabSz="742955">
              <a:lnSpc>
                <a:spcPct val="110000"/>
              </a:lnSpc>
              <a:defRPr/>
            </a:pPr>
            <a:endParaRPr lang="en-US" sz="1138" dirty="0">
              <a:latin typeface="+mn-lt"/>
            </a:endParaRPr>
          </a:p>
        </p:txBody>
      </p:sp>
      <p:cxnSp>
        <p:nvCxnSpPr>
          <p:cNvPr id="9" name="Gerade Verbindung 8"/>
          <p:cNvCxnSpPr/>
          <p:nvPr/>
        </p:nvCxnSpPr>
        <p:spPr bwMode="gray">
          <a:xfrm>
            <a:off x="770737" y="3111882"/>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Inhaltsplatzhalter 8"/>
          <p:cNvSpPr txBox="1">
            <a:spLocks/>
          </p:cNvSpPr>
          <p:nvPr/>
        </p:nvSpPr>
        <p:spPr bwMode="gray">
          <a:xfrm>
            <a:off x="728769" y="3122300"/>
            <a:ext cx="827160" cy="1322411"/>
          </a:xfrm>
          <a:prstGeom prst="rect">
            <a:avLst/>
          </a:prstGeom>
          <a:ln>
            <a:noFill/>
          </a:ln>
        </p:spPr>
        <p:txBody>
          <a:bodyPr wrap="none" lIns="0" tIns="87748" rIns="0" bIns="0" anchor="ctr" anchorCtr="0"/>
          <a:lstStyle>
            <a:lvl1pPr marL="0" indent="0" algn="l" defTabSz="914400" rtl="0" eaLnBrk="1" latinLnBrk="0" hangingPunct="1">
              <a:lnSpc>
                <a:spcPct val="120000"/>
              </a:lnSpc>
              <a:spcBef>
                <a:spcPts val="600"/>
              </a:spcBef>
              <a:buFontTx/>
              <a:buNone/>
              <a:defRPr sz="1600" b="1" kern="1200">
                <a:solidFill>
                  <a:schemeClr val="accent2"/>
                </a:solidFill>
                <a:latin typeface="+mn-lt"/>
                <a:ea typeface="+mn-ea"/>
                <a:cs typeface="+mn-cs"/>
              </a:defRPr>
            </a:lvl1pPr>
            <a:lvl2pPr marL="180975" indent="-180975" algn="l" defTabSz="914400" rtl="0" eaLnBrk="1" latinLnBrk="0" hangingPunct="1">
              <a:lnSpc>
                <a:spcPct val="120000"/>
              </a:lnSpc>
              <a:spcBef>
                <a:spcPts val="600"/>
              </a:spcBef>
              <a:buClrTx/>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9pPr>
          </a:lstStyle>
          <a:p>
            <a:pPr defTabSz="742955" fontAlgn="t">
              <a:lnSpc>
                <a:spcPct val="100000"/>
              </a:lnSpc>
              <a:spcBef>
                <a:spcPts val="0"/>
              </a:spcBef>
              <a:defRPr/>
            </a:pPr>
            <a:r>
              <a:rPr lang="en-US" sz="9750" dirty="0">
                <a:solidFill>
                  <a:schemeClr val="accent1"/>
                </a:solidFill>
                <a:latin typeface="+mj-lt"/>
              </a:rPr>
              <a:t>2</a:t>
            </a:r>
          </a:p>
        </p:txBody>
      </p:sp>
      <p:cxnSp>
        <p:nvCxnSpPr>
          <p:cNvPr id="27" name="Gerade Verbindung 8"/>
          <p:cNvCxnSpPr/>
          <p:nvPr/>
        </p:nvCxnSpPr>
        <p:spPr bwMode="gray">
          <a:xfrm>
            <a:off x="770737" y="4455131"/>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Inhaltsplatzhalter 8"/>
          <p:cNvSpPr txBox="1">
            <a:spLocks/>
          </p:cNvSpPr>
          <p:nvPr/>
        </p:nvSpPr>
        <p:spPr bwMode="gray">
          <a:xfrm>
            <a:off x="728769" y="4465551"/>
            <a:ext cx="827160" cy="1322411"/>
          </a:xfrm>
          <a:prstGeom prst="rect">
            <a:avLst/>
          </a:prstGeom>
          <a:ln>
            <a:noFill/>
          </a:ln>
        </p:spPr>
        <p:txBody>
          <a:bodyPr wrap="none" lIns="0" tIns="87748" rIns="0" bIns="0" anchor="ctr" anchorCtr="0"/>
          <a:lstStyle>
            <a:lvl1pPr marL="0" indent="0" algn="l" defTabSz="914400" rtl="0" eaLnBrk="1" latinLnBrk="0" hangingPunct="1">
              <a:lnSpc>
                <a:spcPct val="120000"/>
              </a:lnSpc>
              <a:spcBef>
                <a:spcPts val="600"/>
              </a:spcBef>
              <a:buFontTx/>
              <a:buNone/>
              <a:defRPr sz="1600" b="1" kern="1200">
                <a:solidFill>
                  <a:schemeClr val="accent2"/>
                </a:solidFill>
                <a:latin typeface="+mn-lt"/>
                <a:ea typeface="+mn-ea"/>
                <a:cs typeface="+mn-cs"/>
              </a:defRPr>
            </a:lvl1pPr>
            <a:lvl2pPr marL="180975" indent="-180975" algn="l" defTabSz="914400" rtl="0" eaLnBrk="1" latinLnBrk="0" hangingPunct="1">
              <a:lnSpc>
                <a:spcPct val="120000"/>
              </a:lnSpc>
              <a:spcBef>
                <a:spcPts val="600"/>
              </a:spcBef>
              <a:buClrTx/>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9pPr>
          </a:lstStyle>
          <a:p>
            <a:pPr defTabSz="742955" fontAlgn="t">
              <a:lnSpc>
                <a:spcPct val="100000"/>
              </a:lnSpc>
              <a:spcBef>
                <a:spcPts val="0"/>
              </a:spcBef>
              <a:defRPr/>
            </a:pPr>
            <a:r>
              <a:rPr lang="en-US" sz="9750" dirty="0">
                <a:solidFill>
                  <a:schemeClr val="accent3"/>
                </a:solidFill>
                <a:latin typeface="+mj-lt"/>
              </a:rPr>
              <a:t>3</a:t>
            </a:r>
          </a:p>
        </p:txBody>
      </p:sp>
      <p:cxnSp>
        <p:nvCxnSpPr>
          <p:cNvPr id="32" name="Gerade Verbindung 8"/>
          <p:cNvCxnSpPr/>
          <p:nvPr/>
        </p:nvCxnSpPr>
        <p:spPr bwMode="gray">
          <a:xfrm>
            <a:off x="770737" y="5798381"/>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 Placeholder 1"/>
          <p:cNvSpPr txBox="1">
            <a:spLocks/>
          </p:cNvSpPr>
          <p:nvPr>
            <p:custDataLst>
              <p:tags r:id="rId2"/>
            </p:custDataLst>
          </p:nvPr>
        </p:nvSpPr>
        <p:spPr bwMode="gray">
          <a:xfrm>
            <a:off x="1515084" y="3142357"/>
            <a:ext cx="3237862" cy="1277865"/>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defTabSz="742955">
              <a:lnSpc>
                <a:spcPct val="110000"/>
              </a:lnSpc>
              <a:defRPr/>
            </a:pPr>
            <a:r>
              <a:rPr lang="en-GB" sz="2200" dirty="0"/>
              <a:t>Create platform for succession or future management buy out</a:t>
            </a:r>
          </a:p>
          <a:p>
            <a:pPr defTabSz="742955">
              <a:lnSpc>
                <a:spcPct val="110000"/>
              </a:lnSpc>
              <a:defRPr/>
            </a:pPr>
            <a:endParaRPr lang="en-US" sz="1138" dirty="0">
              <a:latin typeface="+mn-lt"/>
            </a:endParaRPr>
          </a:p>
        </p:txBody>
      </p:sp>
      <p:sp>
        <p:nvSpPr>
          <p:cNvPr id="16" name="Text Placeholder 1"/>
          <p:cNvSpPr txBox="1">
            <a:spLocks/>
          </p:cNvSpPr>
          <p:nvPr>
            <p:custDataLst>
              <p:tags r:id="rId3"/>
            </p:custDataLst>
          </p:nvPr>
        </p:nvSpPr>
        <p:spPr bwMode="gray">
          <a:xfrm>
            <a:off x="1515084" y="4479654"/>
            <a:ext cx="3237862" cy="1277865"/>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defTabSz="742955">
              <a:lnSpc>
                <a:spcPct val="110000"/>
              </a:lnSpc>
              <a:defRPr/>
            </a:pPr>
            <a:r>
              <a:rPr lang="en-GB" sz="2200" dirty="0"/>
              <a:t>Separate businesses where shareholders have fallen out</a:t>
            </a:r>
          </a:p>
        </p:txBody>
      </p:sp>
      <p:cxnSp>
        <p:nvCxnSpPr>
          <p:cNvPr id="17" name="Gerade Verbindung 8"/>
          <p:cNvCxnSpPr/>
          <p:nvPr/>
        </p:nvCxnSpPr>
        <p:spPr bwMode="gray">
          <a:xfrm>
            <a:off x="770737" y="1797769"/>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Inhaltsplatzhalter 8"/>
          <p:cNvSpPr txBox="1">
            <a:spLocks/>
          </p:cNvSpPr>
          <p:nvPr/>
        </p:nvSpPr>
        <p:spPr bwMode="gray">
          <a:xfrm>
            <a:off x="5401309" y="1789470"/>
            <a:ext cx="827160" cy="1322411"/>
          </a:xfrm>
          <a:prstGeom prst="rect">
            <a:avLst/>
          </a:prstGeom>
          <a:ln>
            <a:noFill/>
          </a:ln>
        </p:spPr>
        <p:txBody>
          <a:bodyPr wrap="none" lIns="0" tIns="87748" rIns="0" bIns="0" anchor="ctr" anchorCtr="0"/>
          <a:lstStyle>
            <a:lvl1pPr marL="0" indent="0" algn="l" defTabSz="914400" rtl="0" eaLnBrk="1" latinLnBrk="0" hangingPunct="1">
              <a:lnSpc>
                <a:spcPct val="120000"/>
              </a:lnSpc>
              <a:spcBef>
                <a:spcPts val="600"/>
              </a:spcBef>
              <a:buFontTx/>
              <a:buNone/>
              <a:defRPr sz="1600" b="1" kern="1200">
                <a:solidFill>
                  <a:schemeClr val="accent2"/>
                </a:solidFill>
                <a:latin typeface="+mn-lt"/>
                <a:ea typeface="+mn-ea"/>
                <a:cs typeface="+mn-cs"/>
              </a:defRPr>
            </a:lvl1pPr>
            <a:lvl2pPr marL="180975" indent="-180975" algn="l" defTabSz="914400" rtl="0" eaLnBrk="1" latinLnBrk="0" hangingPunct="1">
              <a:lnSpc>
                <a:spcPct val="120000"/>
              </a:lnSpc>
              <a:spcBef>
                <a:spcPts val="600"/>
              </a:spcBef>
              <a:buClrTx/>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9pPr>
          </a:lstStyle>
          <a:p>
            <a:pPr defTabSz="742955" fontAlgn="t">
              <a:lnSpc>
                <a:spcPct val="100000"/>
              </a:lnSpc>
              <a:spcBef>
                <a:spcPts val="0"/>
              </a:spcBef>
              <a:defRPr/>
            </a:pPr>
            <a:r>
              <a:rPr lang="en-US" sz="9750" dirty="0">
                <a:latin typeface="+mj-lt"/>
              </a:rPr>
              <a:t>4</a:t>
            </a:r>
          </a:p>
        </p:txBody>
      </p:sp>
      <p:sp>
        <p:nvSpPr>
          <p:cNvPr id="18" name="Text Placeholder 1"/>
          <p:cNvSpPr txBox="1">
            <a:spLocks/>
          </p:cNvSpPr>
          <p:nvPr>
            <p:custDataLst>
              <p:tags r:id="rId4"/>
            </p:custDataLst>
          </p:nvPr>
        </p:nvSpPr>
        <p:spPr bwMode="gray">
          <a:xfrm>
            <a:off x="6228469" y="1903671"/>
            <a:ext cx="3237862" cy="1277865"/>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defTabSz="742955">
              <a:lnSpc>
                <a:spcPct val="110000"/>
              </a:lnSpc>
              <a:defRPr/>
            </a:pPr>
            <a:r>
              <a:rPr lang="en-GB" sz="2200" dirty="0"/>
              <a:t>Separation of divisions with different strategies</a:t>
            </a:r>
          </a:p>
          <a:p>
            <a:pPr defTabSz="742955">
              <a:lnSpc>
                <a:spcPct val="110000"/>
              </a:lnSpc>
              <a:defRPr/>
            </a:pPr>
            <a:endParaRPr lang="en-US" sz="2200" dirty="0">
              <a:latin typeface="+mn-lt"/>
            </a:endParaRPr>
          </a:p>
        </p:txBody>
      </p:sp>
      <p:cxnSp>
        <p:nvCxnSpPr>
          <p:cNvPr id="19" name="Gerade Verbindung 8"/>
          <p:cNvCxnSpPr/>
          <p:nvPr/>
        </p:nvCxnSpPr>
        <p:spPr bwMode="gray">
          <a:xfrm>
            <a:off x="5484122" y="3122301"/>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Inhaltsplatzhalter 8"/>
          <p:cNvSpPr txBox="1">
            <a:spLocks/>
          </p:cNvSpPr>
          <p:nvPr/>
        </p:nvSpPr>
        <p:spPr bwMode="gray">
          <a:xfrm>
            <a:off x="5442154" y="3132719"/>
            <a:ext cx="827160" cy="1322411"/>
          </a:xfrm>
          <a:prstGeom prst="rect">
            <a:avLst/>
          </a:prstGeom>
          <a:ln>
            <a:noFill/>
          </a:ln>
        </p:spPr>
        <p:txBody>
          <a:bodyPr wrap="none" lIns="0" tIns="87748" rIns="0" bIns="0" anchor="ctr" anchorCtr="0"/>
          <a:lstStyle>
            <a:lvl1pPr marL="0" indent="0" algn="l" defTabSz="914400" rtl="0" eaLnBrk="1" latinLnBrk="0" hangingPunct="1">
              <a:lnSpc>
                <a:spcPct val="120000"/>
              </a:lnSpc>
              <a:spcBef>
                <a:spcPts val="600"/>
              </a:spcBef>
              <a:buFontTx/>
              <a:buNone/>
              <a:defRPr sz="1600" b="1" kern="1200">
                <a:solidFill>
                  <a:schemeClr val="accent2"/>
                </a:solidFill>
                <a:latin typeface="+mn-lt"/>
                <a:ea typeface="+mn-ea"/>
                <a:cs typeface="+mn-cs"/>
              </a:defRPr>
            </a:lvl1pPr>
            <a:lvl2pPr marL="180975" indent="-180975" algn="l" defTabSz="914400" rtl="0" eaLnBrk="1" latinLnBrk="0" hangingPunct="1">
              <a:lnSpc>
                <a:spcPct val="120000"/>
              </a:lnSpc>
              <a:spcBef>
                <a:spcPts val="600"/>
              </a:spcBef>
              <a:buClrTx/>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9pPr>
          </a:lstStyle>
          <a:p>
            <a:pPr defTabSz="742955" fontAlgn="t">
              <a:lnSpc>
                <a:spcPct val="100000"/>
              </a:lnSpc>
              <a:spcBef>
                <a:spcPts val="0"/>
              </a:spcBef>
              <a:defRPr/>
            </a:pPr>
            <a:r>
              <a:rPr lang="en-US" sz="9750" dirty="0">
                <a:solidFill>
                  <a:schemeClr val="accent1"/>
                </a:solidFill>
                <a:latin typeface="+mj-lt"/>
              </a:rPr>
              <a:t>5</a:t>
            </a:r>
          </a:p>
        </p:txBody>
      </p:sp>
      <p:cxnSp>
        <p:nvCxnSpPr>
          <p:cNvPr id="21" name="Gerade Verbindung 8"/>
          <p:cNvCxnSpPr/>
          <p:nvPr/>
        </p:nvCxnSpPr>
        <p:spPr bwMode="gray">
          <a:xfrm>
            <a:off x="5484122" y="4465550"/>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Inhaltsplatzhalter 8"/>
          <p:cNvSpPr txBox="1">
            <a:spLocks/>
          </p:cNvSpPr>
          <p:nvPr/>
        </p:nvSpPr>
        <p:spPr bwMode="gray">
          <a:xfrm>
            <a:off x="5442154" y="4475970"/>
            <a:ext cx="827160" cy="1322411"/>
          </a:xfrm>
          <a:prstGeom prst="rect">
            <a:avLst/>
          </a:prstGeom>
          <a:ln>
            <a:noFill/>
          </a:ln>
        </p:spPr>
        <p:txBody>
          <a:bodyPr wrap="none" lIns="0" tIns="87748" rIns="0" bIns="0" anchor="ctr" anchorCtr="0"/>
          <a:lstStyle>
            <a:lvl1pPr marL="0" indent="0" algn="l" defTabSz="914400" rtl="0" eaLnBrk="1" latinLnBrk="0" hangingPunct="1">
              <a:lnSpc>
                <a:spcPct val="120000"/>
              </a:lnSpc>
              <a:spcBef>
                <a:spcPts val="600"/>
              </a:spcBef>
              <a:buFontTx/>
              <a:buNone/>
              <a:defRPr sz="1600" b="1" kern="1200">
                <a:solidFill>
                  <a:schemeClr val="accent2"/>
                </a:solidFill>
                <a:latin typeface="+mn-lt"/>
                <a:ea typeface="+mn-ea"/>
                <a:cs typeface="+mn-cs"/>
              </a:defRPr>
            </a:lvl1pPr>
            <a:lvl2pPr marL="180975" indent="-180975" algn="l" defTabSz="914400" rtl="0" eaLnBrk="1" latinLnBrk="0" hangingPunct="1">
              <a:lnSpc>
                <a:spcPct val="120000"/>
              </a:lnSpc>
              <a:spcBef>
                <a:spcPts val="600"/>
              </a:spcBef>
              <a:buClrTx/>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9pPr>
          </a:lstStyle>
          <a:p>
            <a:pPr defTabSz="742955" fontAlgn="t">
              <a:lnSpc>
                <a:spcPct val="100000"/>
              </a:lnSpc>
              <a:spcBef>
                <a:spcPts val="0"/>
              </a:spcBef>
              <a:defRPr/>
            </a:pPr>
            <a:r>
              <a:rPr lang="en-US" sz="9750" dirty="0">
                <a:solidFill>
                  <a:schemeClr val="accent3"/>
                </a:solidFill>
                <a:latin typeface="+mj-lt"/>
              </a:rPr>
              <a:t>6</a:t>
            </a:r>
          </a:p>
        </p:txBody>
      </p:sp>
      <p:cxnSp>
        <p:nvCxnSpPr>
          <p:cNvPr id="23" name="Gerade Verbindung 8"/>
          <p:cNvCxnSpPr/>
          <p:nvPr/>
        </p:nvCxnSpPr>
        <p:spPr bwMode="gray">
          <a:xfrm>
            <a:off x="5484122" y="5808800"/>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 Placeholder 1"/>
          <p:cNvSpPr txBox="1">
            <a:spLocks/>
          </p:cNvSpPr>
          <p:nvPr>
            <p:custDataLst>
              <p:tags r:id="rId5"/>
            </p:custDataLst>
          </p:nvPr>
        </p:nvSpPr>
        <p:spPr bwMode="gray">
          <a:xfrm>
            <a:off x="6269314" y="3142356"/>
            <a:ext cx="3237862" cy="1277865"/>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defTabSz="742955">
              <a:lnSpc>
                <a:spcPct val="110000"/>
              </a:lnSpc>
              <a:defRPr/>
            </a:pPr>
            <a:r>
              <a:rPr lang="en-GB" sz="2200" dirty="0"/>
              <a:t>Split ‘investment’ and ‘trading’ businesses</a:t>
            </a:r>
            <a:endParaRPr lang="en-GB" sz="2200" dirty="0">
              <a:solidFill>
                <a:srgbClr val="FF0000"/>
              </a:solidFill>
            </a:endParaRPr>
          </a:p>
          <a:p>
            <a:pPr defTabSz="742955">
              <a:lnSpc>
                <a:spcPct val="110000"/>
              </a:lnSpc>
              <a:defRPr/>
            </a:pPr>
            <a:endParaRPr lang="en-US" sz="1138" dirty="0">
              <a:latin typeface="+mn-lt"/>
            </a:endParaRPr>
          </a:p>
        </p:txBody>
      </p:sp>
      <p:sp>
        <p:nvSpPr>
          <p:cNvPr id="26" name="Text Placeholder 1"/>
          <p:cNvSpPr txBox="1">
            <a:spLocks/>
          </p:cNvSpPr>
          <p:nvPr>
            <p:custDataLst>
              <p:tags r:id="rId6"/>
            </p:custDataLst>
          </p:nvPr>
        </p:nvSpPr>
        <p:spPr bwMode="gray">
          <a:xfrm>
            <a:off x="6228469" y="4633293"/>
            <a:ext cx="3237862" cy="1277865"/>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defTabSz="742955">
              <a:lnSpc>
                <a:spcPct val="110000"/>
              </a:lnSpc>
              <a:defRPr/>
            </a:pPr>
            <a:r>
              <a:rPr lang="en-GB" sz="2200" dirty="0">
                <a:latin typeface="+mn-lt"/>
              </a:rPr>
              <a:t>Pre</a:t>
            </a:r>
            <a:r>
              <a:rPr lang="en-GB" sz="2200" dirty="0"/>
              <a:t>serve reliefs – Business Asset Disposal and Business Relief</a:t>
            </a:r>
          </a:p>
          <a:p>
            <a:pPr defTabSz="742955">
              <a:lnSpc>
                <a:spcPct val="110000"/>
              </a:lnSpc>
              <a:defRPr/>
            </a:pPr>
            <a:endParaRPr lang="en-US" sz="1138" dirty="0">
              <a:latin typeface="+mn-lt"/>
            </a:endParaRPr>
          </a:p>
        </p:txBody>
      </p:sp>
      <p:cxnSp>
        <p:nvCxnSpPr>
          <p:cNvPr id="28" name="Gerade Verbindung 8"/>
          <p:cNvCxnSpPr/>
          <p:nvPr/>
        </p:nvCxnSpPr>
        <p:spPr bwMode="gray">
          <a:xfrm>
            <a:off x="5484122" y="1808188"/>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42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0"/>
            <a:ext cx="9906000" cy="3234309"/>
            <a:chOff x="0" y="0"/>
            <a:chExt cx="9906000" cy="3234309"/>
          </a:xfrm>
        </p:grpSpPr>
        <p:pic>
          <p:nvPicPr>
            <p:cNvPr id="7" name="Picture 6">
              <a:extLst>
                <a:ext uri="{FF2B5EF4-FFF2-40B4-BE49-F238E27FC236}">
                  <a16:creationId xmlns:a16="http://schemas.microsoft.com/office/drawing/2014/main" id="{31C2B63B-83C2-40CE-A18B-E270CE1DC52B}"/>
                </a:ext>
              </a:extLst>
            </p:cNvPr>
            <p:cNvPicPr>
              <a:picLocks noChangeAspect="1"/>
            </p:cNvPicPr>
            <p:nvPr/>
          </p:nvPicPr>
          <p:blipFill>
            <a:blip r:embed="rId3"/>
            <a:stretch>
              <a:fillRect/>
            </a:stretch>
          </p:blipFill>
          <p:spPr>
            <a:xfrm>
              <a:off x="0" y="0"/>
              <a:ext cx="9906000" cy="3234309"/>
            </a:xfrm>
            <a:prstGeom prst="rect">
              <a:avLst/>
            </a:prstGeom>
          </p:spPr>
        </p:pic>
        <p:sp>
          <p:nvSpPr>
            <p:cNvPr id="15" name="TextBox 14"/>
            <p:cNvSpPr txBox="1"/>
            <p:nvPr/>
          </p:nvSpPr>
          <p:spPr>
            <a:xfrm>
              <a:off x="0" y="0"/>
              <a:ext cx="9906000" cy="641131"/>
            </a:xfrm>
            <a:prstGeom prst="rect">
              <a:avLst/>
            </a:prstGeom>
            <a:solidFill>
              <a:schemeClr val="tx1">
                <a:lumMod val="50000"/>
                <a:lumOff val="50000"/>
              </a:schemeClr>
            </a:solidFill>
          </p:spPr>
          <p:txBody>
            <a:bodyPr wrap="square" rtlCol="0">
              <a:spAutoFit/>
            </a:bodyPr>
            <a:lstStyle/>
            <a:p>
              <a:endParaRPr lang="en-GB" dirty="0"/>
            </a:p>
          </p:txBody>
        </p:sp>
      </p:grpSp>
      <p:sp>
        <p:nvSpPr>
          <p:cNvPr id="3" name="Text Placeholder 2">
            <a:extLst>
              <a:ext uri="{FF2B5EF4-FFF2-40B4-BE49-F238E27FC236}">
                <a16:creationId xmlns:a16="http://schemas.microsoft.com/office/drawing/2014/main" id="{C45D22DB-F9A8-45A7-8B65-F2CFB9D5B10B}"/>
              </a:ext>
            </a:extLst>
          </p:cNvPr>
          <p:cNvSpPr>
            <a:spLocks noGrp="1"/>
          </p:cNvSpPr>
          <p:nvPr>
            <p:ph type="body" sz="quarter" idx="11"/>
          </p:nvPr>
        </p:nvSpPr>
        <p:spPr>
          <a:xfrm>
            <a:off x="182532" y="103808"/>
            <a:ext cx="8677688" cy="594483"/>
          </a:xfrm>
        </p:spPr>
        <p:txBody>
          <a:bodyPr/>
          <a:lstStyle/>
          <a:p>
            <a:r>
              <a:rPr lang="en-GB" sz="2800" dirty="0">
                <a:solidFill>
                  <a:schemeClr val="bg1"/>
                </a:solidFill>
              </a:rPr>
              <a:t>Restructuring – some key points….</a:t>
            </a:r>
            <a:endParaRPr lang="en-GB" sz="2800" dirty="0"/>
          </a:p>
        </p:txBody>
      </p:sp>
      <p:sp>
        <p:nvSpPr>
          <p:cNvPr id="11" name="Oval 10">
            <a:extLst>
              <a:ext uri="{FF2B5EF4-FFF2-40B4-BE49-F238E27FC236}">
                <a16:creationId xmlns:a16="http://schemas.microsoft.com/office/drawing/2014/main" id="{2C2F9B5E-E5B1-4956-8C8C-176D5FAD6FF2}"/>
              </a:ext>
            </a:extLst>
          </p:cNvPr>
          <p:cNvSpPr/>
          <p:nvPr/>
        </p:nvSpPr>
        <p:spPr>
          <a:xfrm>
            <a:off x="1609527" y="1740562"/>
            <a:ext cx="739217" cy="739217"/>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1</a:t>
            </a:r>
            <a:endParaRPr lang="en-US" sz="1138" b="1" baseline="30000" dirty="0">
              <a:solidFill>
                <a:schemeClr val="tx1"/>
              </a:solidFill>
            </a:endParaRPr>
          </a:p>
        </p:txBody>
      </p:sp>
      <p:sp>
        <p:nvSpPr>
          <p:cNvPr id="12" name="Oval 11">
            <a:extLst>
              <a:ext uri="{FF2B5EF4-FFF2-40B4-BE49-F238E27FC236}">
                <a16:creationId xmlns:a16="http://schemas.microsoft.com/office/drawing/2014/main" id="{9EF47F50-162C-448C-9D00-3F95BAD2D84C}"/>
              </a:ext>
            </a:extLst>
          </p:cNvPr>
          <p:cNvSpPr/>
          <p:nvPr/>
        </p:nvSpPr>
        <p:spPr>
          <a:xfrm>
            <a:off x="3680394" y="1764205"/>
            <a:ext cx="739217" cy="739217"/>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2</a:t>
            </a:r>
            <a:endParaRPr lang="en-US" sz="2600" dirty="0"/>
          </a:p>
        </p:txBody>
      </p:sp>
      <p:sp>
        <p:nvSpPr>
          <p:cNvPr id="13" name="Oval 12">
            <a:extLst>
              <a:ext uri="{FF2B5EF4-FFF2-40B4-BE49-F238E27FC236}">
                <a16:creationId xmlns:a16="http://schemas.microsoft.com/office/drawing/2014/main" id="{D1FD259E-C593-4246-A4C7-FE3612ED58E8}"/>
              </a:ext>
            </a:extLst>
          </p:cNvPr>
          <p:cNvSpPr/>
          <p:nvPr/>
        </p:nvSpPr>
        <p:spPr>
          <a:xfrm>
            <a:off x="5302009" y="1542613"/>
            <a:ext cx="739217" cy="739217"/>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3</a:t>
            </a:r>
            <a:endParaRPr lang="en-US" sz="1463" dirty="0"/>
          </a:p>
        </p:txBody>
      </p:sp>
      <p:sp>
        <p:nvSpPr>
          <p:cNvPr id="14" name="Oval 13">
            <a:extLst>
              <a:ext uri="{FF2B5EF4-FFF2-40B4-BE49-F238E27FC236}">
                <a16:creationId xmlns:a16="http://schemas.microsoft.com/office/drawing/2014/main" id="{1F9C13F1-8603-4A00-8DC3-8F262416DB15}"/>
              </a:ext>
            </a:extLst>
          </p:cNvPr>
          <p:cNvSpPr/>
          <p:nvPr/>
        </p:nvSpPr>
        <p:spPr>
          <a:xfrm>
            <a:off x="7761972" y="1394596"/>
            <a:ext cx="739217" cy="739217"/>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75" b="1" dirty="0">
                <a:solidFill>
                  <a:schemeClr val="tx1"/>
                </a:solidFill>
              </a:rPr>
              <a:t>4</a:t>
            </a:r>
            <a:endParaRPr lang="en-US" sz="1463" dirty="0"/>
          </a:p>
        </p:txBody>
      </p:sp>
      <p:cxnSp>
        <p:nvCxnSpPr>
          <p:cNvPr id="16" name="Straight Connector 15">
            <a:extLst>
              <a:ext uri="{FF2B5EF4-FFF2-40B4-BE49-F238E27FC236}">
                <a16:creationId xmlns:a16="http://schemas.microsoft.com/office/drawing/2014/main" id="{EF5979CC-62CE-4A41-8A60-73CD528B825B}"/>
              </a:ext>
            </a:extLst>
          </p:cNvPr>
          <p:cNvCxnSpPr>
            <a:cxnSpLocks/>
            <a:endCxn id="11" idx="2"/>
          </p:cNvCxnSpPr>
          <p:nvPr/>
        </p:nvCxnSpPr>
        <p:spPr>
          <a:xfrm flipV="1">
            <a:off x="73513" y="2110170"/>
            <a:ext cx="1536013" cy="746318"/>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E633C3-6BB0-41EC-B44C-549F65A9390E}"/>
              </a:ext>
            </a:extLst>
          </p:cNvPr>
          <p:cNvCxnSpPr>
            <a:stCxn id="11" idx="6"/>
            <a:endCxn id="12" idx="2"/>
          </p:cNvCxnSpPr>
          <p:nvPr/>
        </p:nvCxnSpPr>
        <p:spPr>
          <a:xfrm>
            <a:off x="2348744" y="2110171"/>
            <a:ext cx="1331650" cy="2364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2CB54E-0A49-469C-BB46-9ACD981A1A45}"/>
              </a:ext>
            </a:extLst>
          </p:cNvPr>
          <p:cNvCxnSpPr>
            <a:stCxn id="12" idx="6"/>
            <a:endCxn id="13" idx="2"/>
          </p:cNvCxnSpPr>
          <p:nvPr/>
        </p:nvCxnSpPr>
        <p:spPr>
          <a:xfrm flipV="1">
            <a:off x="4419611" y="1912222"/>
            <a:ext cx="882398" cy="221592"/>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E38F02-5820-4C21-B2A6-0E7C615B709E}"/>
              </a:ext>
            </a:extLst>
          </p:cNvPr>
          <p:cNvCxnSpPr>
            <a:cxnSpLocks/>
            <a:stCxn id="13" idx="6"/>
            <a:endCxn id="14" idx="2"/>
          </p:cNvCxnSpPr>
          <p:nvPr/>
        </p:nvCxnSpPr>
        <p:spPr>
          <a:xfrm flipV="1">
            <a:off x="6041226" y="1764205"/>
            <a:ext cx="1720746" cy="148017"/>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3EB79A-FCD9-4F04-8DDF-81F998A23646}"/>
              </a:ext>
            </a:extLst>
          </p:cNvPr>
          <p:cNvSpPr txBox="1"/>
          <p:nvPr/>
        </p:nvSpPr>
        <p:spPr>
          <a:xfrm>
            <a:off x="701974" y="4268480"/>
            <a:ext cx="2107611" cy="1856342"/>
          </a:xfrm>
          <a:prstGeom prst="rect">
            <a:avLst/>
          </a:prstGeom>
          <a:noFill/>
        </p:spPr>
        <p:txBody>
          <a:bodyPr wrap="square" rtlCol="0">
            <a:spAutoFit/>
          </a:bodyPr>
          <a:lstStyle/>
          <a:p>
            <a:r>
              <a:rPr lang="en-GB" sz="2000" dirty="0"/>
              <a:t>Must be undertaken for bona fide commercial reasons</a:t>
            </a:r>
            <a:endParaRPr lang="en-ZA" sz="2000" kern="0" dirty="0">
              <a:cs typeface="Arial" pitchFamily="34" charset="0"/>
            </a:endParaRPr>
          </a:p>
          <a:p>
            <a:r>
              <a:rPr lang="en-GB" sz="1463" dirty="0"/>
              <a:t>.</a:t>
            </a:r>
          </a:p>
        </p:txBody>
      </p:sp>
      <p:sp>
        <p:nvSpPr>
          <p:cNvPr id="24" name="TextBox 23">
            <a:extLst>
              <a:ext uri="{FF2B5EF4-FFF2-40B4-BE49-F238E27FC236}">
                <a16:creationId xmlns:a16="http://schemas.microsoft.com/office/drawing/2014/main" id="{DD3EB79A-FCD9-4F04-8DDF-81F998A23646}"/>
              </a:ext>
            </a:extLst>
          </p:cNvPr>
          <p:cNvSpPr txBox="1"/>
          <p:nvPr/>
        </p:nvSpPr>
        <p:spPr>
          <a:xfrm>
            <a:off x="673768" y="3345744"/>
            <a:ext cx="2164025" cy="830997"/>
          </a:xfrm>
          <a:prstGeom prst="rect">
            <a:avLst/>
          </a:prstGeom>
          <a:noFill/>
        </p:spPr>
        <p:txBody>
          <a:bodyPr wrap="square" rtlCol="0">
            <a:spAutoFit/>
          </a:bodyPr>
          <a:lstStyle/>
          <a:p>
            <a:r>
              <a:rPr lang="en-GB" sz="2400" b="1" dirty="0"/>
              <a:t>Commercial Reason</a:t>
            </a:r>
          </a:p>
        </p:txBody>
      </p:sp>
      <p:sp>
        <p:nvSpPr>
          <p:cNvPr id="27" name="TextBox 26">
            <a:extLst>
              <a:ext uri="{FF2B5EF4-FFF2-40B4-BE49-F238E27FC236}">
                <a16:creationId xmlns:a16="http://schemas.microsoft.com/office/drawing/2014/main" id="{DD3EB79A-FCD9-4F04-8DDF-81F998A23646}"/>
              </a:ext>
            </a:extLst>
          </p:cNvPr>
          <p:cNvSpPr txBox="1"/>
          <p:nvPr/>
        </p:nvSpPr>
        <p:spPr>
          <a:xfrm>
            <a:off x="3100551" y="4284834"/>
            <a:ext cx="2175784" cy="1631216"/>
          </a:xfrm>
          <a:prstGeom prst="rect">
            <a:avLst/>
          </a:prstGeom>
          <a:noFill/>
        </p:spPr>
        <p:txBody>
          <a:bodyPr wrap="square" rtlCol="0">
            <a:spAutoFit/>
          </a:bodyPr>
          <a:lstStyle/>
          <a:p>
            <a:pPr lvl="0">
              <a:defRPr/>
            </a:pPr>
            <a:r>
              <a:rPr lang="en-ZA" sz="2000" dirty="0">
                <a:latin typeface="Arial" pitchFamily="34" charset="0"/>
                <a:cs typeface="Arial" pitchFamily="34" charset="0"/>
              </a:rPr>
              <a:t>Demerger and reconstruction tax reliefs available</a:t>
            </a:r>
          </a:p>
          <a:p>
            <a:r>
              <a:rPr lang="en-GB" sz="2000" dirty="0">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DD3EB79A-FCD9-4F04-8DDF-81F998A23646}"/>
              </a:ext>
            </a:extLst>
          </p:cNvPr>
          <p:cNvSpPr txBox="1"/>
          <p:nvPr/>
        </p:nvSpPr>
        <p:spPr>
          <a:xfrm>
            <a:off x="3100551" y="3382326"/>
            <a:ext cx="2331751" cy="461665"/>
          </a:xfrm>
          <a:prstGeom prst="rect">
            <a:avLst/>
          </a:prstGeom>
          <a:noFill/>
        </p:spPr>
        <p:txBody>
          <a:bodyPr wrap="square" rtlCol="0">
            <a:spAutoFit/>
          </a:bodyPr>
          <a:lstStyle/>
          <a:p>
            <a:r>
              <a:rPr lang="en-GB" sz="2400" b="1" dirty="0"/>
              <a:t>Tax reliefs</a:t>
            </a:r>
          </a:p>
        </p:txBody>
      </p:sp>
      <p:sp>
        <p:nvSpPr>
          <p:cNvPr id="29" name="TextBox 28">
            <a:extLst>
              <a:ext uri="{FF2B5EF4-FFF2-40B4-BE49-F238E27FC236}">
                <a16:creationId xmlns:a16="http://schemas.microsoft.com/office/drawing/2014/main" id="{DD3EB79A-FCD9-4F04-8DDF-81F998A23646}"/>
              </a:ext>
            </a:extLst>
          </p:cNvPr>
          <p:cNvSpPr txBox="1"/>
          <p:nvPr/>
        </p:nvSpPr>
        <p:spPr>
          <a:xfrm>
            <a:off x="5240514" y="4305062"/>
            <a:ext cx="2175784" cy="1631216"/>
          </a:xfrm>
          <a:prstGeom prst="rect">
            <a:avLst/>
          </a:prstGeom>
          <a:noFill/>
        </p:spPr>
        <p:txBody>
          <a:bodyPr wrap="square" rtlCol="0">
            <a:spAutoFit/>
          </a:bodyPr>
          <a:lstStyle/>
          <a:p>
            <a:pPr>
              <a:defRPr/>
            </a:pPr>
            <a:r>
              <a:rPr lang="en-GB" sz="2000" dirty="0">
                <a:latin typeface="Arial" panose="020B0604020202020204" pitchFamily="34" charset="0"/>
                <a:cs typeface="Arial" panose="020B0604020202020204" pitchFamily="34" charset="0"/>
              </a:rPr>
              <a:t>The earlier the reconstruction is undertaken the better</a:t>
            </a:r>
            <a:endParaRPr lang="en-ZA" sz="2000" dirty="0">
              <a:latin typeface="Arial" pitchFamily="34" charset="0"/>
              <a:cs typeface="Arial" pitchFamily="34" charset="0"/>
            </a:endParaRPr>
          </a:p>
          <a:p>
            <a:r>
              <a:rPr lang="en-GB" sz="2000" dirty="0">
                <a:latin typeface="Arial" panose="020B0604020202020204" pitchFamily="34" charset="0"/>
                <a:cs typeface="Arial" panose="020B0604020202020204" pitchFamily="34" charset="0"/>
              </a:rPr>
              <a:t>.</a:t>
            </a:r>
          </a:p>
        </p:txBody>
      </p:sp>
      <p:sp>
        <p:nvSpPr>
          <p:cNvPr id="30" name="TextBox 29">
            <a:extLst>
              <a:ext uri="{FF2B5EF4-FFF2-40B4-BE49-F238E27FC236}">
                <a16:creationId xmlns:a16="http://schemas.microsoft.com/office/drawing/2014/main" id="{DD3EB79A-FCD9-4F04-8DDF-81F998A23646}"/>
              </a:ext>
            </a:extLst>
          </p:cNvPr>
          <p:cNvSpPr txBox="1"/>
          <p:nvPr/>
        </p:nvSpPr>
        <p:spPr>
          <a:xfrm>
            <a:off x="5240513" y="3382326"/>
            <a:ext cx="2331751" cy="461665"/>
          </a:xfrm>
          <a:prstGeom prst="rect">
            <a:avLst/>
          </a:prstGeom>
          <a:noFill/>
        </p:spPr>
        <p:txBody>
          <a:bodyPr wrap="square" rtlCol="0">
            <a:spAutoFit/>
          </a:bodyPr>
          <a:lstStyle/>
          <a:p>
            <a:r>
              <a:rPr lang="en-GB" sz="2400" b="1" dirty="0"/>
              <a:t>Timing</a:t>
            </a:r>
          </a:p>
        </p:txBody>
      </p:sp>
      <p:sp>
        <p:nvSpPr>
          <p:cNvPr id="31" name="TextBox 30">
            <a:extLst>
              <a:ext uri="{FF2B5EF4-FFF2-40B4-BE49-F238E27FC236}">
                <a16:creationId xmlns:a16="http://schemas.microsoft.com/office/drawing/2014/main" id="{DD3EB79A-FCD9-4F04-8DDF-81F998A23646}"/>
              </a:ext>
            </a:extLst>
          </p:cNvPr>
          <p:cNvSpPr txBox="1"/>
          <p:nvPr/>
        </p:nvSpPr>
        <p:spPr>
          <a:xfrm>
            <a:off x="7639360" y="4305062"/>
            <a:ext cx="2175784" cy="1631216"/>
          </a:xfrm>
          <a:prstGeom prst="rect">
            <a:avLst/>
          </a:prstGeom>
          <a:noFill/>
        </p:spPr>
        <p:txBody>
          <a:bodyPr wrap="square" rtlCol="0">
            <a:spAutoFit/>
          </a:bodyPr>
          <a:lstStyle/>
          <a:p>
            <a:pPr>
              <a:defRPr/>
            </a:pPr>
            <a:r>
              <a:rPr lang="en-GB" sz="2000" dirty="0">
                <a:latin typeface="Arial" panose="020B0604020202020204" pitchFamily="34" charset="0"/>
                <a:cs typeface="Arial" panose="020B0604020202020204" pitchFamily="34" charset="0"/>
              </a:rPr>
              <a:t>Advance clearances can be obtained to provide certainty</a:t>
            </a:r>
          </a:p>
          <a:p>
            <a:r>
              <a:rPr lang="en-GB" sz="2000" dirty="0">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DD3EB79A-FCD9-4F04-8DDF-81F998A23646}"/>
              </a:ext>
            </a:extLst>
          </p:cNvPr>
          <p:cNvSpPr txBox="1"/>
          <p:nvPr/>
        </p:nvSpPr>
        <p:spPr>
          <a:xfrm>
            <a:off x="7639359" y="3382326"/>
            <a:ext cx="2331751" cy="830997"/>
          </a:xfrm>
          <a:prstGeom prst="rect">
            <a:avLst/>
          </a:prstGeom>
          <a:noFill/>
        </p:spPr>
        <p:txBody>
          <a:bodyPr wrap="square" rtlCol="0">
            <a:spAutoFit/>
          </a:bodyPr>
          <a:lstStyle/>
          <a:p>
            <a:r>
              <a:rPr lang="en-GB" sz="2400" b="1" dirty="0"/>
              <a:t>HMRC clearances</a:t>
            </a:r>
          </a:p>
        </p:txBody>
      </p:sp>
    </p:spTree>
    <p:extLst>
      <p:ext uri="{BB962C8B-B14F-4D97-AF65-F5344CB8AC3E}">
        <p14:creationId xmlns:p14="http://schemas.microsoft.com/office/powerpoint/2010/main" val="331768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0046" r="10046"/>
          <a:stretch/>
        </p:blipFill>
        <p:spPr>
          <a:xfrm>
            <a:off x="1" y="1"/>
            <a:ext cx="9897978" cy="6866020"/>
          </a:xfrm>
          <a:prstGeom prst="rect">
            <a:avLst/>
          </a:prstGeom>
        </p:spPr>
      </p:pic>
      <p:sp>
        <p:nvSpPr>
          <p:cNvPr id="2" name="Text Placeholder 1"/>
          <p:cNvSpPr>
            <a:spLocks noGrp="1"/>
          </p:cNvSpPr>
          <p:nvPr>
            <p:ph type="body" sz="quarter" idx="11"/>
          </p:nvPr>
        </p:nvSpPr>
        <p:spPr>
          <a:xfrm>
            <a:off x="4948990" y="534402"/>
            <a:ext cx="4643377" cy="1752600"/>
          </a:xfrm>
        </p:spPr>
        <p:txBody>
          <a:bodyPr/>
          <a:lstStyle/>
          <a:p>
            <a:r>
              <a:rPr lang="en-GB" sz="4000" dirty="0"/>
              <a:t>Exit via sale/succession</a:t>
            </a:r>
          </a:p>
        </p:txBody>
      </p:sp>
    </p:spTree>
    <p:extLst>
      <p:ext uri="{BB962C8B-B14F-4D97-AF65-F5344CB8AC3E}">
        <p14:creationId xmlns:p14="http://schemas.microsoft.com/office/powerpoint/2010/main" val="4472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Third party or share buy-back</a:t>
            </a:r>
          </a:p>
        </p:txBody>
      </p:sp>
      <p:sp>
        <p:nvSpPr>
          <p:cNvPr id="3" name="Text Placeholder 2"/>
          <p:cNvSpPr>
            <a:spLocks noGrp="1"/>
          </p:cNvSpPr>
          <p:nvPr>
            <p:ph type="body" sz="quarter" idx="10"/>
          </p:nvPr>
        </p:nvSpPr>
        <p:spPr>
          <a:xfrm>
            <a:off x="438750" y="1447073"/>
            <a:ext cx="9067500" cy="4500000"/>
          </a:xfrm>
        </p:spPr>
        <p:txBody>
          <a:bodyPr/>
          <a:lstStyle/>
          <a:p>
            <a:pPr marL="0" indent="0">
              <a:buNone/>
            </a:pPr>
            <a:r>
              <a:rPr lang="en-GB" sz="2400" dirty="0"/>
              <a:t>Options include </a:t>
            </a:r>
          </a:p>
          <a:p>
            <a:pPr marL="0" indent="0">
              <a:buNone/>
            </a:pPr>
            <a:endParaRPr lang="en-GB" sz="2400" dirty="0"/>
          </a:p>
          <a:p>
            <a:pPr marL="722313" indent="-722313"/>
            <a:r>
              <a:rPr lang="en-GB" sz="2000" dirty="0"/>
              <a:t>Gifts (which might carry a CGT liability)</a:t>
            </a:r>
          </a:p>
          <a:p>
            <a:pPr marL="722313" indent="-722313"/>
            <a:endParaRPr lang="en-GB" sz="2000" dirty="0"/>
          </a:p>
          <a:p>
            <a:pPr marL="722313" indent="-722313"/>
            <a:r>
              <a:rPr lang="en-GB" sz="2000" dirty="0"/>
              <a:t>Gift and share buyback (nice as uses company funds but watch conditions)</a:t>
            </a:r>
          </a:p>
          <a:p>
            <a:pPr marL="722313" indent="-722313"/>
            <a:endParaRPr lang="en-GB" sz="2000" dirty="0"/>
          </a:p>
          <a:p>
            <a:pPr marL="722313" indent="-722313"/>
            <a:r>
              <a:rPr lang="en-GB" sz="2000" dirty="0"/>
              <a:t>MBO – Need (a) good management (b) a fundable proposition</a:t>
            </a:r>
          </a:p>
          <a:p>
            <a:pPr marL="722313" indent="-722313"/>
            <a:endParaRPr lang="en-GB" sz="2000" dirty="0"/>
          </a:p>
          <a:p>
            <a:pPr marL="722313" indent="-722313"/>
            <a:r>
              <a:rPr lang="en-GB" sz="2000" dirty="0"/>
              <a:t> Third Party Sale  - High stress but good outcomes are possible </a:t>
            </a:r>
          </a:p>
          <a:p>
            <a:pPr marL="722313" indent="-722313"/>
            <a:endParaRPr lang="en-GB" sz="2000" dirty="0"/>
          </a:p>
          <a:p>
            <a:pPr marL="722313" indent="-722313"/>
            <a:r>
              <a:rPr lang="en-GB" sz="2000" dirty="0"/>
              <a:t>Liquidation </a:t>
            </a:r>
          </a:p>
          <a:p>
            <a:endParaRPr lang="en-GB" dirty="0"/>
          </a:p>
        </p:txBody>
      </p:sp>
    </p:spTree>
    <p:extLst>
      <p:ext uri="{BB962C8B-B14F-4D97-AF65-F5344CB8AC3E}">
        <p14:creationId xmlns:p14="http://schemas.microsoft.com/office/powerpoint/2010/main" val="398112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Succession restructuring – case study</a:t>
            </a:r>
          </a:p>
        </p:txBody>
      </p:sp>
      <p:sp>
        <p:nvSpPr>
          <p:cNvPr id="3" name="Text Placeholder 2"/>
          <p:cNvSpPr>
            <a:spLocks noGrp="1"/>
          </p:cNvSpPr>
          <p:nvPr>
            <p:ph type="body" sz="quarter" idx="10"/>
          </p:nvPr>
        </p:nvSpPr>
        <p:spPr>
          <a:xfrm>
            <a:off x="438750" y="1345290"/>
            <a:ext cx="6866176" cy="4500000"/>
          </a:xfrm>
        </p:spPr>
        <p:txBody>
          <a:bodyPr/>
          <a:lstStyle/>
          <a:p>
            <a:pPr marL="352425" indent="-352425"/>
            <a:r>
              <a:rPr lang="en-GB" sz="2400" dirty="0"/>
              <a:t>Founder generation no longer contributing to day to day of business.  Taking dividend income.</a:t>
            </a:r>
          </a:p>
          <a:p>
            <a:pPr marL="352425" indent="-352425"/>
            <a:r>
              <a:rPr lang="en-GB" sz="2400" dirty="0"/>
              <a:t>Next generation paid salary – expensive</a:t>
            </a:r>
          </a:p>
          <a:p>
            <a:pPr marL="352425" indent="-352425"/>
            <a:r>
              <a:rPr lang="en-GB" sz="2400" dirty="0"/>
              <a:t>Restructuring for succession with HMRC clearance – founder generation dispose of shares to newco controlled by next generation for cash, </a:t>
            </a:r>
            <a:r>
              <a:rPr lang="en-GB" sz="2400" dirty="0" err="1"/>
              <a:t>pref</a:t>
            </a:r>
            <a:r>
              <a:rPr lang="en-GB" sz="2400" dirty="0"/>
              <a:t> shares and debt</a:t>
            </a:r>
          </a:p>
          <a:p>
            <a:pPr marL="352425" indent="-352425"/>
            <a:r>
              <a:rPr lang="en-GB" sz="2400" dirty="0"/>
              <a:t>Cash extraction from company at 10% rate</a:t>
            </a:r>
          </a:p>
          <a:p>
            <a:pPr marL="352425" indent="-352425"/>
            <a:r>
              <a:rPr lang="en-GB" sz="2400" dirty="0"/>
              <a:t>Significant tax saving for next generation with more tax efficient cash extraction</a:t>
            </a:r>
          </a:p>
          <a:p>
            <a:pPr marL="352425" indent="-352425"/>
            <a:r>
              <a:rPr lang="en-GB" sz="2400" dirty="0"/>
              <a:t>Trust holding for grandchildren adds efficiency</a:t>
            </a:r>
          </a:p>
          <a:p>
            <a:pPr marL="352425" indent="-352425"/>
            <a:r>
              <a:rPr lang="en-GB" sz="2400" dirty="0"/>
              <a:t>IHT for founder generation managed</a:t>
            </a:r>
          </a:p>
          <a:p>
            <a:pPr marL="352425" indent="-352425"/>
            <a:endParaRPr lang="en-GB" sz="2400" dirty="0"/>
          </a:p>
        </p:txBody>
      </p:sp>
      <p:grpSp>
        <p:nvGrpSpPr>
          <p:cNvPr id="4" name="Group 3"/>
          <p:cNvGrpSpPr/>
          <p:nvPr/>
        </p:nvGrpSpPr>
        <p:grpSpPr>
          <a:xfrm>
            <a:off x="7405817" y="-1"/>
            <a:ext cx="3285996" cy="7559676"/>
            <a:chOff x="7405817" y="-1"/>
            <a:chExt cx="3285996" cy="7559676"/>
          </a:xfrm>
        </p:grpSpPr>
        <p:sp>
          <p:nvSpPr>
            <p:cNvPr id="5" name="Freeform: Shape 276">
              <a:extLst>
                <a:ext uri="{FF2B5EF4-FFF2-40B4-BE49-F238E27FC236}">
                  <a16:creationId xmlns:a16="http://schemas.microsoft.com/office/drawing/2014/main" id="{5B3EC9BD-0757-447D-BDC0-795BC954D0BC}"/>
                </a:ext>
              </a:extLst>
            </p:cNvPr>
            <p:cNvSpPr/>
            <p:nvPr/>
          </p:nvSpPr>
          <p:spPr>
            <a:xfrm>
              <a:off x="7405817" y="-1"/>
              <a:ext cx="3285996" cy="7559676"/>
            </a:xfrm>
            <a:custGeom>
              <a:avLst/>
              <a:gdLst>
                <a:gd name="connsiteX0" fmla="*/ 2119443 w 4814569"/>
                <a:gd name="connsiteY0" fmla="*/ 0 h 6858000"/>
                <a:gd name="connsiteX1" fmla="*/ 4814569 w 4814569"/>
                <a:gd name="connsiteY1" fmla="*/ 0 h 6858000"/>
                <a:gd name="connsiteX2" fmla="*/ 4814569 w 4814569"/>
                <a:gd name="connsiteY2" fmla="*/ 6858000 h 6858000"/>
                <a:gd name="connsiteX3" fmla="*/ 1952488 w 4814569"/>
                <a:gd name="connsiteY3" fmla="*/ 6858000 h 6858000"/>
                <a:gd name="connsiteX4" fmla="*/ 1881822 w 4814569"/>
                <a:gd name="connsiteY4" fmla="*/ 6817368 h 6858000"/>
                <a:gd name="connsiteX5" fmla="*/ 0 w 4814569"/>
                <a:gd name="connsiteY5" fmla="*/ 3474676 h 6858000"/>
                <a:gd name="connsiteX6" fmla="*/ 2045500 w 4814569"/>
                <a:gd name="connsiteY6" fmla="*/ 378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4569" h="6858000">
                  <a:moveTo>
                    <a:pt x="2119443" y="0"/>
                  </a:moveTo>
                  <a:lnTo>
                    <a:pt x="4814569" y="0"/>
                  </a:lnTo>
                  <a:lnTo>
                    <a:pt x="4814569" y="6858000"/>
                  </a:lnTo>
                  <a:lnTo>
                    <a:pt x="1952488" y="6858000"/>
                  </a:lnTo>
                  <a:lnTo>
                    <a:pt x="1881822" y="6817368"/>
                  </a:lnTo>
                  <a:cubicBezTo>
                    <a:pt x="753626" y="6131859"/>
                    <a:pt x="0" y="4891277"/>
                    <a:pt x="0" y="3474676"/>
                  </a:cubicBezTo>
                  <a:cubicBezTo>
                    <a:pt x="0" y="1990618"/>
                    <a:pt x="827109" y="699742"/>
                    <a:pt x="2045500" y="3787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rot="10800000">
              <a:off x="7716032" y="2346289"/>
              <a:ext cx="2664739" cy="2736116"/>
            </a:xfrm>
            <a:prstGeom prst="ellipse">
              <a:avLst/>
            </a:prstGeom>
          </p:spPr>
        </p:pic>
      </p:grpSp>
    </p:spTree>
    <p:extLst>
      <p:ext uri="{BB962C8B-B14F-4D97-AF65-F5344CB8AC3E}">
        <p14:creationId xmlns:p14="http://schemas.microsoft.com/office/powerpoint/2010/main" val="344226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Succession restructuring – alternatives</a:t>
            </a:r>
          </a:p>
        </p:txBody>
      </p:sp>
      <p:sp>
        <p:nvSpPr>
          <p:cNvPr id="3" name="Text Placeholder 2"/>
          <p:cNvSpPr>
            <a:spLocks noGrp="1"/>
          </p:cNvSpPr>
          <p:nvPr>
            <p:ph type="body" sz="quarter" idx="10"/>
          </p:nvPr>
        </p:nvSpPr>
        <p:spPr>
          <a:xfrm>
            <a:off x="438750" y="1345290"/>
            <a:ext cx="6866176" cy="4500000"/>
          </a:xfrm>
        </p:spPr>
        <p:txBody>
          <a:bodyPr/>
          <a:lstStyle/>
          <a:p>
            <a:pPr marL="352425" indent="-352425"/>
            <a:r>
              <a:rPr lang="en-GB" sz="2400" dirty="0"/>
              <a:t>Gift of shares and share buyback capital treatment</a:t>
            </a:r>
          </a:p>
          <a:p>
            <a:pPr marL="498172" lvl="1" indent="-352425"/>
            <a:r>
              <a:rPr lang="en-GB" sz="2400" dirty="0"/>
              <a:t>Buyback for cash</a:t>
            </a:r>
          </a:p>
          <a:p>
            <a:pPr marL="498172" lvl="1" indent="-352425"/>
            <a:r>
              <a:rPr lang="en-GB" sz="2400" dirty="0"/>
              <a:t>Sufficient reserves</a:t>
            </a:r>
          </a:p>
          <a:p>
            <a:pPr marL="498172" lvl="1" indent="-352425"/>
            <a:r>
              <a:rPr lang="en-GB" sz="2400" dirty="0" err="1"/>
              <a:t>Tradeco</a:t>
            </a:r>
            <a:r>
              <a:rPr lang="en-GB" sz="2400" dirty="0"/>
              <a:t> shares held &gt; 5 years</a:t>
            </a:r>
          </a:p>
          <a:p>
            <a:pPr marL="498172" lvl="1" indent="-352425"/>
            <a:r>
              <a:rPr lang="en-GB" sz="2400" dirty="0"/>
              <a:t>Substantial reduction</a:t>
            </a:r>
          </a:p>
          <a:p>
            <a:pPr marL="498172" lvl="1" indent="-352425"/>
            <a:r>
              <a:rPr lang="en-GB" sz="2400" dirty="0"/>
              <a:t>No longer connected</a:t>
            </a:r>
          </a:p>
          <a:p>
            <a:pPr marL="498172" lvl="1" indent="-352425"/>
            <a:r>
              <a:rPr lang="en-GB" sz="2400" dirty="0"/>
              <a:t>For benefit of company trade</a:t>
            </a:r>
          </a:p>
          <a:p>
            <a:pPr marL="498172" lvl="1" indent="-352425"/>
            <a:r>
              <a:rPr lang="en-GB" sz="2400" dirty="0"/>
              <a:t>HMRC clearance available</a:t>
            </a:r>
          </a:p>
          <a:p>
            <a:pPr marL="352425" indent="-352425"/>
            <a:endParaRPr lang="en-GB" sz="2400" dirty="0"/>
          </a:p>
        </p:txBody>
      </p:sp>
      <p:grpSp>
        <p:nvGrpSpPr>
          <p:cNvPr id="4" name="Group 3"/>
          <p:cNvGrpSpPr/>
          <p:nvPr/>
        </p:nvGrpSpPr>
        <p:grpSpPr>
          <a:xfrm>
            <a:off x="7405817" y="-1"/>
            <a:ext cx="3285996" cy="7559676"/>
            <a:chOff x="7405817" y="-1"/>
            <a:chExt cx="3285996" cy="7559676"/>
          </a:xfrm>
        </p:grpSpPr>
        <p:sp>
          <p:nvSpPr>
            <p:cNvPr id="5" name="Freeform: Shape 276">
              <a:extLst>
                <a:ext uri="{FF2B5EF4-FFF2-40B4-BE49-F238E27FC236}">
                  <a16:creationId xmlns:a16="http://schemas.microsoft.com/office/drawing/2014/main" id="{5B3EC9BD-0757-447D-BDC0-795BC954D0BC}"/>
                </a:ext>
              </a:extLst>
            </p:cNvPr>
            <p:cNvSpPr/>
            <p:nvPr/>
          </p:nvSpPr>
          <p:spPr>
            <a:xfrm>
              <a:off x="7405817" y="-1"/>
              <a:ext cx="3285996" cy="7559676"/>
            </a:xfrm>
            <a:custGeom>
              <a:avLst/>
              <a:gdLst>
                <a:gd name="connsiteX0" fmla="*/ 2119443 w 4814569"/>
                <a:gd name="connsiteY0" fmla="*/ 0 h 6858000"/>
                <a:gd name="connsiteX1" fmla="*/ 4814569 w 4814569"/>
                <a:gd name="connsiteY1" fmla="*/ 0 h 6858000"/>
                <a:gd name="connsiteX2" fmla="*/ 4814569 w 4814569"/>
                <a:gd name="connsiteY2" fmla="*/ 6858000 h 6858000"/>
                <a:gd name="connsiteX3" fmla="*/ 1952488 w 4814569"/>
                <a:gd name="connsiteY3" fmla="*/ 6858000 h 6858000"/>
                <a:gd name="connsiteX4" fmla="*/ 1881822 w 4814569"/>
                <a:gd name="connsiteY4" fmla="*/ 6817368 h 6858000"/>
                <a:gd name="connsiteX5" fmla="*/ 0 w 4814569"/>
                <a:gd name="connsiteY5" fmla="*/ 3474676 h 6858000"/>
                <a:gd name="connsiteX6" fmla="*/ 2045500 w 4814569"/>
                <a:gd name="connsiteY6" fmla="*/ 378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4569" h="6858000">
                  <a:moveTo>
                    <a:pt x="2119443" y="0"/>
                  </a:moveTo>
                  <a:lnTo>
                    <a:pt x="4814569" y="0"/>
                  </a:lnTo>
                  <a:lnTo>
                    <a:pt x="4814569" y="6858000"/>
                  </a:lnTo>
                  <a:lnTo>
                    <a:pt x="1952488" y="6858000"/>
                  </a:lnTo>
                  <a:lnTo>
                    <a:pt x="1881822" y="6817368"/>
                  </a:lnTo>
                  <a:cubicBezTo>
                    <a:pt x="753626" y="6131859"/>
                    <a:pt x="0" y="4891277"/>
                    <a:pt x="0" y="3474676"/>
                  </a:cubicBezTo>
                  <a:cubicBezTo>
                    <a:pt x="0" y="1990618"/>
                    <a:pt x="827109" y="699742"/>
                    <a:pt x="2045500" y="3787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rot="10800000">
              <a:off x="7716032" y="2346289"/>
              <a:ext cx="2664739" cy="2736116"/>
            </a:xfrm>
            <a:prstGeom prst="ellipse">
              <a:avLst/>
            </a:prstGeom>
          </p:spPr>
        </p:pic>
      </p:grpSp>
    </p:spTree>
    <p:extLst>
      <p:ext uri="{BB962C8B-B14F-4D97-AF65-F5344CB8AC3E}">
        <p14:creationId xmlns:p14="http://schemas.microsoft.com/office/powerpoint/2010/main" val="345393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4750-0E09-48A1-804C-D5A78C8FAB9C}"/>
              </a:ext>
            </a:extLst>
          </p:cNvPr>
          <p:cNvSpPr>
            <a:spLocks noGrp="1"/>
          </p:cNvSpPr>
          <p:nvPr>
            <p:ph type="title"/>
          </p:nvPr>
        </p:nvSpPr>
        <p:spPr/>
        <p:txBody>
          <a:bodyPr/>
          <a:lstStyle/>
          <a:p>
            <a:r>
              <a:rPr lang="en-US" dirty="0"/>
              <a:t>Speaker </a:t>
            </a:r>
          </a:p>
        </p:txBody>
      </p:sp>
      <p:sp>
        <p:nvSpPr>
          <p:cNvPr id="6" name="Content Placeholder 2">
            <a:extLst>
              <a:ext uri="{FF2B5EF4-FFF2-40B4-BE49-F238E27FC236}">
                <a16:creationId xmlns:a16="http://schemas.microsoft.com/office/drawing/2014/main" id="{5D1C51A8-2EE7-4129-809C-DC0F90D0D37F}"/>
              </a:ext>
            </a:extLst>
          </p:cNvPr>
          <p:cNvSpPr txBox="1">
            <a:spLocks/>
          </p:cNvSpPr>
          <p:nvPr/>
        </p:nvSpPr>
        <p:spPr>
          <a:xfrm>
            <a:off x="467162" y="1403350"/>
            <a:ext cx="8979033" cy="4463022"/>
          </a:xfrm>
          <a:prstGeom prst="rect">
            <a:avLst/>
          </a:prstGeom>
        </p:spPr>
        <p:txBody>
          <a:bodyPr/>
          <a:lstStyle>
            <a:lvl1pPr marL="145748" indent="-145748"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400" dirty="0"/>
              <a:t>						</a:t>
            </a:r>
            <a:r>
              <a:rPr lang="en-GB" sz="2200" dirty="0"/>
              <a:t>Nick Latimer</a:t>
            </a:r>
            <a:br>
              <a:rPr lang="en-GB" sz="2200" dirty="0"/>
            </a:br>
            <a:r>
              <a:rPr lang="en-GB" sz="2200" dirty="0"/>
              <a:t>						</a:t>
            </a:r>
            <a:r>
              <a:rPr lang="en-GB" sz="1400" dirty="0"/>
              <a:t>Tax Partner</a:t>
            </a:r>
          </a:p>
          <a:p>
            <a:pPr marL="0" indent="0">
              <a:spcBef>
                <a:spcPts val="0"/>
              </a:spcBef>
              <a:buFont typeface="Arial" panose="020B0604020202020204" pitchFamily="34" charset="0"/>
              <a:buNone/>
            </a:pPr>
            <a:r>
              <a:rPr lang="en-GB" sz="1400" dirty="0"/>
              <a:t>						</a:t>
            </a:r>
            <a:endParaRPr lang="en-GB" sz="400" dirty="0"/>
          </a:p>
          <a:p>
            <a:pPr marL="0" indent="0">
              <a:buFont typeface="Arial" panose="020B0604020202020204" pitchFamily="34" charset="0"/>
              <a:buNone/>
            </a:pPr>
            <a:r>
              <a:rPr lang="en-GB" sz="1400" dirty="0"/>
              <a:t>						Cheltenham Office 		</a:t>
            </a:r>
          </a:p>
          <a:p>
            <a:pPr marL="0" indent="0">
              <a:buFont typeface="Arial" panose="020B0604020202020204" pitchFamily="34" charset="0"/>
              <a:buNone/>
            </a:pPr>
            <a:r>
              <a:rPr lang="en-GB" sz="1400" dirty="0"/>
              <a:t>						+44 (0)1242 234421		</a:t>
            </a:r>
          </a:p>
          <a:p>
            <a:pPr marL="0" indent="0">
              <a:buFont typeface="Arial" panose="020B0604020202020204" pitchFamily="34" charset="0"/>
              <a:buNone/>
            </a:pPr>
            <a:r>
              <a:rPr lang="en-GB" sz="1400" dirty="0"/>
              <a:t>						nick.latimer@crowe.co.uk</a:t>
            </a:r>
          </a:p>
          <a:p>
            <a:pPr marL="0" indent="0">
              <a:buFont typeface="Arial" panose="020B0604020202020204" pitchFamily="34" charset="0"/>
              <a:buNone/>
            </a:pPr>
            <a:endParaRPr lang="en-GB" sz="1400" dirty="0"/>
          </a:p>
          <a:p>
            <a:pPr marL="0" indent="0">
              <a:spcBef>
                <a:spcPts val="1200"/>
              </a:spcBef>
              <a:buFont typeface="Arial" panose="020B0604020202020204" pitchFamily="34" charset="0"/>
              <a:buNone/>
            </a:pPr>
            <a:r>
              <a:rPr lang="en-GB" sz="1400" dirty="0"/>
              <a:t>Nick leads the Private Client Tax service in the Cheltenham office of national audit, tax and advisory firm Crowe U.K. LLP. </a:t>
            </a:r>
          </a:p>
          <a:p>
            <a:pPr marL="0" indent="0">
              <a:spcBef>
                <a:spcPts val="1200"/>
              </a:spcBef>
              <a:buFont typeface="Arial" panose="020B0604020202020204" pitchFamily="34" charset="0"/>
              <a:buNone/>
            </a:pPr>
            <a:r>
              <a:rPr lang="en-GB" sz="1400" dirty="0"/>
              <a:t>His tax advice helps clients not only to overcome their tax problems, but also to become and remain tax efficient.  He advises on all aspects of the tax system but in particular income tax, capital gains tax and inheritance tax, and also advised on property transactions including SDLT. A</a:t>
            </a:r>
            <a:r>
              <a:rPr lang="en-US" sz="1400" dirty="0"/>
              <a:t>t the moment Nick is advising his clients on the best structure for their property businesses particularly in view of the tax changes for residential property.</a:t>
            </a:r>
          </a:p>
          <a:p>
            <a:pPr marL="0" indent="0">
              <a:spcBef>
                <a:spcPts val="1200"/>
              </a:spcBef>
              <a:buFont typeface="Arial" panose="020B0604020202020204" pitchFamily="34" charset="0"/>
              <a:buNone/>
            </a:pPr>
            <a:r>
              <a:rPr lang="en-GB" sz="1400" dirty="0"/>
              <a:t>As well as acting for clients directly, Nick speaks at seminars to help people better understand changes in the tax rules and to help them spot planning opportunities.   Nick is Chartered Tax Adviser and is a fellow of the ICAEW. </a:t>
            </a:r>
          </a:p>
          <a:p>
            <a:pPr marL="0" indent="0">
              <a:spcBef>
                <a:spcPts val="1200"/>
              </a:spcBef>
              <a:buFont typeface="Arial" panose="020B0604020202020204" pitchFamily="34" charset="0"/>
              <a:buNone/>
            </a:pPr>
            <a:endParaRPr lang="en-GB" sz="1400" dirty="0"/>
          </a:p>
          <a:p>
            <a:pPr marL="0" indent="0">
              <a:buFont typeface="Arial" panose="020B0604020202020204" pitchFamily="34" charset="0"/>
              <a:buNone/>
            </a:pPr>
            <a:endParaRPr lang="en-GB" sz="1400" dirty="0"/>
          </a:p>
          <a:p>
            <a:endParaRPr lang="en-US" sz="1400" dirty="0"/>
          </a:p>
        </p:txBody>
      </p:sp>
      <p:pic>
        <p:nvPicPr>
          <p:cNvPr id="7" name="Picture 6">
            <a:extLst>
              <a:ext uri="{FF2B5EF4-FFF2-40B4-BE49-F238E27FC236}">
                <a16:creationId xmlns:a16="http://schemas.microsoft.com/office/drawing/2014/main" id="{66CD8B56-0F36-4A0B-B3AD-057CB359A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69" y="1403350"/>
            <a:ext cx="2635139" cy="1868768"/>
          </a:xfrm>
          <a:prstGeom prst="rect">
            <a:avLst/>
          </a:prstGeom>
        </p:spPr>
      </p:pic>
    </p:spTree>
    <p:extLst>
      <p:ext uri="{BB962C8B-B14F-4D97-AF65-F5344CB8AC3E}">
        <p14:creationId xmlns:p14="http://schemas.microsoft.com/office/powerpoint/2010/main" val="240433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Pre-sale planning</a:t>
            </a:r>
          </a:p>
        </p:txBody>
      </p:sp>
      <p:sp>
        <p:nvSpPr>
          <p:cNvPr id="3" name="Text Placeholder 2"/>
          <p:cNvSpPr>
            <a:spLocks noGrp="1"/>
          </p:cNvSpPr>
          <p:nvPr>
            <p:ph type="body" sz="quarter" idx="10"/>
          </p:nvPr>
        </p:nvSpPr>
        <p:spPr>
          <a:xfrm>
            <a:off x="438750" y="1735831"/>
            <a:ext cx="9067500" cy="4500000"/>
          </a:xfrm>
        </p:spPr>
        <p:txBody>
          <a:bodyPr/>
          <a:lstStyle/>
          <a:p>
            <a:pPr marL="352425" indent="-352425"/>
            <a:r>
              <a:rPr lang="en-GB" sz="2000" dirty="0"/>
              <a:t>Company Housekeeping  - trace all those contracts… tidy away old companies</a:t>
            </a:r>
          </a:p>
          <a:p>
            <a:pPr marL="352425" indent="-352425"/>
            <a:endParaRPr lang="en-GB" sz="2000" dirty="0"/>
          </a:p>
          <a:p>
            <a:pPr marL="352425" indent="-352425"/>
            <a:r>
              <a:rPr lang="en-GB" sz="2000" dirty="0"/>
              <a:t>Consider EMI</a:t>
            </a:r>
          </a:p>
          <a:p>
            <a:pPr marL="352425" indent="-352425"/>
            <a:endParaRPr lang="en-GB" sz="2000" dirty="0"/>
          </a:p>
          <a:p>
            <a:pPr marL="352425" indent="-352425"/>
            <a:r>
              <a:rPr lang="en-GB" sz="2000" dirty="0"/>
              <a:t>Review Business Asset Disposal Relief availability </a:t>
            </a:r>
          </a:p>
          <a:p>
            <a:pPr marL="352425" indent="-352425"/>
            <a:endParaRPr lang="en-GB" sz="2000" dirty="0"/>
          </a:p>
          <a:p>
            <a:pPr marL="352425" indent="-352425"/>
            <a:r>
              <a:rPr lang="en-GB" sz="2000" dirty="0"/>
              <a:t>Husband and Wife shares ? Maybe but under advice and depends on timing.</a:t>
            </a:r>
          </a:p>
          <a:p>
            <a:pPr marL="352425" indent="-352425"/>
            <a:endParaRPr lang="en-GB" sz="2000" dirty="0"/>
          </a:p>
          <a:p>
            <a:pPr marL="352425" indent="-352425"/>
            <a:r>
              <a:rPr lang="en-GB" sz="2000" dirty="0"/>
              <a:t>Consider shares to adult children</a:t>
            </a:r>
          </a:p>
          <a:p>
            <a:pPr marL="352425" indent="-352425"/>
            <a:endParaRPr lang="en-GB" sz="2000" dirty="0"/>
          </a:p>
          <a:p>
            <a:pPr marL="352425" indent="-352425"/>
            <a:r>
              <a:rPr lang="en-GB" sz="2000" dirty="0"/>
              <a:t>Shares to a trust ?  Potentially a good play for BADR, IHT </a:t>
            </a:r>
          </a:p>
        </p:txBody>
      </p:sp>
    </p:spTree>
    <p:extLst>
      <p:ext uri="{BB962C8B-B14F-4D97-AF65-F5344CB8AC3E}">
        <p14:creationId xmlns:p14="http://schemas.microsoft.com/office/powerpoint/2010/main" val="374247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02390" y="980574"/>
            <a:ext cx="4498999" cy="5484394"/>
          </a:xfrm>
        </p:spPr>
        <p:txBody>
          <a:bodyPr/>
          <a:lstStyle/>
          <a:p>
            <a:r>
              <a:rPr lang="en-GB" sz="4400" dirty="0"/>
              <a:t>Post-business landscape – inheritance tax!</a:t>
            </a:r>
          </a:p>
        </p:txBody>
      </p:sp>
      <p:pic>
        <p:nvPicPr>
          <p:cNvPr id="2" name="Picture 1"/>
          <p:cNvPicPr>
            <a:picLocks noChangeAspect="1"/>
          </p:cNvPicPr>
          <p:nvPr/>
        </p:nvPicPr>
        <p:blipFill rotWithShape="1">
          <a:blip r:embed="rId3"/>
          <a:srcRect l="2937" r="2937"/>
          <a:stretch/>
        </p:blipFill>
        <p:spPr>
          <a:xfrm>
            <a:off x="5438275" y="-16043"/>
            <a:ext cx="4499810" cy="6882063"/>
          </a:xfrm>
          <a:prstGeom prst="rect">
            <a:avLst/>
          </a:prstGeom>
        </p:spPr>
      </p:pic>
    </p:spTree>
    <p:extLst>
      <p:ext uri="{BB962C8B-B14F-4D97-AF65-F5344CB8AC3E}">
        <p14:creationId xmlns:p14="http://schemas.microsoft.com/office/powerpoint/2010/main" val="1530897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 balancing act</a:t>
            </a:r>
          </a:p>
        </p:txBody>
      </p:sp>
      <p:graphicFrame>
        <p:nvGraphicFramePr>
          <p:cNvPr id="4" name="Content Placeholder 2"/>
          <p:cNvGraphicFramePr>
            <a:graphicFrameLocks/>
          </p:cNvGraphicFramePr>
          <p:nvPr>
            <p:extLst>
              <p:ext uri="{D42A27DB-BD31-4B8C-83A1-F6EECF244321}">
                <p14:modId xmlns:p14="http://schemas.microsoft.com/office/powerpoint/2010/main" val="2951447672"/>
              </p:ext>
            </p:extLst>
          </p:nvPr>
        </p:nvGraphicFramePr>
        <p:xfrm>
          <a:off x="438750" y="1484906"/>
          <a:ext cx="8374065" cy="5105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06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Inheritance tax – Business relief … a generous relief …</a:t>
            </a:r>
          </a:p>
        </p:txBody>
      </p:sp>
      <p:sp>
        <p:nvSpPr>
          <p:cNvPr id="35" name="Text Placeholder 1"/>
          <p:cNvSpPr txBox="1">
            <a:spLocks/>
          </p:cNvSpPr>
          <p:nvPr>
            <p:custDataLst>
              <p:tags r:id="rId1"/>
            </p:custDataLst>
          </p:nvPr>
        </p:nvSpPr>
        <p:spPr bwMode="gray">
          <a:xfrm>
            <a:off x="5168727" y="1722886"/>
            <a:ext cx="4701672" cy="4777065"/>
          </a:xfrm>
          <a:prstGeom prst="rect">
            <a:avLst/>
          </a:prstGeom>
          <a:noFill/>
          <a:ln w="9525">
            <a:noFill/>
          </a:ln>
        </p:spPr>
        <p:txBody>
          <a:bodyPr vert="horz" lIns="0" tIns="0" rIns="0" bIns="0" rtlCol="0" anchor="t">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defTabSz="742955">
              <a:lnSpc>
                <a:spcPct val="110000"/>
              </a:lnSpc>
              <a:defRPr/>
            </a:pPr>
            <a:r>
              <a:rPr lang="en-GB" sz="2400" b="1" dirty="0">
                <a:latin typeface="+mn-lt"/>
              </a:rPr>
              <a:t>Other considerations</a:t>
            </a:r>
          </a:p>
          <a:p>
            <a:pPr marL="433756" lvl="2" indent="-450853">
              <a:spcBef>
                <a:spcPts val="1200"/>
              </a:spcBef>
              <a:buFont typeface="+mj-lt"/>
              <a:buAutoNum type="arabicPeriod"/>
            </a:pPr>
            <a:r>
              <a:rPr lang="en-GB" sz="2200" dirty="0"/>
              <a:t>51% test for trading activities</a:t>
            </a:r>
          </a:p>
          <a:p>
            <a:pPr marL="433756" lvl="2" indent="-450853">
              <a:spcBef>
                <a:spcPts val="1200"/>
              </a:spcBef>
              <a:buFont typeface="+mj-lt"/>
              <a:buAutoNum type="arabicPeriod"/>
            </a:pPr>
            <a:r>
              <a:rPr lang="en-GB" sz="2200" dirty="0"/>
              <a:t>Binding contracts for sale/liquidation and some SHA prevent relief</a:t>
            </a:r>
          </a:p>
          <a:p>
            <a:pPr marL="433756" lvl="2" indent="-450853">
              <a:spcBef>
                <a:spcPts val="1200"/>
              </a:spcBef>
              <a:buFont typeface="+mj-lt"/>
              <a:buAutoNum type="arabicPeriod"/>
            </a:pPr>
            <a:r>
              <a:rPr lang="en-GB" sz="2200" dirty="0"/>
              <a:t>Watch for excepted assets – cash, private assets, investment subs.</a:t>
            </a:r>
          </a:p>
          <a:p>
            <a:pPr marL="433756" lvl="2" indent="-450853">
              <a:spcBef>
                <a:spcPts val="1200"/>
              </a:spcBef>
              <a:buFont typeface="+mj-lt"/>
              <a:buAutoNum type="arabicPeriod"/>
            </a:pPr>
            <a:r>
              <a:rPr lang="en-GB" sz="2200" dirty="0"/>
              <a:t>Prohibited businesses include: dealing in securities; holding investments and property letting</a:t>
            </a:r>
          </a:p>
          <a:p>
            <a:pPr marL="433756" lvl="2" indent="-450853">
              <a:spcBef>
                <a:spcPts val="1200"/>
              </a:spcBef>
              <a:buFont typeface="+mj-lt"/>
              <a:buAutoNum type="arabicPeriod"/>
            </a:pPr>
            <a:endParaRPr lang="en-GB" sz="2000" dirty="0"/>
          </a:p>
          <a:p>
            <a:pPr marL="433756" lvl="2" indent="-450853">
              <a:spcBef>
                <a:spcPts val="1200"/>
              </a:spcBef>
              <a:buFont typeface="+mj-lt"/>
              <a:buAutoNum type="arabicPeriod"/>
            </a:pPr>
            <a:endParaRPr lang="en-GB" sz="2200" dirty="0"/>
          </a:p>
          <a:p>
            <a:pPr marL="433756" lvl="2" indent="-450853">
              <a:spcBef>
                <a:spcPts val="1200"/>
              </a:spcBef>
              <a:buFont typeface="+mj-lt"/>
              <a:buAutoNum type="arabicPeriod"/>
            </a:pPr>
            <a:endParaRPr lang="en-US" sz="1138" dirty="0">
              <a:latin typeface="+mn-lt"/>
            </a:endParaRPr>
          </a:p>
        </p:txBody>
      </p:sp>
      <p:sp>
        <p:nvSpPr>
          <p:cNvPr id="3" name="Inhaltsplatzhalter 8"/>
          <p:cNvSpPr txBox="1">
            <a:spLocks/>
          </p:cNvSpPr>
          <p:nvPr/>
        </p:nvSpPr>
        <p:spPr bwMode="gray">
          <a:xfrm>
            <a:off x="412502" y="1906376"/>
            <a:ext cx="827160" cy="1322411"/>
          </a:xfrm>
          <a:prstGeom prst="rect">
            <a:avLst/>
          </a:prstGeom>
          <a:ln>
            <a:noFill/>
          </a:ln>
        </p:spPr>
        <p:txBody>
          <a:bodyPr wrap="none" lIns="0" tIns="87748" rIns="0" bIns="0" anchor="ctr" anchorCtr="0"/>
          <a:lstStyle>
            <a:lvl1pPr marL="0" indent="0" algn="l" defTabSz="914400" rtl="0" eaLnBrk="1" latinLnBrk="0" hangingPunct="1">
              <a:lnSpc>
                <a:spcPct val="120000"/>
              </a:lnSpc>
              <a:spcBef>
                <a:spcPts val="600"/>
              </a:spcBef>
              <a:buFontTx/>
              <a:buNone/>
              <a:defRPr sz="1600" b="1" kern="1200">
                <a:solidFill>
                  <a:schemeClr val="accent2"/>
                </a:solidFill>
                <a:latin typeface="+mn-lt"/>
                <a:ea typeface="+mn-ea"/>
                <a:cs typeface="+mn-cs"/>
              </a:defRPr>
            </a:lvl1pPr>
            <a:lvl2pPr marL="180975" indent="-180975" algn="l" defTabSz="914400" rtl="0" eaLnBrk="1" latinLnBrk="0" hangingPunct="1">
              <a:lnSpc>
                <a:spcPct val="120000"/>
              </a:lnSpc>
              <a:spcBef>
                <a:spcPts val="600"/>
              </a:spcBef>
              <a:buClrTx/>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9pPr>
          </a:lstStyle>
          <a:p>
            <a:pPr defTabSz="742955" fontAlgn="t">
              <a:lnSpc>
                <a:spcPct val="100000"/>
              </a:lnSpc>
              <a:spcBef>
                <a:spcPts val="0"/>
              </a:spcBef>
              <a:defRPr/>
            </a:pPr>
            <a:r>
              <a:rPr lang="en-US" sz="9750" dirty="0">
                <a:latin typeface="+mj-lt"/>
              </a:rPr>
              <a:t>1</a:t>
            </a:r>
          </a:p>
        </p:txBody>
      </p:sp>
      <p:sp>
        <p:nvSpPr>
          <p:cNvPr id="7" name="Text Placeholder 1"/>
          <p:cNvSpPr txBox="1">
            <a:spLocks/>
          </p:cNvSpPr>
          <p:nvPr>
            <p:custDataLst>
              <p:tags r:id="rId2"/>
            </p:custDataLst>
          </p:nvPr>
        </p:nvSpPr>
        <p:spPr bwMode="gray">
          <a:xfrm>
            <a:off x="1239661" y="2000962"/>
            <a:ext cx="3256939" cy="1277865"/>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defTabSz="742955">
              <a:lnSpc>
                <a:spcPct val="110000"/>
              </a:lnSpc>
              <a:defRPr/>
            </a:pPr>
            <a:r>
              <a:rPr lang="en-GB" sz="2400" dirty="0"/>
              <a:t>100% relief most trading business or unquoted shares</a:t>
            </a:r>
          </a:p>
        </p:txBody>
      </p:sp>
      <p:cxnSp>
        <p:nvCxnSpPr>
          <p:cNvPr id="9" name="Gerade Verbindung 8"/>
          <p:cNvCxnSpPr/>
          <p:nvPr/>
        </p:nvCxnSpPr>
        <p:spPr bwMode="gray">
          <a:xfrm>
            <a:off x="495315" y="3516998"/>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Inhaltsplatzhalter 8"/>
          <p:cNvSpPr txBox="1">
            <a:spLocks/>
          </p:cNvSpPr>
          <p:nvPr/>
        </p:nvSpPr>
        <p:spPr bwMode="gray">
          <a:xfrm>
            <a:off x="453347" y="3527416"/>
            <a:ext cx="827160" cy="1322411"/>
          </a:xfrm>
          <a:prstGeom prst="rect">
            <a:avLst/>
          </a:prstGeom>
          <a:ln>
            <a:noFill/>
          </a:ln>
        </p:spPr>
        <p:txBody>
          <a:bodyPr wrap="none" lIns="0" tIns="87748" rIns="0" bIns="0" anchor="ctr" anchorCtr="0"/>
          <a:lstStyle>
            <a:lvl1pPr marL="0" indent="0" algn="l" defTabSz="914400" rtl="0" eaLnBrk="1" latinLnBrk="0" hangingPunct="1">
              <a:lnSpc>
                <a:spcPct val="120000"/>
              </a:lnSpc>
              <a:spcBef>
                <a:spcPts val="600"/>
              </a:spcBef>
              <a:buFontTx/>
              <a:buNone/>
              <a:defRPr sz="1600" b="1" kern="1200">
                <a:solidFill>
                  <a:schemeClr val="accent2"/>
                </a:solidFill>
                <a:latin typeface="+mn-lt"/>
                <a:ea typeface="+mn-ea"/>
                <a:cs typeface="+mn-cs"/>
              </a:defRPr>
            </a:lvl1pPr>
            <a:lvl2pPr marL="180975" indent="-180975" algn="l" defTabSz="914400" rtl="0" eaLnBrk="1" latinLnBrk="0" hangingPunct="1">
              <a:lnSpc>
                <a:spcPct val="120000"/>
              </a:lnSpc>
              <a:spcBef>
                <a:spcPts val="600"/>
              </a:spcBef>
              <a:buClrTx/>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9pPr>
          </a:lstStyle>
          <a:p>
            <a:pPr defTabSz="742955" fontAlgn="t">
              <a:lnSpc>
                <a:spcPct val="100000"/>
              </a:lnSpc>
              <a:spcBef>
                <a:spcPts val="0"/>
              </a:spcBef>
              <a:defRPr/>
            </a:pPr>
            <a:r>
              <a:rPr lang="en-US" sz="9750" dirty="0">
                <a:solidFill>
                  <a:schemeClr val="accent1"/>
                </a:solidFill>
                <a:latin typeface="+mj-lt"/>
              </a:rPr>
              <a:t>2</a:t>
            </a:r>
          </a:p>
        </p:txBody>
      </p:sp>
      <p:cxnSp>
        <p:nvCxnSpPr>
          <p:cNvPr id="27" name="Gerade Verbindung 8"/>
          <p:cNvCxnSpPr/>
          <p:nvPr/>
        </p:nvCxnSpPr>
        <p:spPr bwMode="gray">
          <a:xfrm>
            <a:off x="495315" y="5033871"/>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Inhaltsplatzhalter 8"/>
          <p:cNvSpPr txBox="1">
            <a:spLocks/>
          </p:cNvSpPr>
          <p:nvPr/>
        </p:nvSpPr>
        <p:spPr bwMode="gray">
          <a:xfrm>
            <a:off x="453347" y="5044291"/>
            <a:ext cx="827160" cy="1322411"/>
          </a:xfrm>
          <a:prstGeom prst="rect">
            <a:avLst/>
          </a:prstGeom>
          <a:ln>
            <a:noFill/>
          </a:ln>
        </p:spPr>
        <p:txBody>
          <a:bodyPr wrap="none" lIns="0" tIns="87748" rIns="0" bIns="0" anchor="ctr" anchorCtr="0"/>
          <a:lstStyle>
            <a:lvl1pPr marL="0" indent="0" algn="l" defTabSz="914400" rtl="0" eaLnBrk="1" latinLnBrk="0" hangingPunct="1">
              <a:lnSpc>
                <a:spcPct val="120000"/>
              </a:lnSpc>
              <a:spcBef>
                <a:spcPts val="600"/>
              </a:spcBef>
              <a:buFontTx/>
              <a:buNone/>
              <a:defRPr sz="1600" b="1" kern="1200">
                <a:solidFill>
                  <a:schemeClr val="accent2"/>
                </a:solidFill>
                <a:latin typeface="+mn-lt"/>
                <a:ea typeface="+mn-ea"/>
                <a:cs typeface="+mn-cs"/>
              </a:defRPr>
            </a:lvl1pPr>
            <a:lvl2pPr marL="180975" indent="-180975" algn="l" defTabSz="914400" rtl="0" eaLnBrk="1" latinLnBrk="0" hangingPunct="1">
              <a:lnSpc>
                <a:spcPct val="120000"/>
              </a:lnSpc>
              <a:spcBef>
                <a:spcPts val="600"/>
              </a:spcBef>
              <a:buClrTx/>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914400" rtl="0" eaLnBrk="1" latinLnBrk="0" hangingPunct="1">
              <a:lnSpc>
                <a:spcPct val="12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5pPr>
            <a:lvl6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6pPr>
            <a:lvl7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7pPr>
            <a:lvl8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8pPr>
            <a:lvl9pPr marL="720000" indent="-180000" algn="l" defTabSz="914400" rtl="0" eaLnBrk="1" latinLnBrk="0" hangingPunct="1">
              <a:lnSpc>
                <a:spcPct val="120000"/>
              </a:lnSpc>
              <a:spcBef>
                <a:spcPts val="600"/>
              </a:spcBef>
              <a:buClrTx/>
              <a:buSzPct val="100000"/>
              <a:buFont typeface="Arial" pitchFamily="34" charset="0"/>
              <a:buChar char="•"/>
              <a:defRPr sz="1600" kern="1200">
                <a:solidFill>
                  <a:schemeClr val="tx1"/>
                </a:solidFill>
                <a:latin typeface="+mn-lt"/>
                <a:ea typeface="+mn-ea"/>
                <a:cs typeface="+mn-cs"/>
              </a:defRPr>
            </a:lvl9pPr>
          </a:lstStyle>
          <a:p>
            <a:pPr defTabSz="742955" fontAlgn="t">
              <a:lnSpc>
                <a:spcPct val="100000"/>
              </a:lnSpc>
              <a:spcBef>
                <a:spcPts val="0"/>
              </a:spcBef>
              <a:defRPr/>
            </a:pPr>
            <a:r>
              <a:rPr lang="en-US" sz="9750" dirty="0">
                <a:solidFill>
                  <a:schemeClr val="accent3"/>
                </a:solidFill>
                <a:latin typeface="+mj-lt"/>
              </a:rPr>
              <a:t>3</a:t>
            </a:r>
          </a:p>
        </p:txBody>
      </p:sp>
      <p:cxnSp>
        <p:nvCxnSpPr>
          <p:cNvPr id="32" name="Gerade Verbindung 8"/>
          <p:cNvCxnSpPr/>
          <p:nvPr/>
        </p:nvCxnSpPr>
        <p:spPr bwMode="gray">
          <a:xfrm>
            <a:off x="495315" y="6377121"/>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 Placeholder 1"/>
          <p:cNvSpPr txBox="1">
            <a:spLocks/>
          </p:cNvSpPr>
          <p:nvPr>
            <p:custDataLst>
              <p:tags r:id="rId3"/>
            </p:custDataLst>
          </p:nvPr>
        </p:nvSpPr>
        <p:spPr bwMode="gray">
          <a:xfrm>
            <a:off x="1239661" y="3640073"/>
            <a:ext cx="3355487" cy="1277865"/>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marL="0" lvl="2" indent="-17097">
              <a:spcBef>
                <a:spcPts val="1200"/>
              </a:spcBef>
              <a:buNone/>
            </a:pPr>
            <a:r>
              <a:rPr lang="en-GB" sz="2400" dirty="0"/>
              <a:t>Only 50% relief for land, buildings, machinery or plant used in a business</a:t>
            </a:r>
          </a:p>
        </p:txBody>
      </p:sp>
      <p:sp>
        <p:nvSpPr>
          <p:cNvPr id="16" name="Text Placeholder 1"/>
          <p:cNvSpPr txBox="1">
            <a:spLocks/>
          </p:cNvSpPr>
          <p:nvPr>
            <p:custDataLst>
              <p:tags r:id="rId4"/>
            </p:custDataLst>
          </p:nvPr>
        </p:nvSpPr>
        <p:spPr bwMode="gray">
          <a:xfrm>
            <a:off x="1239662" y="5058394"/>
            <a:ext cx="3237862" cy="1277865"/>
          </a:xfrm>
          <a:prstGeom prst="rect">
            <a:avLst/>
          </a:prstGeom>
          <a:noFill/>
          <a:ln w="9525">
            <a:noFill/>
          </a:ln>
        </p:spPr>
        <p:txBody>
          <a:bodyPr vert="horz" lIns="0" tIns="0" rIns="0" bIns="0" rtlCol="0" anchor="ctr">
            <a:noAutofit/>
          </a:bodyPr>
          <a:lst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a:lstStyle>
          <a:p>
            <a:pPr defTabSz="742955">
              <a:lnSpc>
                <a:spcPct val="110000"/>
              </a:lnSpc>
              <a:defRPr/>
            </a:pPr>
            <a:r>
              <a:rPr lang="en-GB" sz="2400" dirty="0">
                <a:latin typeface="+mn-lt"/>
              </a:rPr>
              <a:t>Two year holding period</a:t>
            </a:r>
            <a:endParaRPr lang="en-US" sz="2400" dirty="0">
              <a:latin typeface="+mn-lt"/>
            </a:endParaRPr>
          </a:p>
        </p:txBody>
      </p:sp>
      <p:cxnSp>
        <p:nvCxnSpPr>
          <p:cNvPr id="17" name="Gerade Verbindung 8"/>
          <p:cNvCxnSpPr/>
          <p:nvPr/>
        </p:nvCxnSpPr>
        <p:spPr bwMode="gray">
          <a:xfrm>
            <a:off x="495315" y="1797769"/>
            <a:ext cx="40012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40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787400" y="1600201"/>
            <a:ext cx="8288338" cy="4280685"/>
          </a:xfrm>
        </p:spPr>
        <p:txBody>
          <a:bodyPr/>
          <a:lstStyle/>
          <a:p>
            <a:pPr lvl="3"/>
            <a:endParaRPr lang="en-GB" dirty="0"/>
          </a:p>
          <a:p>
            <a:pPr lvl="3"/>
            <a:endParaRPr lang="en-GB" dirty="0"/>
          </a:p>
          <a:p>
            <a:pPr lvl="3"/>
            <a:endParaRPr lang="en-GB" dirty="0"/>
          </a:p>
          <a:p>
            <a:pPr marL="0" lvl="3"/>
            <a:endParaRPr lang="en-GB" dirty="0"/>
          </a:p>
          <a:p>
            <a:pPr lvl="3"/>
            <a:endParaRPr lang="en-GB" dirty="0"/>
          </a:p>
        </p:txBody>
      </p:sp>
      <p:sp>
        <p:nvSpPr>
          <p:cNvPr id="3" name="Title 2"/>
          <p:cNvSpPr>
            <a:spLocks noGrp="1"/>
          </p:cNvSpPr>
          <p:nvPr>
            <p:ph type="title"/>
          </p:nvPr>
        </p:nvSpPr>
        <p:spPr/>
        <p:txBody>
          <a:bodyPr/>
          <a:lstStyle/>
          <a:p>
            <a:r>
              <a:rPr lang="en-GB" dirty="0"/>
              <a:t>Family Investment Company</a:t>
            </a:r>
            <a:endParaRPr lang="en-US" dirty="0"/>
          </a:p>
        </p:txBody>
      </p:sp>
      <p:sp>
        <p:nvSpPr>
          <p:cNvPr id="5" name="Rectangle 4"/>
          <p:cNvSpPr/>
          <p:nvPr/>
        </p:nvSpPr>
        <p:spPr>
          <a:xfrm>
            <a:off x="3429000" y="4419600"/>
            <a:ext cx="253746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Family investment Co</a:t>
            </a:r>
            <a:endParaRPr lang="en-US" dirty="0"/>
          </a:p>
        </p:txBody>
      </p:sp>
      <p:cxnSp>
        <p:nvCxnSpPr>
          <p:cNvPr id="7" name="Straight Connector 6"/>
          <p:cNvCxnSpPr>
            <a:endCxn id="26" idx="5"/>
          </p:cNvCxnSpPr>
          <p:nvPr/>
        </p:nvCxnSpPr>
        <p:spPr>
          <a:xfrm flipH="1" flipV="1">
            <a:off x="3001719" y="2696920"/>
            <a:ext cx="1006962" cy="172268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a:endCxn id="27" idx="4"/>
          </p:cNvCxnSpPr>
          <p:nvPr/>
        </p:nvCxnSpPr>
        <p:spPr>
          <a:xfrm flipH="1" flipV="1">
            <a:off x="4086226" y="2514600"/>
            <a:ext cx="287655" cy="1905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1866900" y="3040380"/>
            <a:ext cx="1623060" cy="13792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349240" y="2396490"/>
            <a:ext cx="1363980" cy="20231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852160" y="2926080"/>
            <a:ext cx="2072640" cy="1539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852316" y="2514600"/>
            <a:ext cx="565504" cy="1905000"/>
          </a:xfrm>
          <a:prstGeom prst="line">
            <a:avLst/>
          </a:prstGeom>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2221230" y="1916430"/>
            <a:ext cx="914400" cy="9144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600" dirty="0"/>
              <a:t>Child 1</a:t>
            </a:r>
            <a:endParaRPr lang="en-US" sz="1600" dirty="0"/>
          </a:p>
        </p:txBody>
      </p:sp>
      <p:sp>
        <p:nvSpPr>
          <p:cNvPr id="27" name="Oval 26"/>
          <p:cNvSpPr/>
          <p:nvPr/>
        </p:nvSpPr>
        <p:spPr>
          <a:xfrm>
            <a:off x="3629025" y="1600200"/>
            <a:ext cx="914400" cy="914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1600" dirty="0"/>
              <a:t>Child 2</a:t>
            </a:r>
            <a:endParaRPr lang="en-US" sz="1600" dirty="0"/>
          </a:p>
        </p:txBody>
      </p:sp>
      <p:sp>
        <p:nvSpPr>
          <p:cNvPr id="28" name="Oval 27"/>
          <p:cNvSpPr/>
          <p:nvPr/>
        </p:nvSpPr>
        <p:spPr>
          <a:xfrm>
            <a:off x="5052060" y="1676400"/>
            <a:ext cx="914400" cy="914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600" dirty="0"/>
              <a:t>Child 3</a:t>
            </a:r>
            <a:endParaRPr lang="en-US" sz="1600" dirty="0"/>
          </a:p>
        </p:txBody>
      </p:sp>
      <p:sp>
        <p:nvSpPr>
          <p:cNvPr id="29" name="Oval 28"/>
          <p:cNvSpPr/>
          <p:nvPr/>
        </p:nvSpPr>
        <p:spPr>
          <a:xfrm>
            <a:off x="6431280" y="1939290"/>
            <a:ext cx="914400" cy="9144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600" dirty="0"/>
              <a:t>Child 4</a:t>
            </a:r>
            <a:endParaRPr lang="en-US" sz="1600" dirty="0"/>
          </a:p>
        </p:txBody>
      </p:sp>
      <p:sp>
        <p:nvSpPr>
          <p:cNvPr id="30" name="Oval 29"/>
          <p:cNvSpPr/>
          <p:nvPr/>
        </p:nvSpPr>
        <p:spPr>
          <a:xfrm>
            <a:off x="1554480" y="2714344"/>
            <a:ext cx="914400" cy="914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a:t>Mum	</a:t>
            </a:r>
            <a:endParaRPr lang="en-US" sz="1600" dirty="0"/>
          </a:p>
        </p:txBody>
      </p:sp>
      <p:sp>
        <p:nvSpPr>
          <p:cNvPr id="31" name="Oval 30"/>
          <p:cNvSpPr/>
          <p:nvPr/>
        </p:nvSpPr>
        <p:spPr>
          <a:xfrm>
            <a:off x="7178040" y="2781300"/>
            <a:ext cx="914400" cy="914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a:t>Dad</a:t>
            </a:r>
            <a:endParaRPr lang="en-US" dirty="0"/>
          </a:p>
        </p:txBody>
      </p:sp>
    </p:spTree>
    <p:extLst>
      <p:ext uri="{BB962C8B-B14F-4D97-AF65-F5344CB8AC3E}">
        <p14:creationId xmlns:p14="http://schemas.microsoft.com/office/powerpoint/2010/main" val="51684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Comparison of FICs vs Trust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272235"/>
              </p:ext>
            </p:extLst>
          </p:nvPr>
        </p:nvGraphicFramePr>
        <p:xfrm>
          <a:off x="428496" y="1397000"/>
          <a:ext cx="8962083" cy="4893216"/>
        </p:xfrm>
        <a:graphic>
          <a:graphicData uri="http://schemas.openxmlformats.org/drawingml/2006/table">
            <a:tbl>
              <a:tblPr firstRow="1" bandRow="1">
                <a:tableStyleId>{5C22544A-7EE6-4342-B048-85BDC9FD1C3A}</a:tableStyleId>
              </a:tblPr>
              <a:tblGrid>
                <a:gridCol w="2987361">
                  <a:extLst>
                    <a:ext uri="{9D8B030D-6E8A-4147-A177-3AD203B41FA5}">
                      <a16:colId xmlns:a16="http://schemas.microsoft.com/office/drawing/2014/main" val="20000"/>
                    </a:ext>
                  </a:extLst>
                </a:gridCol>
                <a:gridCol w="2987361">
                  <a:extLst>
                    <a:ext uri="{9D8B030D-6E8A-4147-A177-3AD203B41FA5}">
                      <a16:colId xmlns:a16="http://schemas.microsoft.com/office/drawing/2014/main" val="20001"/>
                    </a:ext>
                  </a:extLst>
                </a:gridCol>
                <a:gridCol w="2987361">
                  <a:extLst>
                    <a:ext uri="{9D8B030D-6E8A-4147-A177-3AD203B41FA5}">
                      <a16:colId xmlns:a16="http://schemas.microsoft.com/office/drawing/2014/main" val="20002"/>
                    </a:ext>
                  </a:extLst>
                </a:gridCol>
              </a:tblGrid>
              <a:tr h="640374">
                <a:tc>
                  <a:txBody>
                    <a:bodyPr/>
                    <a:lstStyle/>
                    <a:p>
                      <a:r>
                        <a:rPr lang="en-GB" sz="1500" dirty="0"/>
                        <a:t>Tax</a:t>
                      </a:r>
                    </a:p>
                  </a:txBody>
                  <a:tcPr/>
                </a:tc>
                <a:tc>
                  <a:txBody>
                    <a:bodyPr/>
                    <a:lstStyle/>
                    <a:p>
                      <a:r>
                        <a:rPr lang="en-GB" sz="1500" dirty="0"/>
                        <a:t>Trust</a:t>
                      </a:r>
                    </a:p>
                  </a:txBody>
                  <a:tcPr/>
                </a:tc>
                <a:tc>
                  <a:txBody>
                    <a:bodyPr/>
                    <a:lstStyle/>
                    <a:p>
                      <a:r>
                        <a:rPr lang="en-GB" sz="1500" dirty="0"/>
                        <a:t>FICs</a:t>
                      </a:r>
                    </a:p>
                  </a:txBody>
                  <a:tcPr/>
                </a:tc>
                <a:extLst>
                  <a:ext uri="{0D108BD9-81ED-4DB2-BD59-A6C34878D82A}">
                    <a16:rowId xmlns:a16="http://schemas.microsoft.com/office/drawing/2014/main" val="10000"/>
                  </a:ext>
                </a:extLst>
              </a:tr>
              <a:tr h="735333">
                <a:tc>
                  <a:txBody>
                    <a:bodyPr/>
                    <a:lstStyle/>
                    <a:p>
                      <a:r>
                        <a:rPr lang="en-GB" sz="1500" dirty="0"/>
                        <a:t>Income tax</a:t>
                      </a:r>
                    </a:p>
                  </a:txBody>
                  <a:tcPr/>
                </a:tc>
                <a:tc>
                  <a:txBody>
                    <a:bodyPr/>
                    <a:lstStyle/>
                    <a:p>
                      <a:r>
                        <a:rPr lang="en-GB" sz="1500" dirty="0"/>
                        <a:t>Trustees/beneficiaries</a:t>
                      </a:r>
                      <a:r>
                        <a:rPr lang="en-GB" sz="1500" baseline="0" dirty="0"/>
                        <a:t> taxed on arising basis</a:t>
                      </a:r>
                      <a:endParaRPr lang="en-GB" sz="1500" dirty="0"/>
                    </a:p>
                  </a:txBody>
                  <a:tcPr/>
                </a:tc>
                <a:tc>
                  <a:txBody>
                    <a:bodyPr/>
                    <a:lstStyle/>
                    <a:p>
                      <a:r>
                        <a:rPr lang="en-GB" sz="1500" dirty="0"/>
                        <a:t>Possibly</a:t>
                      </a:r>
                      <a:r>
                        <a:rPr lang="en-GB" sz="1500" baseline="0" dirty="0"/>
                        <a:t> tax free in company for reinvestment and taxed when distributed</a:t>
                      </a:r>
                      <a:endParaRPr lang="en-GB" sz="1500" dirty="0"/>
                    </a:p>
                  </a:txBody>
                  <a:tcPr/>
                </a:tc>
                <a:extLst>
                  <a:ext uri="{0D108BD9-81ED-4DB2-BD59-A6C34878D82A}">
                    <a16:rowId xmlns:a16="http://schemas.microsoft.com/office/drawing/2014/main" val="10001"/>
                  </a:ext>
                </a:extLst>
              </a:tr>
              <a:tr h="735333">
                <a:tc>
                  <a:txBody>
                    <a:bodyPr/>
                    <a:lstStyle/>
                    <a:p>
                      <a:r>
                        <a:rPr lang="en-GB" sz="1500" dirty="0"/>
                        <a:t>Capital gains tax</a:t>
                      </a:r>
                    </a:p>
                  </a:txBody>
                  <a:tcPr/>
                </a:tc>
                <a:tc>
                  <a:txBody>
                    <a:bodyPr/>
                    <a:lstStyle/>
                    <a:p>
                      <a:r>
                        <a:rPr lang="en-GB" sz="1500" dirty="0"/>
                        <a:t>Taxed at up</a:t>
                      </a:r>
                      <a:r>
                        <a:rPr lang="en-GB" sz="1500" baseline="0" dirty="0"/>
                        <a:t> to 20/28%</a:t>
                      </a:r>
                      <a:endParaRPr lang="en-GB" sz="1500" dirty="0"/>
                    </a:p>
                  </a:txBody>
                  <a:tcPr/>
                </a:tc>
                <a:tc>
                  <a:txBody>
                    <a:bodyPr/>
                    <a:lstStyle/>
                    <a:p>
                      <a:r>
                        <a:rPr lang="en-GB" sz="1500" dirty="0"/>
                        <a:t>Two</a:t>
                      </a:r>
                      <a:r>
                        <a:rPr lang="en-GB" sz="1500" baseline="0" dirty="0"/>
                        <a:t> layers of tax if distributed but short term tax saving (CT at 19/17%)</a:t>
                      </a:r>
                      <a:endParaRPr lang="en-GB" sz="1500" dirty="0"/>
                    </a:p>
                  </a:txBody>
                  <a:tcPr/>
                </a:tc>
                <a:extLst>
                  <a:ext uri="{0D108BD9-81ED-4DB2-BD59-A6C34878D82A}">
                    <a16:rowId xmlns:a16="http://schemas.microsoft.com/office/drawing/2014/main" val="10002"/>
                  </a:ext>
                </a:extLst>
              </a:tr>
              <a:tr h="735333">
                <a:tc>
                  <a:txBody>
                    <a:bodyPr/>
                    <a:lstStyle/>
                    <a:p>
                      <a:r>
                        <a:rPr lang="en-GB" sz="1500" dirty="0"/>
                        <a:t>Inheritance tax</a:t>
                      </a:r>
                    </a:p>
                  </a:txBody>
                  <a:tcPr/>
                </a:tc>
                <a:tc>
                  <a:txBody>
                    <a:bodyPr/>
                    <a:lstStyle/>
                    <a:p>
                      <a:r>
                        <a:rPr lang="en-GB" sz="1500" dirty="0"/>
                        <a:t>10 yearly charges, and</a:t>
                      </a:r>
                      <a:r>
                        <a:rPr lang="en-GB" sz="1500" baseline="0" dirty="0"/>
                        <a:t> entry charge over £325k</a:t>
                      </a:r>
                      <a:endParaRPr lang="en-GB" sz="1500" dirty="0"/>
                    </a:p>
                  </a:txBody>
                  <a:tcPr/>
                </a:tc>
                <a:tc>
                  <a:txBody>
                    <a:bodyPr/>
                    <a:lstStyle/>
                    <a:p>
                      <a:r>
                        <a:rPr lang="en-GB" sz="1500" dirty="0"/>
                        <a:t>No 10 year charges, no restriction on amount transferred into FIC</a:t>
                      </a:r>
                    </a:p>
                  </a:txBody>
                  <a:tcPr/>
                </a:tc>
                <a:extLst>
                  <a:ext uri="{0D108BD9-81ED-4DB2-BD59-A6C34878D82A}">
                    <a16:rowId xmlns:a16="http://schemas.microsoft.com/office/drawing/2014/main" val="10003"/>
                  </a:ext>
                </a:extLst>
              </a:tr>
              <a:tr h="640374">
                <a:tc>
                  <a:txBody>
                    <a:bodyPr/>
                    <a:lstStyle/>
                    <a:p>
                      <a:r>
                        <a:rPr lang="en-GB" sz="1500" dirty="0"/>
                        <a:t>Flexibility of distributions</a:t>
                      </a:r>
                    </a:p>
                  </a:txBody>
                  <a:tcPr/>
                </a:tc>
                <a:tc>
                  <a:txBody>
                    <a:bodyPr/>
                    <a:lstStyle/>
                    <a:p>
                      <a:r>
                        <a:rPr lang="en-GB" sz="1500" dirty="0"/>
                        <a:t>Discretionary</a:t>
                      </a:r>
                    </a:p>
                  </a:txBody>
                  <a:tcPr/>
                </a:tc>
                <a:tc>
                  <a:txBody>
                    <a:bodyPr/>
                    <a:lstStyle/>
                    <a:p>
                      <a:r>
                        <a:rPr lang="en-GB" sz="1500" dirty="0"/>
                        <a:t>Harder</a:t>
                      </a:r>
                      <a:r>
                        <a:rPr lang="en-GB" sz="1500" baseline="0" dirty="0"/>
                        <a:t> to make changes in future</a:t>
                      </a:r>
                      <a:endParaRPr lang="en-GB" sz="1500" dirty="0"/>
                    </a:p>
                  </a:txBody>
                  <a:tcPr/>
                </a:tc>
                <a:extLst>
                  <a:ext uri="{0D108BD9-81ED-4DB2-BD59-A6C34878D82A}">
                    <a16:rowId xmlns:a16="http://schemas.microsoft.com/office/drawing/2014/main" val="10004"/>
                  </a:ext>
                </a:extLst>
              </a:tr>
              <a:tr h="640374">
                <a:tc>
                  <a:txBody>
                    <a:bodyPr/>
                    <a:lstStyle/>
                    <a:p>
                      <a:r>
                        <a:rPr lang="en-GB" sz="1500" dirty="0"/>
                        <a:t>Control</a:t>
                      </a:r>
                    </a:p>
                  </a:txBody>
                  <a:tcPr/>
                </a:tc>
                <a:tc>
                  <a:txBody>
                    <a:bodyPr/>
                    <a:lstStyle/>
                    <a:p>
                      <a:r>
                        <a:rPr lang="en-GB" sz="1500" dirty="0"/>
                        <a:t>Vests</a:t>
                      </a:r>
                      <a:r>
                        <a:rPr lang="en-GB" sz="1500" baseline="0" dirty="0"/>
                        <a:t> in Trustees</a:t>
                      </a:r>
                      <a:endParaRPr lang="en-GB" sz="1500" dirty="0"/>
                    </a:p>
                  </a:txBody>
                  <a:tcPr/>
                </a:tc>
                <a:tc>
                  <a:txBody>
                    <a:bodyPr/>
                    <a:lstStyle/>
                    <a:p>
                      <a:r>
                        <a:rPr lang="en-GB" sz="1500" dirty="0"/>
                        <a:t>Vests in Directors and shareholders</a:t>
                      </a:r>
                    </a:p>
                  </a:txBody>
                  <a:tcPr/>
                </a:tc>
                <a:extLst>
                  <a:ext uri="{0D108BD9-81ED-4DB2-BD59-A6C34878D82A}">
                    <a16:rowId xmlns:a16="http://schemas.microsoft.com/office/drawing/2014/main" val="10005"/>
                  </a:ext>
                </a:extLst>
              </a:tr>
              <a:tr h="640374">
                <a:tc>
                  <a:txBody>
                    <a:bodyPr/>
                    <a:lstStyle/>
                    <a:p>
                      <a:r>
                        <a:rPr lang="en-GB" sz="1500" dirty="0"/>
                        <a:t>Transparency</a:t>
                      </a:r>
                    </a:p>
                  </a:txBody>
                  <a:tcPr/>
                </a:tc>
                <a:tc>
                  <a:txBody>
                    <a:bodyPr/>
                    <a:lstStyle/>
                    <a:p>
                      <a:r>
                        <a:rPr lang="en-GB" sz="1500" dirty="0"/>
                        <a:t>Relatively private</a:t>
                      </a:r>
                    </a:p>
                  </a:txBody>
                  <a:tcPr/>
                </a:tc>
                <a:tc>
                  <a:txBody>
                    <a:bodyPr/>
                    <a:lstStyle/>
                    <a:p>
                      <a:r>
                        <a:rPr lang="en-GB" sz="1500" dirty="0"/>
                        <a:t>More visible unless unlimited</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88891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74E4D7-6114-4C3D-A223-8864E4AC1F0E}"/>
              </a:ext>
            </a:extLst>
          </p:cNvPr>
          <p:cNvSpPr>
            <a:spLocks noGrp="1"/>
          </p:cNvSpPr>
          <p:nvPr>
            <p:ph type="title"/>
          </p:nvPr>
        </p:nvSpPr>
        <p:spPr/>
        <p:txBody>
          <a:bodyPr/>
          <a:lstStyle/>
          <a:p>
            <a:r>
              <a:rPr lang="en-GB" dirty="0"/>
              <a:t>…but where will we be on 3</a:t>
            </a:r>
            <a:r>
              <a:rPr lang="en-GB" baseline="30000" dirty="0"/>
              <a:t>rd</a:t>
            </a:r>
            <a:r>
              <a:rPr lang="en-GB" dirty="0"/>
              <a:t> March and beyond?</a:t>
            </a:r>
          </a:p>
        </p:txBody>
      </p:sp>
      <p:pic>
        <p:nvPicPr>
          <p:cNvPr id="1026" name="Picture 2" descr="https://www.ifs.org.uk/uploads/4-drivers-of-the-increase-in-borrowing-in-the-central-scenario.png">
            <a:extLst>
              <a:ext uri="{FF2B5EF4-FFF2-40B4-BE49-F238E27FC236}">
                <a16:creationId xmlns:a16="http://schemas.microsoft.com/office/drawing/2014/main" id="{0C6F7359-2EEB-44C9-9D9D-8B0B385BD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8195"/>
            <a:ext cx="6072882" cy="34159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9975E92-1284-4916-91EA-E8D4CB59FA6E}"/>
              </a:ext>
            </a:extLst>
          </p:cNvPr>
          <p:cNvPicPr>
            <a:picLocks noChangeAspect="1"/>
          </p:cNvPicPr>
          <p:nvPr/>
        </p:nvPicPr>
        <p:blipFill>
          <a:blip r:embed="rId3"/>
          <a:stretch>
            <a:fillRect/>
          </a:stretch>
        </p:blipFill>
        <p:spPr>
          <a:xfrm>
            <a:off x="5370852" y="1898908"/>
            <a:ext cx="4367746" cy="2271749"/>
          </a:xfrm>
          <a:prstGeom prst="rect">
            <a:avLst/>
          </a:prstGeom>
        </p:spPr>
      </p:pic>
      <p:sp>
        <p:nvSpPr>
          <p:cNvPr id="11" name="Text Placeholder 2">
            <a:extLst>
              <a:ext uri="{FF2B5EF4-FFF2-40B4-BE49-F238E27FC236}">
                <a16:creationId xmlns:a16="http://schemas.microsoft.com/office/drawing/2014/main" id="{94EA99A3-05A0-425F-A8B9-DE497E0395C4}"/>
              </a:ext>
            </a:extLst>
          </p:cNvPr>
          <p:cNvSpPr txBox="1">
            <a:spLocks/>
          </p:cNvSpPr>
          <p:nvPr/>
        </p:nvSpPr>
        <p:spPr>
          <a:xfrm>
            <a:off x="438750" y="4654191"/>
            <a:ext cx="9067500" cy="1581639"/>
          </a:xfrm>
          <a:prstGeom prst="rect">
            <a:avLst/>
          </a:prstGeom>
        </p:spPr>
        <p:txBody>
          <a:bodyPr/>
          <a:lstStyle>
            <a:lvl1pPr marL="145748" indent="-145748"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a:lstStyle>
          <a:p>
            <a:pPr marL="352425" indent="-352425"/>
            <a:r>
              <a:rPr lang="en-GB" sz="2000" dirty="0"/>
              <a:t>Institute of Fiscal Studies October 2020 outlook</a:t>
            </a:r>
          </a:p>
          <a:p>
            <a:pPr marL="352425" indent="-352425"/>
            <a:r>
              <a:rPr lang="en-GB" sz="2000" dirty="0"/>
              <a:t>Revenue raising measures on the way</a:t>
            </a:r>
          </a:p>
        </p:txBody>
      </p:sp>
    </p:spTree>
    <p:extLst>
      <p:ext uri="{BB962C8B-B14F-4D97-AF65-F5344CB8AC3E}">
        <p14:creationId xmlns:p14="http://schemas.microsoft.com/office/powerpoint/2010/main" val="1904520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97225-ADB4-483A-93CF-BDECB87D6A41}"/>
              </a:ext>
            </a:extLst>
          </p:cNvPr>
          <p:cNvSpPr>
            <a:spLocks noGrp="1"/>
          </p:cNvSpPr>
          <p:nvPr>
            <p:ph type="body" sz="quarter" idx="10"/>
          </p:nvPr>
        </p:nvSpPr>
        <p:spPr>
          <a:xfrm>
            <a:off x="585000" y="2971800"/>
            <a:ext cx="3595114" cy="1268604"/>
          </a:xfrm>
        </p:spPr>
        <p:txBody>
          <a:bodyPr/>
          <a:lstStyle/>
          <a:p>
            <a:pPr defTabSz="713960"/>
            <a:r>
              <a:rPr lang="en-US" b="1" dirty="0"/>
              <a:t>Nick Latimer, Partner </a:t>
            </a:r>
          </a:p>
          <a:p>
            <a:pPr defTabSz="713960"/>
            <a:r>
              <a:rPr lang="en-US" dirty="0"/>
              <a:t>Phone: 01242 234 421</a:t>
            </a:r>
          </a:p>
          <a:p>
            <a:pPr defTabSz="713960"/>
            <a:r>
              <a:rPr lang="en-US" dirty="0"/>
              <a:t>nick.latimer@crowe.co.uk</a:t>
            </a:r>
          </a:p>
          <a:p>
            <a:endParaRPr lang="en-US" dirty="0"/>
          </a:p>
          <a:p>
            <a:endParaRPr lang="en-US" dirty="0"/>
          </a:p>
        </p:txBody>
      </p:sp>
    </p:spTree>
    <p:extLst>
      <p:ext uri="{BB962C8B-B14F-4D97-AF65-F5344CB8AC3E}">
        <p14:creationId xmlns:p14="http://schemas.microsoft.com/office/powerpoint/2010/main" val="398148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 How do Crowe Add Value?</a:t>
            </a:r>
          </a:p>
        </p:txBody>
      </p:sp>
      <p:sp>
        <p:nvSpPr>
          <p:cNvPr id="9" name="Rectangle 8">
            <a:extLst>
              <a:ext uri="{FF2B5EF4-FFF2-40B4-BE49-F238E27FC236}">
                <a16:creationId xmlns:a16="http://schemas.microsoft.com/office/drawing/2014/main" id="{2B672C34-53FE-4288-A55E-F941471ED942}"/>
              </a:ext>
            </a:extLst>
          </p:cNvPr>
          <p:cNvSpPr/>
          <p:nvPr/>
        </p:nvSpPr>
        <p:spPr>
          <a:xfrm>
            <a:off x="4249658" y="2541488"/>
            <a:ext cx="1682567" cy="2192189"/>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mn-cs"/>
              </a:rPr>
              <a:t>Benefits of restructuring</a:t>
            </a:r>
          </a:p>
        </p:txBody>
      </p:sp>
      <p:sp>
        <p:nvSpPr>
          <p:cNvPr id="16" name="Rectangle 15">
            <a:extLst>
              <a:ext uri="{FF2B5EF4-FFF2-40B4-BE49-F238E27FC236}">
                <a16:creationId xmlns:a16="http://schemas.microsoft.com/office/drawing/2014/main" id="{9F4DFC68-B9A9-43A9-A5D4-44E29A9E9359}"/>
              </a:ext>
            </a:extLst>
          </p:cNvPr>
          <p:cNvSpPr/>
          <p:nvPr/>
        </p:nvSpPr>
        <p:spPr>
          <a:xfrm>
            <a:off x="2269025" y="2544701"/>
            <a:ext cx="1692337" cy="2188976"/>
          </a:xfrm>
          <a:prstGeom prst="rect">
            <a:avLst/>
          </a:prstGeom>
          <a:solidFill>
            <a:srgbClr val="66666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mn-cs"/>
              </a:rPr>
              <a:t>Equity for management</a:t>
            </a:r>
          </a:p>
        </p:txBody>
      </p:sp>
      <p:sp>
        <p:nvSpPr>
          <p:cNvPr id="26" name="Rectangle 25">
            <a:extLst>
              <a:ext uri="{FF2B5EF4-FFF2-40B4-BE49-F238E27FC236}">
                <a16:creationId xmlns:a16="http://schemas.microsoft.com/office/drawing/2014/main" id="{DAF3E219-DB38-4EFB-9F59-2947F461FAAC}"/>
              </a:ext>
            </a:extLst>
          </p:cNvPr>
          <p:cNvSpPr/>
          <p:nvPr/>
        </p:nvSpPr>
        <p:spPr>
          <a:xfrm>
            <a:off x="418498" y="2544701"/>
            <a:ext cx="1692337" cy="2188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Set up and extraction</a:t>
            </a:r>
          </a:p>
        </p:txBody>
      </p:sp>
      <p:sp>
        <p:nvSpPr>
          <p:cNvPr id="31" name="Rectangle 30">
            <a:extLst>
              <a:ext uri="{FF2B5EF4-FFF2-40B4-BE49-F238E27FC236}">
                <a16:creationId xmlns:a16="http://schemas.microsoft.com/office/drawing/2014/main" id="{9F4DFC68-B9A9-43A9-A5D4-44E29A9E9359}"/>
              </a:ext>
            </a:extLst>
          </p:cNvPr>
          <p:cNvSpPr/>
          <p:nvPr/>
        </p:nvSpPr>
        <p:spPr>
          <a:xfrm>
            <a:off x="6118876" y="2534999"/>
            <a:ext cx="1692337" cy="2188976"/>
          </a:xfrm>
          <a:prstGeom prst="rect">
            <a:avLst/>
          </a:prstGeom>
          <a:solidFill>
            <a:srgbClr val="66666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mn-cs"/>
              </a:rPr>
              <a:t>Exit</a:t>
            </a:r>
          </a:p>
        </p:txBody>
      </p:sp>
      <p:sp>
        <p:nvSpPr>
          <p:cNvPr id="38" name="Rectangle 37">
            <a:extLst>
              <a:ext uri="{FF2B5EF4-FFF2-40B4-BE49-F238E27FC236}">
                <a16:creationId xmlns:a16="http://schemas.microsoft.com/office/drawing/2014/main" id="{2B672C34-53FE-4288-A55E-F941471ED942}"/>
              </a:ext>
            </a:extLst>
          </p:cNvPr>
          <p:cNvSpPr/>
          <p:nvPr/>
        </p:nvSpPr>
        <p:spPr>
          <a:xfrm>
            <a:off x="7997864" y="2531786"/>
            <a:ext cx="1682567" cy="2192189"/>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mn-cs"/>
              </a:rPr>
              <a:t>Post business landscape</a:t>
            </a:r>
          </a:p>
        </p:txBody>
      </p:sp>
      <p:grpSp>
        <p:nvGrpSpPr>
          <p:cNvPr id="44" name="Group 43">
            <a:extLst>
              <a:ext uri="{FF2B5EF4-FFF2-40B4-BE49-F238E27FC236}">
                <a16:creationId xmlns:a16="http://schemas.microsoft.com/office/drawing/2014/main" id="{EADF32BB-9E76-42BD-84C5-010B3EF29928}"/>
              </a:ext>
            </a:extLst>
          </p:cNvPr>
          <p:cNvGrpSpPr/>
          <p:nvPr/>
        </p:nvGrpSpPr>
        <p:grpSpPr>
          <a:xfrm>
            <a:off x="4402037" y="2709889"/>
            <a:ext cx="363606" cy="354198"/>
            <a:chOff x="1410677" y="2891762"/>
            <a:chExt cx="271926" cy="281267"/>
          </a:xfrm>
          <a:solidFill>
            <a:schemeClr val="tx2"/>
          </a:solidFill>
        </p:grpSpPr>
        <p:sp>
          <p:nvSpPr>
            <p:cNvPr id="45" name="Freeform 168">
              <a:extLst>
                <a:ext uri="{FF2B5EF4-FFF2-40B4-BE49-F238E27FC236}">
                  <a16:creationId xmlns:a16="http://schemas.microsoft.com/office/drawing/2014/main" id="{3FC6348C-15D4-4219-8B96-52D58077C153}"/>
                </a:ext>
              </a:extLst>
            </p:cNvPr>
            <p:cNvSpPr>
              <a:spLocks/>
            </p:cNvSpPr>
            <p:nvPr/>
          </p:nvSpPr>
          <p:spPr bwMode="auto">
            <a:xfrm>
              <a:off x="1466723" y="2924975"/>
              <a:ext cx="193046" cy="62273"/>
            </a:xfrm>
            <a:custGeom>
              <a:avLst/>
              <a:gdLst>
                <a:gd name="T0" fmla="*/ 3 w 140"/>
                <a:gd name="T1" fmla="*/ 41 h 45"/>
                <a:gd name="T2" fmla="*/ 129 w 140"/>
                <a:gd name="T3" fmla="*/ 41 h 45"/>
                <a:gd name="T4" fmla="*/ 140 w 140"/>
                <a:gd name="T5" fmla="*/ 45 h 45"/>
                <a:gd name="T6" fmla="*/ 131 w 140"/>
                <a:gd name="T7" fmla="*/ 0 h 45"/>
                <a:gd name="T8" fmla="*/ 0 w 140"/>
                <a:gd name="T9" fmla="*/ 26 h 45"/>
                <a:gd name="T10" fmla="*/ 3 w 140"/>
                <a:gd name="T11" fmla="*/ 41 h 45"/>
              </a:gdLst>
              <a:ahLst/>
              <a:cxnLst>
                <a:cxn ang="0">
                  <a:pos x="T0" y="T1"/>
                </a:cxn>
                <a:cxn ang="0">
                  <a:pos x="T2" y="T3"/>
                </a:cxn>
                <a:cxn ang="0">
                  <a:pos x="T4" y="T5"/>
                </a:cxn>
                <a:cxn ang="0">
                  <a:pos x="T6" y="T7"/>
                </a:cxn>
                <a:cxn ang="0">
                  <a:pos x="T8" y="T9"/>
                </a:cxn>
                <a:cxn ang="0">
                  <a:pos x="T10" y="T11"/>
                </a:cxn>
              </a:cxnLst>
              <a:rect l="0" t="0" r="r" b="b"/>
              <a:pathLst>
                <a:path w="140" h="45">
                  <a:moveTo>
                    <a:pt x="3" y="41"/>
                  </a:moveTo>
                  <a:cubicBezTo>
                    <a:pt x="129" y="41"/>
                    <a:pt x="129" y="41"/>
                    <a:pt x="129" y="41"/>
                  </a:cubicBezTo>
                  <a:cubicBezTo>
                    <a:pt x="133" y="41"/>
                    <a:pt x="137" y="43"/>
                    <a:pt x="140" y="45"/>
                  </a:cubicBezTo>
                  <a:cubicBezTo>
                    <a:pt x="138" y="35"/>
                    <a:pt x="133" y="10"/>
                    <a:pt x="131" y="0"/>
                  </a:cubicBezTo>
                  <a:cubicBezTo>
                    <a:pt x="119" y="3"/>
                    <a:pt x="12" y="24"/>
                    <a:pt x="0" y="26"/>
                  </a:cubicBezTo>
                  <a:cubicBezTo>
                    <a:pt x="1" y="30"/>
                    <a:pt x="2" y="35"/>
                    <a:pt x="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u="sng" dirty="0"/>
            </a:p>
          </p:txBody>
        </p:sp>
        <p:sp>
          <p:nvSpPr>
            <p:cNvPr id="46" name="Freeform 169">
              <a:extLst>
                <a:ext uri="{FF2B5EF4-FFF2-40B4-BE49-F238E27FC236}">
                  <a16:creationId xmlns:a16="http://schemas.microsoft.com/office/drawing/2014/main" id="{5617886E-DF5C-4866-8332-1E9DF5B2F965}"/>
                </a:ext>
              </a:extLst>
            </p:cNvPr>
            <p:cNvSpPr>
              <a:spLocks/>
            </p:cNvSpPr>
            <p:nvPr/>
          </p:nvSpPr>
          <p:spPr bwMode="auto">
            <a:xfrm>
              <a:off x="1418980" y="2891762"/>
              <a:ext cx="185781" cy="90296"/>
            </a:xfrm>
            <a:custGeom>
              <a:avLst/>
              <a:gdLst>
                <a:gd name="T0" fmla="*/ 23 w 135"/>
                <a:gd name="T1" fmla="*/ 65 h 65"/>
                <a:gd name="T2" fmla="*/ 18 w 135"/>
                <a:gd name="T3" fmla="*/ 39 h 65"/>
                <a:gd name="T4" fmla="*/ 135 w 135"/>
                <a:gd name="T5" fmla="*/ 16 h 65"/>
                <a:gd name="T6" fmla="*/ 132 w 135"/>
                <a:gd name="T7" fmla="*/ 0 h 65"/>
                <a:gd name="T8" fmla="*/ 0 w 135"/>
                <a:gd name="T9" fmla="*/ 26 h 65"/>
                <a:gd name="T10" fmla="*/ 8 w 135"/>
                <a:gd name="T11" fmla="*/ 65 h 65"/>
                <a:gd name="T12" fmla="*/ 23 w 135"/>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135" h="65">
                  <a:moveTo>
                    <a:pt x="23" y="65"/>
                  </a:moveTo>
                  <a:cubicBezTo>
                    <a:pt x="18" y="39"/>
                    <a:pt x="18" y="39"/>
                    <a:pt x="18" y="39"/>
                  </a:cubicBezTo>
                  <a:cubicBezTo>
                    <a:pt x="135" y="16"/>
                    <a:pt x="135" y="16"/>
                    <a:pt x="135" y="16"/>
                  </a:cubicBezTo>
                  <a:cubicBezTo>
                    <a:pt x="133" y="7"/>
                    <a:pt x="132" y="0"/>
                    <a:pt x="132" y="0"/>
                  </a:cubicBezTo>
                  <a:cubicBezTo>
                    <a:pt x="0" y="26"/>
                    <a:pt x="0" y="26"/>
                    <a:pt x="0" y="26"/>
                  </a:cubicBezTo>
                  <a:cubicBezTo>
                    <a:pt x="0" y="26"/>
                    <a:pt x="5" y="49"/>
                    <a:pt x="8" y="65"/>
                  </a:cubicBezTo>
                  <a:lnTo>
                    <a:pt x="2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u="sng" dirty="0"/>
            </a:p>
          </p:txBody>
        </p:sp>
        <p:sp>
          <p:nvSpPr>
            <p:cNvPr id="47" name="Freeform 170">
              <a:extLst>
                <a:ext uri="{FF2B5EF4-FFF2-40B4-BE49-F238E27FC236}">
                  <a16:creationId xmlns:a16="http://schemas.microsoft.com/office/drawing/2014/main" id="{E281192F-2D79-4E70-BA1F-5FAB0D7C66D0}"/>
                </a:ext>
              </a:extLst>
            </p:cNvPr>
            <p:cNvSpPr>
              <a:spLocks/>
            </p:cNvSpPr>
            <p:nvPr/>
          </p:nvSpPr>
          <p:spPr bwMode="auto">
            <a:xfrm>
              <a:off x="1410677" y="2983096"/>
              <a:ext cx="255320" cy="189933"/>
            </a:xfrm>
            <a:custGeom>
              <a:avLst/>
              <a:gdLst>
                <a:gd name="T0" fmla="*/ 144 w 185"/>
                <a:gd name="T1" fmla="*/ 69 h 138"/>
                <a:gd name="T2" fmla="*/ 164 w 185"/>
                <a:gd name="T3" fmla="*/ 48 h 138"/>
                <a:gd name="T4" fmla="*/ 185 w 185"/>
                <a:gd name="T5" fmla="*/ 48 h 138"/>
                <a:gd name="T6" fmla="*/ 185 w 185"/>
                <a:gd name="T7" fmla="*/ 36 h 138"/>
                <a:gd name="T8" fmla="*/ 165 w 185"/>
                <a:gd name="T9" fmla="*/ 15 h 138"/>
                <a:gd name="T10" fmla="*/ 16 w 185"/>
                <a:gd name="T11" fmla="*/ 15 h 138"/>
                <a:gd name="T12" fmla="*/ 0 w 185"/>
                <a:gd name="T13" fmla="*/ 0 h 138"/>
                <a:gd name="T14" fmla="*/ 0 w 185"/>
                <a:gd name="T15" fmla="*/ 118 h 138"/>
                <a:gd name="T16" fmla="*/ 21 w 185"/>
                <a:gd name="T17" fmla="*/ 138 h 138"/>
                <a:gd name="T18" fmla="*/ 165 w 185"/>
                <a:gd name="T19" fmla="*/ 138 h 138"/>
                <a:gd name="T20" fmla="*/ 185 w 185"/>
                <a:gd name="T21" fmla="*/ 118 h 138"/>
                <a:gd name="T22" fmla="*/ 185 w 185"/>
                <a:gd name="T23" fmla="*/ 91 h 138"/>
                <a:gd name="T24" fmla="*/ 164 w 185"/>
                <a:gd name="T25" fmla="*/ 91 h 138"/>
                <a:gd name="T26" fmla="*/ 144 w 185"/>
                <a:gd name="T2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138">
                  <a:moveTo>
                    <a:pt x="144" y="69"/>
                  </a:moveTo>
                  <a:cubicBezTo>
                    <a:pt x="144" y="57"/>
                    <a:pt x="153" y="48"/>
                    <a:pt x="164" y="48"/>
                  </a:cubicBezTo>
                  <a:cubicBezTo>
                    <a:pt x="185" y="48"/>
                    <a:pt x="185" y="48"/>
                    <a:pt x="185" y="48"/>
                  </a:cubicBezTo>
                  <a:cubicBezTo>
                    <a:pt x="185" y="36"/>
                    <a:pt x="185" y="36"/>
                    <a:pt x="185" y="36"/>
                  </a:cubicBezTo>
                  <a:cubicBezTo>
                    <a:pt x="185" y="24"/>
                    <a:pt x="176" y="15"/>
                    <a:pt x="165" y="15"/>
                  </a:cubicBezTo>
                  <a:cubicBezTo>
                    <a:pt x="16" y="15"/>
                    <a:pt x="16" y="15"/>
                    <a:pt x="16" y="15"/>
                  </a:cubicBezTo>
                  <a:cubicBezTo>
                    <a:pt x="7" y="15"/>
                    <a:pt x="0" y="8"/>
                    <a:pt x="0" y="0"/>
                  </a:cubicBezTo>
                  <a:cubicBezTo>
                    <a:pt x="0" y="118"/>
                    <a:pt x="0" y="118"/>
                    <a:pt x="0" y="118"/>
                  </a:cubicBezTo>
                  <a:cubicBezTo>
                    <a:pt x="0" y="129"/>
                    <a:pt x="10" y="138"/>
                    <a:pt x="21" y="138"/>
                  </a:cubicBezTo>
                  <a:cubicBezTo>
                    <a:pt x="165" y="138"/>
                    <a:pt x="165" y="138"/>
                    <a:pt x="165" y="138"/>
                  </a:cubicBezTo>
                  <a:cubicBezTo>
                    <a:pt x="176" y="138"/>
                    <a:pt x="185" y="129"/>
                    <a:pt x="185" y="118"/>
                  </a:cubicBezTo>
                  <a:cubicBezTo>
                    <a:pt x="185" y="91"/>
                    <a:pt x="185" y="91"/>
                    <a:pt x="185" y="91"/>
                  </a:cubicBezTo>
                  <a:cubicBezTo>
                    <a:pt x="164" y="91"/>
                    <a:pt x="164" y="91"/>
                    <a:pt x="164" y="91"/>
                  </a:cubicBezTo>
                  <a:cubicBezTo>
                    <a:pt x="153" y="91"/>
                    <a:pt x="144" y="81"/>
                    <a:pt x="1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u="sng" dirty="0"/>
            </a:p>
          </p:txBody>
        </p:sp>
        <p:sp>
          <p:nvSpPr>
            <p:cNvPr id="48" name="Freeform 171">
              <a:extLst>
                <a:ext uri="{FF2B5EF4-FFF2-40B4-BE49-F238E27FC236}">
                  <a16:creationId xmlns:a16="http://schemas.microsoft.com/office/drawing/2014/main" id="{9795BB3B-BBD7-44E6-B440-3767BFE0ACE4}"/>
                </a:ext>
              </a:extLst>
            </p:cNvPr>
            <p:cNvSpPr>
              <a:spLocks/>
            </p:cNvSpPr>
            <p:nvPr/>
          </p:nvSpPr>
          <p:spPr bwMode="auto">
            <a:xfrm>
              <a:off x="1624481" y="3064051"/>
              <a:ext cx="58122" cy="29061"/>
            </a:xfrm>
            <a:custGeom>
              <a:avLst/>
              <a:gdLst>
                <a:gd name="T0" fmla="*/ 37 w 42"/>
                <a:gd name="T1" fmla="*/ 0 h 21"/>
                <a:gd name="T2" fmla="*/ 9 w 42"/>
                <a:gd name="T3" fmla="*/ 0 h 21"/>
                <a:gd name="T4" fmla="*/ 0 w 42"/>
                <a:gd name="T5" fmla="*/ 10 h 21"/>
                <a:gd name="T6" fmla="*/ 9 w 42"/>
                <a:gd name="T7" fmla="*/ 21 h 21"/>
                <a:gd name="T8" fmla="*/ 37 w 42"/>
                <a:gd name="T9" fmla="*/ 21 h 21"/>
                <a:gd name="T10" fmla="*/ 42 w 42"/>
                <a:gd name="T11" fmla="*/ 10 h 21"/>
                <a:gd name="T12" fmla="*/ 37 w 4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2" h="21">
                  <a:moveTo>
                    <a:pt x="37" y="0"/>
                  </a:moveTo>
                  <a:cubicBezTo>
                    <a:pt x="9" y="0"/>
                    <a:pt x="9" y="0"/>
                    <a:pt x="9" y="0"/>
                  </a:cubicBezTo>
                  <a:cubicBezTo>
                    <a:pt x="4" y="0"/>
                    <a:pt x="0" y="5"/>
                    <a:pt x="0" y="10"/>
                  </a:cubicBezTo>
                  <a:cubicBezTo>
                    <a:pt x="0" y="16"/>
                    <a:pt x="4" y="21"/>
                    <a:pt x="9" y="21"/>
                  </a:cubicBezTo>
                  <a:cubicBezTo>
                    <a:pt x="37" y="21"/>
                    <a:pt x="37" y="21"/>
                    <a:pt x="37" y="21"/>
                  </a:cubicBezTo>
                  <a:cubicBezTo>
                    <a:pt x="42" y="21"/>
                    <a:pt x="42" y="16"/>
                    <a:pt x="42" y="10"/>
                  </a:cubicBezTo>
                  <a:cubicBezTo>
                    <a:pt x="42" y="5"/>
                    <a:pt x="42"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u="sng" dirty="0"/>
            </a:p>
          </p:txBody>
        </p:sp>
      </p:grpSp>
      <p:grpSp>
        <p:nvGrpSpPr>
          <p:cNvPr id="52" name="Group 51">
            <a:extLst>
              <a:ext uri="{FF2B5EF4-FFF2-40B4-BE49-F238E27FC236}">
                <a16:creationId xmlns:a16="http://schemas.microsoft.com/office/drawing/2014/main" id="{A6ED1244-87BF-4DC4-9878-B698858EE5CB}"/>
              </a:ext>
            </a:extLst>
          </p:cNvPr>
          <p:cNvGrpSpPr/>
          <p:nvPr/>
        </p:nvGrpSpPr>
        <p:grpSpPr>
          <a:xfrm>
            <a:off x="2409059" y="2701704"/>
            <a:ext cx="429841" cy="362383"/>
            <a:chOff x="6485454" y="532215"/>
            <a:chExt cx="600630" cy="477445"/>
          </a:xfrm>
          <a:solidFill>
            <a:schemeClr val="bg1"/>
          </a:solidFill>
        </p:grpSpPr>
        <p:grpSp>
          <p:nvGrpSpPr>
            <p:cNvPr id="53" name="Group 52">
              <a:extLst>
                <a:ext uri="{FF2B5EF4-FFF2-40B4-BE49-F238E27FC236}">
                  <a16:creationId xmlns:a16="http://schemas.microsoft.com/office/drawing/2014/main" id="{12E612D4-613F-4407-83FE-A71C7D8E7EC9}"/>
                </a:ext>
              </a:extLst>
            </p:cNvPr>
            <p:cNvGrpSpPr/>
            <p:nvPr/>
          </p:nvGrpSpPr>
          <p:grpSpPr>
            <a:xfrm>
              <a:off x="6485454" y="532215"/>
              <a:ext cx="304284" cy="383772"/>
              <a:chOff x="6485454" y="532215"/>
              <a:chExt cx="304284" cy="383772"/>
            </a:xfrm>
            <a:grpFill/>
          </p:grpSpPr>
          <p:sp>
            <p:nvSpPr>
              <p:cNvPr id="61" name="Flowchart: Delay 60">
                <a:extLst>
                  <a:ext uri="{FF2B5EF4-FFF2-40B4-BE49-F238E27FC236}">
                    <a16:creationId xmlns:a16="http://schemas.microsoft.com/office/drawing/2014/main" id="{64C3483F-DFB6-4487-866D-BE347CD5B68F}"/>
                  </a:ext>
                </a:extLst>
              </p:cNvPr>
              <p:cNvSpPr/>
              <p:nvPr/>
            </p:nvSpPr>
            <p:spPr>
              <a:xfrm rot="16200000">
                <a:off x="6519327" y="645577"/>
                <a:ext cx="236537" cy="304284"/>
              </a:xfrm>
              <a:prstGeom prst="flowChartDelay">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96">
                <a:extLst>
                  <a:ext uri="{FF2B5EF4-FFF2-40B4-BE49-F238E27FC236}">
                    <a16:creationId xmlns:a16="http://schemas.microsoft.com/office/drawing/2014/main" id="{77219F3A-8909-4391-AC80-9145ADDFB19A}"/>
                  </a:ext>
                </a:extLst>
              </p:cNvPr>
              <p:cNvSpPr>
                <a:spLocks noChangeArrowheads="1"/>
              </p:cNvSpPr>
              <p:nvPr/>
            </p:nvSpPr>
            <p:spPr bwMode="auto">
              <a:xfrm>
                <a:off x="6537127" y="532215"/>
                <a:ext cx="194071" cy="193044"/>
              </a:xfrm>
              <a:prstGeom prst="ellipse">
                <a:avLst/>
              </a:pr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u="sng" dirty="0"/>
              </a:p>
            </p:txBody>
          </p:sp>
        </p:grpSp>
        <p:grpSp>
          <p:nvGrpSpPr>
            <p:cNvPr id="54" name="Group 53">
              <a:extLst>
                <a:ext uri="{FF2B5EF4-FFF2-40B4-BE49-F238E27FC236}">
                  <a16:creationId xmlns:a16="http://schemas.microsoft.com/office/drawing/2014/main" id="{86650870-07CA-4A0A-92E5-1C166F639630}"/>
                </a:ext>
              </a:extLst>
            </p:cNvPr>
            <p:cNvGrpSpPr/>
            <p:nvPr/>
          </p:nvGrpSpPr>
          <p:grpSpPr>
            <a:xfrm>
              <a:off x="6629400" y="533373"/>
              <a:ext cx="456684" cy="476287"/>
              <a:chOff x="6629400" y="533373"/>
              <a:chExt cx="456684" cy="476287"/>
            </a:xfrm>
            <a:grpFill/>
          </p:grpSpPr>
          <p:grpSp>
            <p:nvGrpSpPr>
              <p:cNvPr id="55" name="Group 54">
                <a:extLst>
                  <a:ext uri="{FF2B5EF4-FFF2-40B4-BE49-F238E27FC236}">
                    <a16:creationId xmlns:a16="http://schemas.microsoft.com/office/drawing/2014/main" id="{9A94AEA9-2AC0-4211-B9E2-D1BADD28A941}"/>
                  </a:ext>
                </a:extLst>
              </p:cNvPr>
              <p:cNvGrpSpPr/>
              <p:nvPr/>
            </p:nvGrpSpPr>
            <p:grpSpPr>
              <a:xfrm>
                <a:off x="6781800" y="533373"/>
                <a:ext cx="304284" cy="383772"/>
                <a:chOff x="6485454" y="532215"/>
                <a:chExt cx="304284" cy="383772"/>
              </a:xfrm>
              <a:grpFill/>
            </p:grpSpPr>
            <p:sp>
              <p:nvSpPr>
                <p:cNvPr id="59" name="Flowchart: Delay 58">
                  <a:extLst>
                    <a:ext uri="{FF2B5EF4-FFF2-40B4-BE49-F238E27FC236}">
                      <a16:creationId xmlns:a16="http://schemas.microsoft.com/office/drawing/2014/main" id="{956B1F3F-1D4A-4716-8CE0-D813C8EB2DAA}"/>
                    </a:ext>
                  </a:extLst>
                </p:cNvPr>
                <p:cNvSpPr/>
                <p:nvPr/>
              </p:nvSpPr>
              <p:spPr>
                <a:xfrm rot="16200000">
                  <a:off x="6519327" y="645577"/>
                  <a:ext cx="236537" cy="304284"/>
                </a:xfrm>
                <a:prstGeom prst="flowChartDelay">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96">
                  <a:extLst>
                    <a:ext uri="{FF2B5EF4-FFF2-40B4-BE49-F238E27FC236}">
                      <a16:creationId xmlns:a16="http://schemas.microsoft.com/office/drawing/2014/main" id="{3A461BB1-8919-4941-9CED-42E689977C59}"/>
                    </a:ext>
                  </a:extLst>
                </p:cNvPr>
                <p:cNvSpPr>
                  <a:spLocks noChangeArrowheads="1"/>
                </p:cNvSpPr>
                <p:nvPr/>
              </p:nvSpPr>
              <p:spPr bwMode="auto">
                <a:xfrm>
                  <a:off x="6537127" y="532215"/>
                  <a:ext cx="194071" cy="193044"/>
                </a:xfrm>
                <a:prstGeom prst="ellipse">
                  <a:avLst/>
                </a:pr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u="sng" dirty="0"/>
                </a:p>
              </p:txBody>
            </p:sp>
          </p:grpSp>
          <p:grpSp>
            <p:nvGrpSpPr>
              <p:cNvPr id="56" name="Group 55">
                <a:extLst>
                  <a:ext uri="{FF2B5EF4-FFF2-40B4-BE49-F238E27FC236}">
                    <a16:creationId xmlns:a16="http://schemas.microsoft.com/office/drawing/2014/main" id="{399F52CE-373F-4E76-81EC-80D88B3BE0B2}"/>
                  </a:ext>
                </a:extLst>
              </p:cNvPr>
              <p:cNvGrpSpPr/>
              <p:nvPr/>
            </p:nvGrpSpPr>
            <p:grpSpPr>
              <a:xfrm>
                <a:off x="6629400" y="625888"/>
                <a:ext cx="304284" cy="383772"/>
                <a:chOff x="6485454" y="532215"/>
                <a:chExt cx="304284" cy="383772"/>
              </a:xfrm>
              <a:grpFill/>
            </p:grpSpPr>
            <p:sp>
              <p:nvSpPr>
                <p:cNvPr id="57" name="Flowchart: Delay 56">
                  <a:extLst>
                    <a:ext uri="{FF2B5EF4-FFF2-40B4-BE49-F238E27FC236}">
                      <a16:creationId xmlns:a16="http://schemas.microsoft.com/office/drawing/2014/main" id="{6150F919-2C0F-430C-90B2-51BD05D340CB}"/>
                    </a:ext>
                  </a:extLst>
                </p:cNvPr>
                <p:cNvSpPr/>
                <p:nvPr/>
              </p:nvSpPr>
              <p:spPr>
                <a:xfrm rot="16200000">
                  <a:off x="6519327" y="645577"/>
                  <a:ext cx="236537" cy="304284"/>
                </a:xfrm>
                <a:prstGeom prst="flowChartDelay">
                  <a:avLst/>
                </a:prstGeom>
                <a:gr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96">
                  <a:extLst>
                    <a:ext uri="{FF2B5EF4-FFF2-40B4-BE49-F238E27FC236}">
                      <a16:creationId xmlns:a16="http://schemas.microsoft.com/office/drawing/2014/main" id="{B3296D6D-2DB6-437C-9810-ED3CCFB94AED}"/>
                    </a:ext>
                  </a:extLst>
                </p:cNvPr>
                <p:cNvSpPr>
                  <a:spLocks noChangeArrowheads="1"/>
                </p:cNvSpPr>
                <p:nvPr/>
              </p:nvSpPr>
              <p:spPr bwMode="auto">
                <a:xfrm>
                  <a:off x="6537127" y="532215"/>
                  <a:ext cx="194071" cy="193044"/>
                </a:xfrm>
                <a:prstGeom prst="ellipse">
                  <a:avLst/>
                </a:pr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u="sng" dirty="0"/>
                </a:p>
              </p:txBody>
            </p:sp>
          </p:grpSp>
        </p:grpSp>
      </p:grpSp>
      <p:sp>
        <p:nvSpPr>
          <p:cNvPr id="63" name="Freeform 6">
            <a:extLst>
              <a:ext uri="{FF2B5EF4-FFF2-40B4-BE49-F238E27FC236}">
                <a16:creationId xmlns:a16="http://schemas.microsoft.com/office/drawing/2014/main" id="{C1BC67FF-A9A9-4F53-91A2-4E97C6E9166B}"/>
              </a:ext>
            </a:extLst>
          </p:cNvPr>
          <p:cNvSpPr>
            <a:spLocks/>
          </p:cNvSpPr>
          <p:nvPr/>
        </p:nvSpPr>
        <p:spPr bwMode="auto">
          <a:xfrm>
            <a:off x="6289778" y="2741204"/>
            <a:ext cx="271694" cy="271695"/>
          </a:xfrm>
          <a:custGeom>
            <a:avLst/>
            <a:gdLst>
              <a:gd name="T0" fmla="*/ 142 w 197"/>
              <a:gd name="T1" fmla="*/ 98 h 197"/>
              <a:gd name="T2" fmla="*/ 192 w 197"/>
              <a:gd name="T3" fmla="*/ 48 h 197"/>
              <a:gd name="T4" fmla="*/ 192 w 197"/>
              <a:gd name="T5" fmla="*/ 28 h 197"/>
              <a:gd name="T6" fmla="*/ 169 w 197"/>
              <a:gd name="T7" fmla="*/ 5 h 197"/>
              <a:gd name="T8" fmla="*/ 149 w 197"/>
              <a:gd name="T9" fmla="*/ 5 h 197"/>
              <a:gd name="T10" fmla="*/ 99 w 197"/>
              <a:gd name="T11" fmla="*/ 55 h 197"/>
              <a:gd name="T12" fmla="*/ 49 w 197"/>
              <a:gd name="T13" fmla="*/ 5 h 197"/>
              <a:gd name="T14" fmla="*/ 29 w 197"/>
              <a:gd name="T15" fmla="*/ 5 h 197"/>
              <a:gd name="T16" fmla="*/ 6 w 197"/>
              <a:gd name="T17" fmla="*/ 28 h 197"/>
              <a:gd name="T18" fmla="*/ 6 w 197"/>
              <a:gd name="T19" fmla="*/ 48 h 197"/>
              <a:gd name="T20" fmla="*/ 56 w 197"/>
              <a:gd name="T21" fmla="*/ 98 h 197"/>
              <a:gd name="T22" fmla="*/ 6 w 197"/>
              <a:gd name="T23" fmla="*/ 149 h 197"/>
              <a:gd name="T24" fmla="*/ 6 w 197"/>
              <a:gd name="T25" fmla="*/ 168 h 197"/>
              <a:gd name="T26" fmla="*/ 29 w 197"/>
              <a:gd name="T27" fmla="*/ 192 h 197"/>
              <a:gd name="T28" fmla="*/ 49 w 197"/>
              <a:gd name="T29" fmla="*/ 192 h 197"/>
              <a:gd name="T30" fmla="*/ 99 w 197"/>
              <a:gd name="T31" fmla="*/ 141 h 197"/>
              <a:gd name="T32" fmla="*/ 149 w 197"/>
              <a:gd name="T33" fmla="*/ 192 h 197"/>
              <a:gd name="T34" fmla="*/ 169 w 197"/>
              <a:gd name="T35" fmla="*/ 192 h 197"/>
              <a:gd name="T36" fmla="*/ 192 w 197"/>
              <a:gd name="T37" fmla="*/ 168 h 197"/>
              <a:gd name="T38" fmla="*/ 192 w 197"/>
              <a:gd name="T39" fmla="*/ 149 h 197"/>
              <a:gd name="T40" fmla="*/ 142 w 197"/>
              <a:gd name="T41"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97">
                <a:moveTo>
                  <a:pt x="142" y="98"/>
                </a:moveTo>
                <a:cubicBezTo>
                  <a:pt x="192" y="48"/>
                  <a:pt x="192" y="48"/>
                  <a:pt x="192" y="48"/>
                </a:cubicBezTo>
                <a:cubicBezTo>
                  <a:pt x="197" y="43"/>
                  <a:pt x="197" y="34"/>
                  <a:pt x="192" y="28"/>
                </a:cubicBezTo>
                <a:cubicBezTo>
                  <a:pt x="169" y="5"/>
                  <a:pt x="169" y="5"/>
                  <a:pt x="169" y="5"/>
                </a:cubicBezTo>
                <a:cubicBezTo>
                  <a:pt x="163" y="0"/>
                  <a:pt x="155" y="0"/>
                  <a:pt x="149" y="5"/>
                </a:cubicBezTo>
                <a:cubicBezTo>
                  <a:pt x="99" y="55"/>
                  <a:pt x="99" y="55"/>
                  <a:pt x="99" y="55"/>
                </a:cubicBezTo>
                <a:cubicBezTo>
                  <a:pt x="49" y="5"/>
                  <a:pt x="49" y="5"/>
                  <a:pt x="49" y="5"/>
                </a:cubicBezTo>
                <a:cubicBezTo>
                  <a:pt x="43" y="0"/>
                  <a:pt x="34" y="0"/>
                  <a:pt x="29" y="5"/>
                </a:cubicBezTo>
                <a:cubicBezTo>
                  <a:pt x="6" y="28"/>
                  <a:pt x="6" y="28"/>
                  <a:pt x="6" y="28"/>
                </a:cubicBezTo>
                <a:cubicBezTo>
                  <a:pt x="0" y="34"/>
                  <a:pt x="0" y="43"/>
                  <a:pt x="6" y="48"/>
                </a:cubicBezTo>
                <a:cubicBezTo>
                  <a:pt x="56" y="98"/>
                  <a:pt x="56" y="98"/>
                  <a:pt x="56" y="98"/>
                </a:cubicBezTo>
                <a:cubicBezTo>
                  <a:pt x="6" y="149"/>
                  <a:pt x="6" y="149"/>
                  <a:pt x="6" y="149"/>
                </a:cubicBezTo>
                <a:cubicBezTo>
                  <a:pt x="0" y="154"/>
                  <a:pt x="0" y="163"/>
                  <a:pt x="6" y="168"/>
                </a:cubicBezTo>
                <a:cubicBezTo>
                  <a:pt x="29" y="192"/>
                  <a:pt x="29" y="192"/>
                  <a:pt x="29" y="192"/>
                </a:cubicBezTo>
                <a:cubicBezTo>
                  <a:pt x="34" y="197"/>
                  <a:pt x="43" y="197"/>
                  <a:pt x="49" y="192"/>
                </a:cubicBezTo>
                <a:cubicBezTo>
                  <a:pt x="99" y="141"/>
                  <a:pt x="99" y="141"/>
                  <a:pt x="99" y="141"/>
                </a:cubicBezTo>
                <a:cubicBezTo>
                  <a:pt x="149" y="192"/>
                  <a:pt x="149" y="192"/>
                  <a:pt x="149" y="192"/>
                </a:cubicBezTo>
                <a:cubicBezTo>
                  <a:pt x="155" y="197"/>
                  <a:pt x="163" y="197"/>
                  <a:pt x="169" y="192"/>
                </a:cubicBezTo>
                <a:cubicBezTo>
                  <a:pt x="192" y="168"/>
                  <a:pt x="192" y="168"/>
                  <a:pt x="192" y="168"/>
                </a:cubicBezTo>
                <a:cubicBezTo>
                  <a:pt x="197" y="163"/>
                  <a:pt x="197" y="154"/>
                  <a:pt x="192" y="149"/>
                </a:cubicBezTo>
                <a:lnTo>
                  <a:pt x="142" y="98"/>
                </a:lnTo>
                <a:close/>
              </a:path>
            </a:pathLst>
          </a:custGeom>
          <a:solidFill>
            <a:schemeClr val="bg1"/>
          </a:solidFill>
          <a:ln>
            <a:solidFill>
              <a:schemeClr val="accent2"/>
            </a:solidFill>
          </a:ln>
        </p:spPr>
        <p:txBody>
          <a:bodyPr vert="horz" wrap="square" lIns="91440" tIns="45720" rIns="91440" bIns="45720" numCol="1" anchor="t" anchorCtr="0" compatLnSpc="1">
            <a:prstTxWarp prst="textNoShape">
              <a:avLst/>
            </a:prstTxWarp>
          </a:bodyPr>
          <a:lstStyle/>
          <a:p>
            <a:endParaRPr lang="en-US" u="sng" dirty="0"/>
          </a:p>
        </p:txBody>
      </p:sp>
      <p:pic>
        <p:nvPicPr>
          <p:cNvPr id="64" name="Picture 63"/>
          <p:cNvPicPr>
            <a:picLocks noChangeAspect="1"/>
          </p:cNvPicPr>
          <p:nvPr/>
        </p:nvPicPr>
        <p:blipFill>
          <a:blip r:embed="rId3"/>
          <a:stretch>
            <a:fillRect/>
          </a:stretch>
        </p:blipFill>
        <p:spPr>
          <a:xfrm>
            <a:off x="8144917" y="2647992"/>
            <a:ext cx="459079" cy="468080"/>
          </a:xfrm>
          <a:prstGeom prst="rect">
            <a:avLst/>
          </a:prstGeom>
        </p:spPr>
      </p:pic>
      <p:pic>
        <p:nvPicPr>
          <p:cNvPr id="29" name="Picture 28"/>
          <p:cNvPicPr>
            <a:picLocks noChangeAspect="1"/>
          </p:cNvPicPr>
          <p:nvPr/>
        </p:nvPicPr>
        <p:blipFill rotWithShape="1">
          <a:blip r:embed="rId4"/>
          <a:srcRect l="9701" t="14223" r="13926" b="14032"/>
          <a:stretch/>
        </p:blipFill>
        <p:spPr>
          <a:xfrm>
            <a:off x="607845" y="2700758"/>
            <a:ext cx="411439" cy="386504"/>
          </a:xfrm>
          <a:prstGeom prst="rect">
            <a:avLst/>
          </a:prstGeom>
        </p:spPr>
      </p:pic>
    </p:spTree>
    <p:extLst>
      <p:ext uri="{BB962C8B-B14F-4D97-AF65-F5344CB8AC3E}">
        <p14:creationId xmlns:p14="http://schemas.microsoft.com/office/powerpoint/2010/main" val="120106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252" r="8759" b="14362"/>
          <a:stretch/>
        </p:blipFill>
        <p:spPr>
          <a:xfrm>
            <a:off x="-21021" y="-266536"/>
            <a:ext cx="10552386" cy="7124536"/>
          </a:xfrm>
          <a:prstGeom prst="rect">
            <a:avLst/>
          </a:prstGeom>
        </p:spPr>
      </p:pic>
      <p:sp>
        <p:nvSpPr>
          <p:cNvPr id="3" name="Text Placeholder 1"/>
          <p:cNvSpPr txBox="1">
            <a:spLocks/>
          </p:cNvSpPr>
          <p:nvPr/>
        </p:nvSpPr>
        <p:spPr>
          <a:xfrm>
            <a:off x="111170" y="723900"/>
            <a:ext cx="5614176" cy="1752600"/>
          </a:xfrm>
          <a:prstGeom prst="rect">
            <a:avLst/>
          </a:prstGeom>
        </p:spPr>
        <p:txBody>
          <a:bodyPr/>
          <a:lstStyle>
            <a:lvl1pPr marL="145748" indent="-145748"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a:lstStyle>
          <a:p>
            <a:pPr marL="0" indent="0">
              <a:buNone/>
            </a:pPr>
            <a:r>
              <a:rPr lang="en-GB" sz="4000" dirty="0">
                <a:solidFill>
                  <a:schemeClr val="bg1"/>
                </a:solidFill>
              </a:rPr>
              <a:t>Set up and extraction</a:t>
            </a:r>
          </a:p>
        </p:txBody>
      </p:sp>
    </p:spTree>
    <p:extLst>
      <p:ext uri="{BB962C8B-B14F-4D97-AF65-F5344CB8AC3E}">
        <p14:creationId xmlns:p14="http://schemas.microsoft.com/office/powerpoint/2010/main" val="92853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Equity at inception</a:t>
            </a:r>
          </a:p>
        </p:txBody>
      </p:sp>
      <p:sp>
        <p:nvSpPr>
          <p:cNvPr id="3" name="Text Placeholder 2"/>
          <p:cNvSpPr>
            <a:spLocks noGrp="1"/>
          </p:cNvSpPr>
          <p:nvPr>
            <p:ph type="body" sz="quarter" idx="10"/>
          </p:nvPr>
        </p:nvSpPr>
        <p:spPr>
          <a:xfrm>
            <a:off x="438750" y="1629879"/>
            <a:ext cx="6109195" cy="4500000"/>
          </a:xfrm>
        </p:spPr>
        <p:txBody>
          <a:bodyPr/>
          <a:lstStyle/>
          <a:p>
            <a:pPr marL="357188" indent="-357188">
              <a:spcBef>
                <a:spcPts val="1200"/>
              </a:spcBef>
            </a:pPr>
            <a:r>
              <a:rPr lang="en-GB" dirty="0"/>
              <a:t>Best to get it right from the start</a:t>
            </a:r>
          </a:p>
          <a:p>
            <a:pPr marL="357188" indent="-357188">
              <a:spcBef>
                <a:spcPts val="1200"/>
              </a:spcBef>
            </a:pPr>
            <a:r>
              <a:rPr lang="en-GB" dirty="0"/>
              <a:t>Enterprise Incentive Scheme [EIS / SEIS] where it fits</a:t>
            </a:r>
          </a:p>
          <a:p>
            <a:pPr marL="357188" indent="-357188">
              <a:spcBef>
                <a:spcPts val="1200"/>
              </a:spcBef>
            </a:pPr>
            <a:r>
              <a:rPr lang="en-GB" dirty="0"/>
              <a:t>Ensure no slip ups with ER</a:t>
            </a:r>
          </a:p>
          <a:p>
            <a:pPr marL="357188" indent="-357188">
              <a:spcBef>
                <a:spcPts val="1200"/>
              </a:spcBef>
            </a:pPr>
            <a:r>
              <a:rPr lang="en-GB" dirty="0"/>
              <a:t>Flexibility (loans) vs formality via preference shares for start up capital</a:t>
            </a:r>
          </a:p>
          <a:p>
            <a:pPr marL="357188" indent="-357188">
              <a:spcBef>
                <a:spcPts val="1200"/>
              </a:spcBef>
            </a:pPr>
            <a:r>
              <a:rPr lang="en-GB" dirty="0"/>
              <a:t>Ensure pension planning is brought into consideration</a:t>
            </a:r>
          </a:p>
          <a:p>
            <a:pPr marL="357188" indent="-357188">
              <a:spcBef>
                <a:spcPts val="1200"/>
              </a:spcBef>
            </a:pPr>
            <a:r>
              <a:rPr lang="en-GB" dirty="0"/>
              <a:t>Recruit talent with equity reward [EMI]</a:t>
            </a:r>
          </a:p>
          <a:p>
            <a:pPr marL="357188" indent="-357188">
              <a:spcBef>
                <a:spcPts val="1200"/>
              </a:spcBef>
            </a:pPr>
            <a:r>
              <a:rPr lang="en-GB" dirty="0"/>
              <a:t>Grant funding and R&amp;D funding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763" y="0"/>
            <a:ext cx="3987050" cy="7559675"/>
          </a:xfrm>
          <a:prstGeom prst="rect">
            <a:avLst/>
          </a:prstGeom>
        </p:spPr>
      </p:pic>
    </p:spTree>
    <p:extLst>
      <p:ext uri="{BB962C8B-B14F-4D97-AF65-F5344CB8AC3E}">
        <p14:creationId xmlns:p14="http://schemas.microsoft.com/office/powerpoint/2010/main" val="390774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 Income extraction – 2020/21 (2019/20)</a:t>
            </a:r>
          </a:p>
        </p:txBody>
      </p:sp>
      <p:sp>
        <p:nvSpPr>
          <p:cNvPr id="6" name="Shape 150"/>
          <p:cNvSpPr/>
          <p:nvPr/>
        </p:nvSpPr>
        <p:spPr>
          <a:xfrm>
            <a:off x="3892678" y="5099062"/>
            <a:ext cx="1339105" cy="895963"/>
          </a:xfrm>
          <a:prstGeom prst="roundRect">
            <a:avLst>
              <a:gd name="adj" fmla="val 16667"/>
            </a:avLst>
          </a:prstGeom>
          <a:solidFill>
            <a:schemeClr val="accent2"/>
          </a:solidFill>
          <a:ln w="34925" cap="flat" cmpd="sng">
            <a:solidFill>
              <a:srgbClr val="FFFFFF"/>
            </a:solidFill>
            <a:prstDash val="solid"/>
            <a:round/>
            <a:headEnd type="none" w="med" len="med"/>
            <a:tailEnd type="none" w="med" len="med"/>
          </a:ln>
        </p:spPr>
        <p:txBody>
          <a:bodyPr lIns="81255" tIns="40616" rIns="81255" bIns="40616" anchor="ctr" anchorCtr="0">
            <a:noAutofit/>
          </a:bodyPr>
          <a:lstStyle/>
          <a:p>
            <a:pPr algn="ctr">
              <a:buSzPct val="25000"/>
            </a:pPr>
            <a:r>
              <a:rPr lang="en-GB" sz="1778" dirty="0">
                <a:ea typeface="Arial"/>
                <a:cs typeface="Arial"/>
                <a:sym typeface="Arial"/>
              </a:rPr>
              <a:t>£12,500</a:t>
            </a:r>
          </a:p>
          <a:p>
            <a:pPr algn="ctr">
              <a:buSzPct val="25000"/>
            </a:pPr>
            <a:r>
              <a:rPr lang="en-GB" sz="1778" dirty="0">
                <a:ea typeface="Arial"/>
                <a:cs typeface="Arial"/>
                <a:sym typeface="Arial"/>
              </a:rPr>
              <a:t>(£12,500)</a:t>
            </a:r>
          </a:p>
        </p:txBody>
      </p:sp>
      <p:sp>
        <p:nvSpPr>
          <p:cNvPr id="7" name="Shape 151"/>
          <p:cNvSpPr/>
          <p:nvPr/>
        </p:nvSpPr>
        <p:spPr>
          <a:xfrm>
            <a:off x="3734820" y="2423516"/>
            <a:ext cx="1581741" cy="1198201"/>
          </a:xfrm>
          <a:prstGeom prst="roundRect">
            <a:avLst>
              <a:gd name="adj" fmla="val 16667"/>
            </a:avLst>
          </a:prstGeom>
          <a:solidFill>
            <a:schemeClr val="accent1"/>
          </a:solidFill>
          <a:ln w="34925" cap="flat" cmpd="sng">
            <a:solidFill>
              <a:srgbClr val="FFFFFF"/>
            </a:solidFill>
            <a:prstDash val="solid"/>
            <a:round/>
            <a:headEnd type="none" w="med" len="med"/>
            <a:tailEnd type="none" w="med" len="med"/>
          </a:ln>
        </p:spPr>
        <p:txBody>
          <a:bodyPr lIns="81255" tIns="40616" rIns="81255" bIns="40616" anchor="ctr" anchorCtr="0">
            <a:noAutofit/>
          </a:bodyPr>
          <a:lstStyle/>
          <a:p>
            <a:pPr algn="ctr">
              <a:buSzPct val="25000"/>
            </a:pPr>
            <a:r>
              <a:rPr lang="en-GB" sz="1778" dirty="0">
                <a:solidFill>
                  <a:srgbClr val="FFFFFF"/>
                </a:solidFill>
                <a:ea typeface="Arial"/>
                <a:cs typeface="Arial"/>
                <a:sym typeface="Arial"/>
              </a:rPr>
              <a:t>£100,000</a:t>
            </a:r>
          </a:p>
          <a:p>
            <a:pPr algn="ctr">
              <a:buSzPct val="25000"/>
            </a:pPr>
            <a:r>
              <a:rPr lang="en-GB" sz="1778" dirty="0">
                <a:solidFill>
                  <a:srgbClr val="FFFFFF"/>
                </a:solidFill>
                <a:ea typeface="Arial"/>
                <a:cs typeface="Arial"/>
                <a:sym typeface="Arial"/>
              </a:rPr>
              <a:t>(£100,000)</a:t>
            </a:r>
          </a:p>
        </p:txBody>
      </p:sp>
      <p:sp>
        <p:nvSpPr>
          <p:cNvPr id="8" name="Shape 152"/>
          <p:cNvSpPr/>
          <p:nvPr/>
        </p:nvSpPr>
        <p:spPr>
          <a:xfrm>
            <a:off x="3276387" y="5092931"/>
            <a:ext cx="424618" cy="895963"/>
          </a:xfrm>
          <a:prstGeom prst="leftBrace">
            <a:avLst>
              <a:gd name="adj1" fmla="val 8333"/>
              <a:gd name="adj2" fmla="val 50000"/>
            </a:avLst>
          </a:prstGeom>
          <a:noFill/>
          <a:ln w="9525" cap="flat" cmpd="sng">
            <a:solidFill>
              <a:srgbClr val="4B4D52"/>
            </a:solidFill>
            <a:prstDash val="solid"/>
            <a:round/>
            <a:headEnd type="none" w="med" len="med"/>
            <a:tailEnd type="none" w="med" len="med"/>
          </a:ln>
        </p:spPr>
        <p:txBody>
          <a:bodyPr lIns="81255" tIns="40616" rIns="81255" bIns="40616" anchor="ctr" anchorCtr="0">
            <a:noAutofit/>
          </a:bodyPr>
          <a:lstStyle/>
          <a:p>
            <a:pPr algn="ctr"/>
            <a:endParaRPr sz="1600">
              <a:solidFill>
                <a:srgbClr val="000000"/>
              </a:solidFill>
              <a:ea typeface="Arial"/>
              <a:cs typeface="Arial"/>
              <a:sym typeface="Arial"/>
            </a:endParaRPr>
          </a:p>
        </p:txBody>
      </p:sp>
      <p:sp>
        <p:nvSpPr>
          <p:cNvPr id="9" name="Shape 153"/>
          <p:cNvSpPr/>
          <p:nvPr/>
        </p:nvSpPr>
        <p:spPr>
          <a:xfrm>
            <a:off x="3276387" y="3716572"/>
            <a:ext cx="424618" cy="1343944"/>
          </a:xfrm>
          <a:prstGeom prst="leftBrace">
            <a:avLst>
              <a:gd name="adj1" fmla="val 8333"/>
              <a:gd name="adj2" fmla="val 50000"/>
            </a:avLst>
          </a:prstGeom>
          <a:noFill/>
          <a:ln w="9525" cap="flat" cmpd="sng">
            <a:solidFill>
              <a:srgbClr val="4B4D52"/>
            </a:solidFill>
            <a:prstDash val="solid"/>
            <a:round/>
            <a:headEnd type="none" w="med" len="med"/>
            <a:tailEnd type="none" w="med" len="med"/>
          </a:ln>
        </p:spPr>
        <p:txBody>
          <a:bodyPr lIns="81255" tIns="40616" rIns="81255" bIns="40616" anchor="ctr" anchorCtr="0">
            <a:noAutofit/>
          </a:bodyPr>
          <a:lstStyle/>
          <a:p>
            <a:pPr algn="ctr"/>
            <a:endParaRPr sz="1600">
              <a:solidFill>
                <a:srgbClr val="000000"/>
              </a:solidFill>
              <a:ea typeface="Arial"/>
              <a:cs typeface="Arial"/>
              <a:sym typeface="Arial"/>
            </a:endParaRPr>
          </a:p>
        </p:txBody>
      </p:sp>
      <p:sp>
        <p:nvSpPr>
          <p:cNvPr id="10" name="Shape 154"/>
          <p:cNvSpPr/>
          <p:nvPr/>
        </p:nvSpPr>
        <p:spPr>
          <a:xfrm>
            <a:off x="3268784" y="2330538"/>
            <a:ext cx="424618" cy="1321465"/>
          </a:xfrm>
          <a:prstGeom prst="leftBrace">
            <a:avLst>
              <a:gd name="adj1" fmla="val 8333"/>
              <a:gd name="adj2" fmla="val 50000"/>
            </a:avLst>
          </a:prstGeom>
          <a:noFill/>
          <a:ln w="9525" cap="flat" cmpd="sng">
            <a:solidFill>
              <a:srgbClr val="4B4D52"/>
            </a:solidFill>
            <a:prstDash val="solid"/>
            <a:round/>
            <a:headEnd type="none" w="med" len="med"/>
            <a:tailEnd type="none" w="med" len="med"/>
          </a:ln>
        </p:spPr>
        <p:txBody>
          <a:bodyPr lIns="81255" tIns="40616" rIns="81255" bIns="40616" anchor="ctr" anchorCtr="0">
            <a:noAutofit/>
          </a:bodyPr>
          <a:lstStyle/>
          <a:p>
            <a:pPr algn="ctr"/>
            <a:endParaRPr sz="1600">
              <a:solidFill>
                <a:srgbClr val="000000"/>
              </a:solidFill>
              <a:ea typeface="Arial"/>
              <a:cs typeface="Arial"/>
              <a:sym typeface="Arial"/>
            </a:endParaRPr>
          </a:p>
        </p:txBody>
      </p:sp>
      <p:sp>
        <p:nvSpPr>
          <p:cNvPr id="11" name="Shape 155"/>
          <p:cNvSpPr txBox="1"/>
          <p:nvPr/>
        </p:nvSpPr>
        <p:spPr>
          <a:xfrm>
            <a:off x="2724805" y="5376790"/>
            <a:ext cx="511979" cy="328245"/>
          </a:xfrm>
          <a:prstGeom prst="rect">
            <a:avLst/>
          </a:prstGeom>
          <a:noFill/>
          <a:ln>
            <a:noFill/>
          </a:ln>
        </p:spPr>
        <p:txBody>
          <a:bodyPr lIns="81255" tIns="40616" rIns="81255" bIns="40616" anchor="t" anchorCtr="0">
            <a:noAutofit/>
          </a:bodyPr>
          <a:lstStyle/>
          <a:p>
            <a:pPr>
              <a:buSzPct val="25000"/>
            </a:pPr>
            <a:r>
              <a:rPr lang="en-GB" sz="1600" dirty="0">
                <a:solidFill>
                  <a:srgbClr val="000000"/>
                </a:solidFill>
                <a:ea typeface="Arial"/>
                <a:cs typeface="Arial"/>
                <a:sym typeface="Arial"/>
              </a:rPr>
              <a:t>0%</a:t>
            </a:r>
          </a:p>
        </p:txBody>
      </p:sp>
      <p:sp>
        <p:nvSpPr>
          <p:cNvPr id="12" name="Shape 156"/>
          <p:cNvSpPr txBox="1"/>
          <p:nvPr/>
        </p:nvSpPr>
        <p:spPr>
          <a:xfrm>
            <a:off x="2692810" y="4223577"/>
            <a:ext cx="575974" cy="328245"/>
          </a:xfrm>
          <a:prstGeom prst="rect">
            <a:avLst/>
          </a:prstGeom>
          <a:noFill/>
          <a:ln>
            <a:noFill/>
          </a:ln>
        </p:spPr>
        <p:txBody>
          <a:bodyPr lIns="81255" tIns="40616" rIns="81255" bIns="40616" anchor="t" anchorCtr="0">
            <a:noAutofit/>
          </a:bodyPr>
          <a:lstStyle/>
          <a:p>
            <a:pPr>
              <a:buSzPct val="25000"/>
            </a:pPr>
            <a:r>
              <a:rPr lang="en-GB" sz="1600">
                <a:solidFill>
                  <a:srgbClr val="000000"/>
                </a:solidFill>
                <a:ea typeface="Arial"/>
                <a:cs typeface="Arial"/>
                <a:sym typeface="Arial"/>
              </a:rPr>
              <a:t>20%</a:t>
            </a:r>
          </a:p>
        </p:txBody>
      </p:sp>
      <p:sp>
        <p:nvSpPr>
          <p:cNvPr id="13" name="Shape 157"/>
          <p:cNvSpPr txBox="1"/>
          <p:nvPr/>
        </p:nvSpPr>
        <p:spPr>
          <a:xfrm>
            <a:off x="2681096" y="2837152"/>
            <a:ext cx="575974" cy="310640"/>
          </a:xfrm>
          <a:prstGeom prst="rect">
            <a:avLst/>
          </a:prstGeom>
          <a:noFill/>
          <a:ln>
            <a:noFill/>
          </a:ln>
        </p:spPr>
        <p:txBody>
          <a:bodyPr lIns="81255" tIns="40616" rIns="81255" bIns="40616" anchor="t" anchorCtr="0">
            <a:noAutofit/>
          </a:bodyPr>
          <a:lstStyle/>
          <a:p>
            <a:pPr>
              <a:buSzPct val="25000"/>
            </a:pPr>
            <a:r>
              <a:rPr lang="en-GB" sz="1600" dirty="0">
                <a:solidFill>
                  <a:srgbClr val="000000"/>
                </a:solidFill>
                <a:ea typeface="Arial"/>
                <a:cs typeface="Arial"/>
                <a:sym typeface="Arial"/>
              </a:rPr>
              <a:t>40%</a:t>
            </a:r>
          </a:p>
        </p:txBody>
      </p:sp>
      <p:sp>
        <p:nvSpPr>
          <p:cNvPr id="14" name="Shape 158"/>
          <p:cNvSpPr/>
          <p:nvPr/>
        </p:nvSpPr>
        <p:spPr>
          <a:xfrm>
            <a:off x="1099535" y="1584393"/>
            <a:ext cx="2001650" cy="855584"/>
          </a:xfrm>
          <a:prstGeom prst="upArrowCallout">
            <a:avLst>
              <a:gd name="adj1" fmla="val 25000"/>
              <a:gd name="adj2" fmla="val 25000"/>
              <a:gd name="adj3" fmla="val 25000"/>
              <a:gd name="adj4" fmla="val 64977"/>
            </a:avLst>
          </a:prstGeom>
          <a:solidFill>
            <a:schemeClr val="accent2"/>
          </a:solidFill>
          <a:ln w="25400" cap="flat" cmpd="sng">
            <a:solidFill>
              <a:schemeClr val="accent2"/>
            </a:solidFill>
            <a:prstDash val="solid"/>
            <a:round/>
            <a:headEnd type="none" w="med" len="med"/>
            <a:tailEnd type="none" w="med" len="med"/>
          </a:ln>
        </p:spPr>
        <p:txBody>
          <a:bodyPr lIns="81255" tIns="40616" rIns="81255" bIns="40616" anchor="ctr" anchorCtr="0">
            <a:noAutofit/>
          </a:bodyPr>
          <a:lstStyle/>
          <a:p>
            <a:pPr algn="ctr">
              <a:buSzPct val="25000"/>
            </a:pPr>
            <a:r>
              <a:rPr lang="en-GB" sz="1778" dirty="0">
                <a:ea typeface="Arial"/>
                <a:cs typeface="Arial"/>
                <a:sym typeface="Arial"/>
              </a:rPr>
              <a:t>45% over £150,000</a:t>
            </a:r>
          </a:p>
        </p:txBody>
      </p:sp>
      <p:sp>
        <p:nvSpPr>
          <p:cNvPr id="15" name="Shape 159"/>
          <p:cNvSpPr/>
          <p:nvPr/>
        </p:nvSpPr>
        <p:spPr>
          <a:xfrm>
            <a:off x="5342142" y="3715776"/>
            <a:ext cx="319987" cy="1331523"/>
          </a:xfrm>
          <a:prstGeom prst="rightBrace">
            <a:avLst>
              <a:gd name="adj1" fmla="val 8333"/>
              <a:gd name="adj2" fmla="val 50000"/>
            </a:avLst>
          </a:prstGeom>
          <a:noFill/>
          <a:ln w="9525" cap="flat" cmpd="sng">
            <a:solidFill>
              <a:srgbClr val="4B4D52"/>
            </a:solidFill>
            <a:prstDash val="solid"/>
            <a:round/>
            <a:headEnd type="none" w="med" len="med"/>
            <a:tailEnd type="none" w="med" len="med"/>
          </a:ln>
        </p:spPr>
        <p:txBody>
          <a:bodyPr lIns="81255" tIns="40616" rIns="81255" bIns="40616" anchor="ctr" anchorCtr="0">
            <a:noAutofit/>
          </a:bodyPr>
          <a:lstStyle/>
          <a:p>
            <a:pPr algn="ctr"/>
            <a:endParaRPr sz="1600">
              <a:solidFill>
                <a:srgbClr val="000000"/>
              </a:solidFill>
              <a:ea typeface="Arial"/>
              <a:cs typeface="Arial"/>
              <a:sym typeface="Arial"/>
            </a:endParaRPr>
          </a:p>
        </p:txBody>
      </p:sp>
      <p:sp>
        <p:nvSpPr>
          <p:cNvPr id="16" name="Shape 160"/>
          <p:cNvSpPr/>
          <p:nvPr/>
        </p:nvSpPr>
        <p:spPr>
          <a:xfrm>
            <a:off x="5314730" y="2320627"/>
            <a:ext cx="319987" cy="1331373"/>
          </a:xfrm>
          <a:prstGeom prst="rightBrace">
            <a:avLst>
              <a:gd name="adj1" fmla="val 8333"/>
              <a:gd name="adj2" fmla="val 50000"/>
            </a:avLst>
          </a:prstGeom>
          <a:noFill/>
          <a:ln w="9525" cap="flat" cmpd="sng">
            <a:solidFill>
              <a:srgbClr val="4B4D52"/>
            </a:solidFill>
            <a:prstDash val="solid"/>
            <a:round/>
            <a:headEnd type="none" w="med" len="med"/>
            <a:tailEnd type="none" w="med" len="med"/>
          </a:ln>
        </p:spPr>
        <p:txBody>
          <a:bodyPr lIns="81255" tIns="40616" rIns="81255" bIns="40616" anchor="ctr" anchorCtr="0">
            <a:noAutofit/>
          </a:bodyPr>
          <a:lstStyle/>
          <a:p>
            <a:pPr algn="ctr"/>
            <a:endParaRPr sz="1600">
              <a:solidFill>
                <a:srgbClr val="000000"/>
              </a:solidFill>
              <a:ea typeface="Arial"/>
              <a:cs typeface="Arial"/>
              <a:sym typeface="Arial"/>
            </a:endParaRPr>
          </a:p>
        </p:txBody>
      </p:sp>
      <p:sp>
        <p:nvSpPr>
          <p:cNvPr id="17" name="Shape 161"/>
          <p:cNvSpPr txBox="1"/>
          <p:nvPr/>
        </p:nvSpPr>
        <p:spPr>
          <a:xfrm>
            <a:off x="5634714" y="2825856"/>
            <a:ext cx="1343944" cy="328245"/>
          </a:xfrm>
          <a:prstGeom prst="rect">
            <a:avLst/>
          </a:prstGeom>
          <a:noFill/>
          <a:ln>
            <a:noFill/>
          </a:ln>
        </p:spPr>
        <p:txBody>
          <a:bodyPr lIns="81255" tIns="40616" rIns="81255" bIns="40616" anchor="t" anchorCtr="0">
            <a:noAutofit/>
          </a:bodyPr>
          <a:lstStyle/>
          <a:p>
            <a:pPr>
              <a:buSzPct val="25000"/>
            </a:pPr>
            <a:r>
              <a:rPr lang="en-GB" sz="1600" dirty="0">
                <a:solidFill>
                  <a:srgbClr val="000000"/>
                </a:solidFill>
                <a:ea typeface="Arial"/>
                <a:cs typeface="Arial"/>
                <a:sym typeface="Arial"/>
              </a:rPr>
              <a:t>32.5%</a:t>
            </a:r>
          </a:p>
        </p:txBody>
      </p:sp>
      <p:sp>
        <p:nvSpPr>
          <p:cNvPr id="18" name="Shape 162"/>
          <p:cNvSpPr txBox="1"/>
          <p:nvPr/>
        </p:nvSpPr>
        <p:spPr>
          <a:xfrm>
            <a:off x="5685949" y="4217415"/>
            <a:ext cx="1439939" cy="328245"/>
          </a:xfrm>
          <a:prstGeom prst="rect">
            <a:avLst/>
          </a:prstGeom>
          <a:noFill/>
          <a:ln>
            <a:noFill/>
          </a:ln>
        </p:spPr>
        <p:txBody>
          <a:bodyPr lIns="81255" tIns="40616" rIns="81255" bIns="40616" anchor="t" anchorCtr="0">
            <a:noAutofit/>
          </a:bodyPr>
          <a:lstStyle/>
          <a:p>
            <a:pPr>
              <a:buSzPct val="25000"/>
            </a:pPr>
            <a:r>
              <a:rPr lang="en-GB" sz="1600" dirty="0">
                <a:solidFill>
                  <a:srgbClr val="000000"/>
                </a:solidFill>
                <a:ea typeface="Arial"/>
                <a:cs typeface="Arial"/>
                <a:sym typeface="Arial"/>
              </a:rPr>
              <a:t>7.5%</a:t>
            </a:r>
          </a:p>
        </p:txBody>
      </p:sp>
      <p:sp>
        <p:nvSpPr>
          <p:cNvPr id="19" name="Shape 163"/>
          <p:cNvSpPr/>
          <p:nvPr/>
        </p:nvSpPr>
        <p:spPr>
          <a:xfrm>
            <a:off x="5685948" y="1527732"/>
            <a:ext cx="2598148" cy="895784"/>
          </a:xfrm>
          <a:prstGeom prst="upArrowCallout">
            <a:avLst>
              <a:gd name="adj1" fmla="val 25000"/>
              <a:gd name="adj2" fmla="val 25000"/>
              <a:gd name="adj3" fmla="val 25000"/>
              <a:gd name="adj4" fmla="val 64977"/>
            </a:avLst>
          </a:prstGeom>
          <a:solidFill>
            <a:schemeClr val="accent2"/>
          </a:solidFill>
          <a:ln w="25400" cap="flat" cmpd="sng">
            <a:solidFill>
              <a:schemeClr val="accent2"/>
            </a:solidFill>
            <a:prstDash val="solid"/>
            <a:round/>
            <a:headEnd type="none" w="med" len="med"/>
            <a:tailEnd type="none" w="med" len="med"/>
          </a:ln>
        </p:spPr>
        <p:txBody>
          <a:bodyPr lIns="81255" tIns="40616" rIns="81255" bIns="40616" anchor="ctr" anchorCtr="0">
            <a:noAutofit/>
          </a:bodyPr>
          <a:lstStyle/>
          <a:p>
            <a:pPr algn="ctr">
              <a:buSzPct val="25000"/>
            </a:pPr>
            <a:r>
              <a:rPr lang="en-GB" sz="1778" dirty="0">
                <a:ea typeface="Arial"/>
                <a:cs typeface="Arial"/>
                <a:sym typeface="Arial"/>
              </a:rPr>
              <a:t>38.1%</a:t>
            </a:r>
          </a:p>
          <a:p>
            <a:pPr algn="ctr">
              <a:buSzPct val="25000"/>
            </a:pPr>
            <a:r>
              <a:rPr lang="en-GB" sz="1778" dirty="0">
                <a:ea typeface="Arial"/>
                <a:cs typeface="Arial"/>
                <a:sym typeface="Arial"/>
              </a:rPr>
              <a:t>over £150,000</a:t>
            </a:r>
          </a:p>
        </p:txBody>
      </p:sp>
      <p:sp>
        <p:nvSpPr>
          <p:cNvPr id="20" name="Shape 164"/>
          <p:cNvSpPr/>
          <p:nvPr/>
        </p:nvSpPr>
        <p:spPr>
          <a:xfrm>
            <a:off x="6577991" y="4377315"/>
            <a:ext cx="1929851" cy="1133383"/>
          </a:xfrm>
          <a:prstGeom prst="roundRect">
            <a:avLst>
              <a:gd name="adj" fmla="val 16667"/>
            </a:avLst>
          </a:prstGeom>
          <a:solidFill>
            <a:schemeClr val="accent2"/>
          </a:solidFill>
          <a:ln w="25400" cap="flat" cmpd="sng">
            <a:solidFill>
              <a:schemeClr val="accent2"/>
            </a:solidFill>
            <a:prstDash val="solid"/>
            <a:round/>
            <a:headEnd type="none" w="med" len="med"/>
            <a:tailEnd type="none" w="med" len="med"/>
          </a:ln>
        </p:spPr>
        <p:txBody>
          <a:bodyPr lIns="81255" tIns="40616" rIns="81255" bIns="40616" anchor="ctr" anchorCtr="0">
            <a:noAutofit/>
          </a:bodyPr>
          <a:lstStyle/>
          <a:p>
            <a:pPr algn="ctr">
              <a:buSzPct val="25000"/>
            </a:pPr>
            <a:r>
              <a:rPr lang="en-GB" sz="1778" dirty="0">
                <a:ea typeface="Arial"/>
                <a:cs typeface="Arial"/>
                <a:sym typeface="Arial"/>
              </a:rPr>
              <a:t>Dividend income, after £2,000 allowance</a:t>
            </a:r>
          </a:p>
        </p:txBody>
      </p:sp>
      <p:sp>
        <p:nvSpPr>
          <p:cNvPr id="21" name="Shape 165"/>
          <p:cNvSpPr/>
          <p:nvPr/>
        </p:nvSpPr>
        <p:spPr>
          <a:xfrm>
            <a:off x="849632" y="4379607"/>
            <a:ext cx="1759927" cy="1019827"/>
          </a:xfrm>
          <a:prstGeom prst="roundRect">
            <a:avLst>
              <a:gd name="adj" fmla="val 16667"/>
            </a:avLst>
          </a:prstGeom>
          <a:solidFill>
            <a:schemeClr val="accent2"/>
          </a:solidFill>
          <a:ln w="25400" cap="flat" cmpd="sng">
            <a:solidFill>
              <a:schemeClr val="accent2"/>
            </a:solidFill>
            <a:prstDash val="solid"/>
            <a:round/>
            <a:headEnd type="none" w="med" len="med"/>
            <a:tailEnd type="none" w="med" len="med"/>
          </a:ln>
        </p:spPr>
        <p:txBody>
          <a:bodyPr lIns="81255" tIns="40616" rIns="81255" bIns="40616" anchor="ctr" anchorCtr="0">
            <a:noAutofit/>
          </a:bodyPr>
          <a:lstStyle/>
          <a:p>
            <a:pPr algn="ctr">
              <a:buSzPct val="25000"/>
            </a:pPr>
            <a:r>
              <a:rPr lang="en-GB" sz="1778" dirty="0">
                <a:ea typeface="Arial"/>
                <a:cs typeface="Arial"/>
                <a:sym typeface="Arial"/>
              </a:rPr>
              <a:t>Non-Dividend income</a:t>
            </a:r>
          </a:p>
        </p:txBody>
      </p:sp>
      <p:sp>
        <p:nvSpPr>
          <p:cNvPr id="22" name="Shape 166"/>
          <p:cNvSpPr/>
          <p:nvPr/>
        </p:nvSpPr>
        <p:spPr>
          <a:xfrm>
            <a:off x="3816252" y="3683731"/>
            <a:ext cx="1415531" cy="1407941"/>
          </a:xfrm>
          <a:prstGeom prst="roundRect">
            <a:avLst>
              <a:gd name="adj" fmla="val 16667"/>
            </a:avLst>
          </a:prstGeom>
          <a:solidFill>
            <a:schemeClr val="accent1"/>
          </a:solidFill>
          <a:ln w="34925" cap="flat" cmpd="sng">
            <a:solidFill>
              <a:srgbClr val="FFFFFF"/>
            </a:solidFill>
            <a:prstDash val="solid"/>
            <a:round/>
            <a:headEnd type="none" w="med" len="med"/>
            <a:tailEnd type="none" w="med" len="med"/>
          </a:ln>
        </p:spPr>
        <p:txBody>
          <a:bodyPr lIns="81255" tIns="40616" rIns="81255" bIns="40616" anchor="ctr" anchorCtr="0">
            <a:noAutofit/>
          </a:bodyPr>
          <a:lstStyle/>
          <a:p>
            <a:pPr algn="ctr">
              <a:buSzPct val="25000"/>
            </a:pPr>
            <a:r>
              <a:rPr lang="en-GB" sz="1778" dirty="0">
                <a:solidFill>
                  <a:srgbClr val="FFFFFF"/>
                </a:solidFill>
                <a:ea typeface="Arial"/>
                <a:cs typeface="Arial"/>
                <a:sym typeface="Arial"/>
              </a:rPr>
              <a:t>£37,500 (£37,500)</a:t>
            </a:r>
          </a:p>
        </p:txBody>
      </p:sp>
      <p:sp>
        <p:nvSpPr>
          <p:cNvPr id="23" name="Shape 159"/>
          <p:cNvSpPr/>
          <p:nvPr/>
        </p:nvSpPr>
        <p:spPr>
          <a:xfrm>
            <a:off x="5314730" y="5157968"/>
            <a:ext cx="319987" cy="830926"/>
          </a:xfrm>
          <a:prstGeom prst="rightBrace">
            <a:avLst>
              <a:gd name="adj1" fmla="val 8333"/>
              <a:gd name="adj2" fmla="val 50000"/>
            </a:avLst>
          </a:prstGeom>
          <a:noFill/>
          <a:ln w="9525" cap="flat" cmpd="sng">
            <a:solidFill>
              <a:srgbClr val="4B4D52"/>
            </a:solidFill>
            <a:prstDash val="solid"/>
            <a:round/>
            <a:headEnd type="none" w="med" len="med"/>
            <a:tailEnd type="none" w="med" len="med"/>
          </a:ln>
        </p:spPr>
        <p:txBody>
          <a:bodyPr lIns="81255" tIns="40616" rIns="81255" bIns="40616" anchor="ctr" anchorCtr="0">
            <a:noAutofit/>
          </a:bodyPr>
          <a:lstStyle/>
          <a:p>
            <a:pPr algn="ctr"/>
            <a:endParaRPr sz="1600">
              <a:solidFill>
                <a:srgbClr val="000000"/>
              </a:solidFill>
              <a:ea typeface="Arial"/>
              <a:cs typeface="Arial"/>
              <a:sym typeface="Arial"/>
            </a:endParaRPr>
          </a:p>
        </p:txBody>
      </p:sp>
      <p:sp>
        <p:nvSpPr>
          <p:cNvPr id="24" name="Shape 162"/>
          <p:cNvSpPr txBox="1"/>
          <p:nvPr/>
        </p:nvSpPr>
        <p:spPr>
          <a:xfrm>
            <a:off x="5676575" y="5382921"/>
            <a:ext cx="1439939" cy="328245"/>
          </a:xfrm>
          <a:prstGeom prst="rect">
            <a:avLst/>
          </a:prstGeom>
          <a:noFill/>
          <a:ln>
            <a:noFill/>
          </a:ln>
        </p:spPr>
        <p:txBody>
          <a:bodyPr lIns="81255" tIns="40616" rIns="81255" bIns="40616" anchor="t" anchorCtr="0">
            <a:noAutofit/>
          </a:bodyPr>
          <a:lstStyle/>
          <a:p>
            <a:pPr>
              <a:buSzPct val="25000"/>
            </a:pPr>
            <a:r>
              <a:rPr lang="en-GB" sz="1600" dirty="0">
                <a:solidFill>
                  <a:srgbClr val="000000"/>
                </a:solidFill>
                <a:ea typeface="Arial"/>
                <a:cs typeface="Arial"/>
                <a:sym typeface="Arial"/>
              </a:rPr>
              <a:t>0%</a:t>
            </a:r>
          </a:p>
        </p:txBody>
      </p:sp>
      <p:sp>
        <p:nvSpPr>
          <p:cNvPr id="25" name="Shape 164"/>
          <p:cNvSpPr/>
          <p:nvPr/>
        </p:nvSpPr>
        <p:spPr>
          <a:xfrm>
            <a:off x="6586611" y="2624284"/>
            <a:ext cx="1929851" cy="1133383"/>
          </a:xfrm>
          <a:prstGeom prst="roundRect">
            <a:avLst>
              <a:gd name="adj" fmla="val 16667"/>
            </a:avLst>
          </a:prstGeom>
          <a:solidFill>
            <a:srgbClr val="92D050"/>
          </a:solidFill>
          <a:ln w="25400" cap="flat" cmpd="sng">
            <a:solidFill>
              <a:schemeClr val="accent2"/>
            </a:solidFill>
            <a:prstDash val="solid"/>
            <a:round/>
            <a:headEnd type="none" w="med" len="med"/>
            <a:tailEnd type="none" w="med" len="med"/>
          </a:ln>
        </p:spPr>
        <p:txBody>
          <a:bodyPr lIns="81255" tIns="40616" rIns="81255" bIns="40616" anchor="ctr" anchorCtr="0">
            <a:noAutofit/>
          </a:bodyPr>
          <a:lstStyle/>
          <a:p>
            <a:pPr algn="ctr">
              <a:buSzPct val="25000"/>
            </a:pPr>
            <a:r>
              <a:rPr lang="en-GB" sz="1400" dirty="0">
                <a:ea typeface="Arial"/>
                <a:cs typeface="Arial"/>
                <a:sym typeface="Arial"/>
              </a:rPr>
              <a:t>Personal allowance reduces by £1 for £2 of income over £100,000</a:t>
            </a:r>
          </a:p>
        </p:txBody>
      </p:sp>
    </p:spTree>
    <p:extLst>
      <p:ext uri="{BB962C8B-B14F-4D97-AF65-F5344CB8AC3E}">
        <p14:creationId xmlns:p14="http://schemas.microsoft.com/office/powerpoint/2010/main" val="352062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 Income extraction</a:t>
            </a:r>
          </a:p>
        </p:txBody>
      </p:sp>
      <p:sp>
        <p:nvSpPr>
          <p:cNvPr id="5" name="Content Placeholder 4"/>
          <p:cNvSpPr>
            <a:spLocks noGrp="1"/>
          </p:cNvSpPr>
          <p:nvPr>
            <p:ph sz="quarter" idx="11"/>
          </p:nvPr>
        </p:nvSpPr>
        <p:spPr>
          <a:xfrm>
            <a:off x="440267" y="1658532"/>
            <a:ext cx="8610991" cy="4828638"/>
          </a:xfrm>
        </p:spPr>
        <p:txBody>
          <a:bodyPr/>
          <a:lstStyle/>
          <a:p>
            <a:pPr marL="450853" lvl="3" indent="-450853">
              <a:spcBef>
                <a:spcPts val="1200"/>
              </a:spcBef>
            </a:pPr>
            <a:r>
              <a:rPr lang="en-GB" sz="2400" b="1" dirty="0"/>
              <a:t>Capital gains </a:t>
            </a:r>
            <a:r>
              <a:rPr lang="en-GB" sz="2400" dirty="0"/>
              <a:t>– 10% / 20% </a:t>
            </a:r>
          </a:p>
          <a:p>
            <a:pPr marL="1522526" lvl="5" indent="-450853">
              <a:spcBef>
                <a:spcPts val="1200"/>
              </a:spcBef>
            </a:pPr>
            <a:r>
              <a:rPr lang="en-GB" sz="2400" dirty="0"/>
              <a:t>18% / 28% for residential property</a:t>
            </a:r>
          </a:p>
          <a:p>
            <a:pPr marL="1522526" lvl="5" indent="-450853">
              <a:spcBef>
                <a:spcPts val="1200"/>
              </a:spcBef>
            </a:pPr>
            <a:r>
              <a:rPr lang="en-GB" sz="2400" dirty="0"/>
              <a:t>Business Asset Disposal relief (previously Entrepreneurs’ Relief) – 10% on lifetime £1m (down from £10m in 2019/20)</a:t>
            </a:r>
          </a:p>
          <a:p>
            <a:pPr marL="1522526" lvl="5" indent="-450853">
              <a:spcBef>
                <a:spcPts val="1200"/>
              </a:spcBef>
            </a:pPr>
            <a:endParaRPr lang="en-GB" sz="2400" dirty="0"/>
          </a:p>
          <a:p>
            <a:pPr marL="450853" lvl="3" indent="-450853">
              <a:spcBef>
                <a:spcPts val="1200"/>
              </a:spcBef>
            </a:pPr>
            <a:r>
              <a:rPr lang="en-GB" sz="2400" b="1" dirty="0"/>
              <a:t>Director’s loans </a:t>
            </a:r>
            <a:r>
              <a:rPr lang="en-GB" sz="2400" dirty="0"/>
              <a:t>– tax at 32.5% on company if not repaid within 9 months of year end</a:t>
            </a:r>
          </a:p>
          <a:p>
            <a:pPr marL="450853" lvl="3" indent="-450853">
              <a:spcBef>
                <a:spcPts val="1200"/>
              </a:spcBef>
            </a:pPr>
            <a:endParaRPr lang="en-GB" sz="2400" dirty="0"/>
          </a:p>
          <a:p>
            <a:pPr marL="450853" lvl="3" indent="-450853">
              <a:spcBef>
                <a:spcPts val="1200"/>
              </a:spcBef>
            </a:pPr>
            <a:r>
              <a:rPr lang="en-GB" sz="2400" b="1" dirty="0"/>
              <a:t>Payroll </a:t>
            </a:r>
            <a:r>
              <a:rPr lang="en-GB" sz="2400" dirty="0"/>
              <a:t>– limited and expensive with Nat Living Wage,  employers NI at 13.8%, modest and secure state pension?</a:t>
            </a:r>
          </a:p>
          <a:p>
            <a:pPr marL="450853" lvl="3" indent="-450853">
              <a:spcBef>
                <a:spcPts val="1200"/>
              </a:spcBef>
            </a:pPr>
            <a:endParaRPr lang="en-GB" sz="2400" dirty="0"/>
          </a:p>
        </p:txBody>
      </p:sp>
    </p:spTree>
    <p:extLst>
      <p:ext uri="{BB962C8B-B14F-4D97-AF65-F5344CB8AC3E}">
        <p14:creationId xmlns:p14="http://schemas.microsoft.com/office/powerpoint/2010/main" val="3676350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 Dividends vs other forms of extraction</a:t>
            </a:r>
          </a:p>
        </p:txBody>
      </p:sp>
      <p:sp>
        <p:nvSpPr>
          <p:cNvPr id="7" name="Content Placeholder 2">
            <a:extLst>
              <a:ext uri="{FF2B5EF4-FFF2-40B4-BE49-F238E27FC236}">
                <a16:creationId xmlns:a16="http://schemas.microsoft.com/office/drawing/2014/main" id="{645FB2E6-DEE9-4DCA-9759-114AB9FB0AA6}"/>
              </a:ext>
            </a:extLst>
          </p:cNvPr>
          <p:cNvSpPr txBox="1">
            <a:spLocks/>
          </p:cNvSpPr>
          <p:nvPr/>
        </p:nvSpPr>
        <p:spPr>
          <a:xfrm>
            <a:off x="701456" y="2492725"/>
            <a:ext cx="7671981" cy="548425"/>
          </a:xfrm>
          <a:prstGeom prst="rect">
            <a:avLst/>
          </a:prstGeom>
        </p:spPr>
        <p:txBody>
          <a:bodyPr vert="horz" wrap="square" lIns="0" tIns="34290" rIns="68580" bIns="34290" rtlCol="0">
            <a:noAutofit/>
          </a:bodyPr>
          <a:lstStyle>
            <a:lvl1pPr marL="0" indent="0" algn="l" defTabSz="457200" rtl="0" eaLnBrk="1" latinLnBrk="0" hangingPunct="1">
              <a:spcBef>
                <a:spcPct val="20000"/>
              </a:spcBef>
              <a:buFont typeface="Arial"/>
              <a:buNone/>
              <a:defRPr sz="2400" b="1"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2000" b="1" kern="1200">
                <a:solidFill>
                  <a:schemeClr val="tx1">
                    <a:lumMod val="75000"/>
                    <a:lumOff val="25000"/>
                  </a:schemeClr>
                </a:solidFill>
                <a:latin typeface="+mn-lt"/>
                <a:ea typeface="+mn-ea"/>
                <a:cs typeface="+mn-cs"/>
              </a:defRPr>
            </a:lvl2pPr>
            <a:lvl3pPr marL="39688" indent="0" algn="l" defTabSz="457200" rtl="0" eaLnBrk="1" latinLnBrk="0" hangingPunct="1">
              <a:spcBef>
                <a:spcPct val="20000"/>
              </a:spcBef>
              <a:buClr>
                <a:srgbClr val="FEBB24"/>
              </a:buClr>
              <a:buSzPct val="60000"/>
              <a:buFont typeface="Arial" panose="020B0604020202020204" pitchFamily="34" charset="0"/>
              <a:buNone/>
              <a:defRPr sz="2000" kern="1200">
                <a:solidFill>
                  <a:schemeClr val="tx1">
                    <a:lumMod val="75000"/>
                    <a:lumOff val="25000"/>
                  </a:schemeClr>
                </a:solidFill>
                <a:latin typeface="+mn-lt"/>
                <a:ea typeface="+mn-ea"/>
                <a:cs typeface="+mn-cs"/>
              </a:defRPr>
            </a:lvl3pPr>
            <a:lvl4pPr marL="273050" indent="-273050" algn="l" defTabSz="457200" rtl="0" eaLnBrk="1" latinLnBrk="0" hangingPunct="1">
              <a:spcBef>
                <a:spcPct val="20000"/>
              </a:spcBef>
              <a:buClr>
                <a:schemeClr val="bg2"/>
              </a:buClr>
              <a:buFont typeface="Wingdings 3" charset="2"/>
              <a:buChar char=""/>
              <a:defRPr sz="2000" kern="1200">
                <a:solidFill>
                  <a:schemeClr val="tx1">
                    <a:lumMod val="75000"/>
                    <a:lumOff val="25000"/>
                  </a:schemeClr>
                </a:solidFill>
                <a:latin typeface="+mn-lt"/>
                <a:ea typeface="+mn-ea"/>
                <a:cs typeface="+mn-cs"/>
              </a:defRPr>
            </a:lvl4pPr>
            <a:lvl5pPr marL="615950" indent="-342900" algn="l" defTabSz="457200" rtl="0" eaLnBrk="1" latinLnBrk="0" hangingPunct="1">
              <a:spcBef>
                <a:spcPct val="20000"/>
              </a:spcBef>
              <a:buClr>
                <a:schemeClr val="bg2"/>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7" indent="-257177">
              <a:buFont typeface="Arial" panose="020B0604020202020204" pitchFamily="34" charset="0"/>
              <a:buChar char="•"/>
              <a:defRPr/>
            </a:pPr>
            <a:endParaRPr lang="en-GB" sz="1800" dirty="0">
              <a:solidFill>
                <a:srgbClr val="4E5054"/>
              </a:solidFill>
            </a:endParaRPr>
          </a:p>
          <a:p>
            <a:pPr marL="257177" indent="-257177">
              <a:buFont typeface="Arial" panose="020B0604020202020204" pitchFamily="34" charset="0"/>
              <a:buChar char="•"/>
              <a:defRPr/>
            </a:pPr>
            <a:endParaRPr lang="en-GB" sz="1800" dirty="0">
              <a:solidFill>
                <a:srgbClr val="4E5054"/>
              </a:solidFill>
            </a:endParaRPr>
          </a:p>
          <a:p>
            <a:pPr marL="257177" indent="-257177">
              <a:buFont typeface="Arial" panose="020B0604020202020204" pitchFamily="34" charset="0"/>
              <a:buChar char="•"/>
              <a:defRPr/>
            </a:pPr>
            <a:endParaRPr lang="en-GB" sz="1800" dirty="0">
              <a:solidFill>
                <a:srgbClr val="4E5054"/>
              </a:solidFill>
            </a:endParaRPr>
          </a:p>
          <a:p>
            <a:pPr>
              <a:defRPr/>
            </a:pPr>
            <a:r>
              <a:rPr lang="en-GB" sz="1800" b="0" dirty="0">
                <a:solidFill>
                  <a:srgbClr val="000000"/>
                </a:solidFill>
              </a:rPr>
              <a:t>0% saving rate on £5,000 potentially available</a:t>
            </a:r>
          </a:p>
          <a:p>
            <a:pPr>
              <a:defRPr/>
            </a:pPr>
            <a:endParaRPr lang="en-GB" sz="1800" b="0" dirty="0">
              <a:solidFill>
                <a:srgbClr val="000000"/>
              </a:solidFill>
            </a:endParaRPr>
          </a:p>
          <a:p>
            <a:pPr>
              <a:defRPr/>
            </a:pPr>
            <a:r>
              <a:rPr lang="en-GB" sz="1800" b="0" dirty="0">
                <a:solidFill>
                  <a:srgbClr val="000000"/>
                </a:solidFill>
              </a:rPr>
              <a:t>Shares to family members?  Consider:</a:t>
            </a:r>
          </a:p>
          <a:p>
            <a:pPr marL="285750" indent="-285750">
              <a:buFontTx/>
              <a:buChar char="-"/>
              <a:defRPr/>
            </a:pPr>
            <a:r>
              <a:rPr lang="en-GB" sz="1800" b="0" dirty="0">
                <a:solidFill>
                  <a:srgbClr val="000000"/>
                </a:solidFill>
              </a:rPr>
              <a:t>Capital gains tax on transfer (spouse exemption or holdover relief?)</a:t>
            </a:r>
          </a:p>
          <a:p>
            <a:pPr marL="285750" indent="-285750">
              <a:buFontTx/>
              <a:buChar char="-"/>
              <a:defRPr/>
            </a:pPr>
            <a:r>
              <a:rPr lang="en-GB" sz="1800" b="0" dirty="0">
                <a:solidFill>
                  <a:srgbClr val="000000"/>
                </a:solidFill>
              </a:rPr>
              <a:t>Settlement rules for minor children</a:t>
            </a:r>
          </a:p>
          <a:p>
            <a:pPr marL="285750" indent="-285750">
              <a:buFontTx/>
              <a:buChar char="-"/>
              <a:defRPr/>
            </a:pPr>
            <a:r>
              <a:rPr lang="en-GB" sz="1800" b="0" dirty="0">
                <a:solidFill>
                  <a:srgbClr val="000000"/>
                </a:solidFill>
              </a:rPr>
              <a:t>Control issues – use of a trust?</a:t>
            </a:r>
          </a:p>
          <a:p>
            <a:pPr marL="285750" indent="-285750">
              <a:buFontTx/>
              <a:buChar char="-"/>
              <a:defRPr/>
            </a:pPr>
            <a:r>
              <a:rPr lang="en-GB" sz="1800" b="0" dirty="0">
                <a:solidFill>
                  <a:srgbClr val="000000"/>
                </a:solidFill>
              </a:rPr>
              <a:t>Dividend sharing</a:t>
            </a:r>
            <a:endParaRPr lang="en-GB" sz="1500" b="0" dirty="0">
              <a:solidFill>
                <a:srgbClr val="000000"/>
              </a:solidFill>
            </a:endParaRPr>
          </a:p>
        </p:txBody>
      </p:sp>
      <p:graphicFrame>
        <p:nvGraphicFramePr>
          <p:cNvPr id="8" name="Table 7">
            <a:extLst>
              <a:ext uri="{FF2B5EF4-FFF2-40B4-BE49-F238E27FC236}">
                <a16:creationId xmlns:a16="http://schemas.microsoft.com/office/drawing/2014/main" id="{F40B742F-AEFD-4EA5-95DF-1215E0EA39D5}"/>
              </a:ext>
            </a:extLst>
          </p:cNvPr>
          <p:cNvGraphicFramePr>
            <a:graphicFrameLocks noGrp="1"/>
          </p:cNvGraphicFramePr>
          <p:nvPr>
            <p:extLst>
              <p:ext uri="{D42A27DB-BD31-4B8C-83A1-F6EECF244321}">
                <p14:modId xmlns:p14="http://schemas.microsoft.com/office/powerpoint/2010/main" val="134393169"/>
              </p:ext>
            </p:extLst>
          </p:nvPr>
        </p:nvGraphicFramePr>
        <p:xfrm>
          <a:off x="701457" y="1467181"/>
          <a:ext cx="8463428" cy="1884637"/>
        </p:xfrm>
        <a:graphic>
          <a:graphicData uri="http://schemas.openxmlformats.org/drawingml/2006/table">
            <a:tbl>
              <a:tblPr firstRow="1" bandRow="1">
                <a:tableStyleId>{5C22544A-7EE6-4342-B048-85BDC9FD1C3A}</a:tableStyleId>
              </a:tblPr>
              <a:tblGrid>
                <a:gridCol w="2074043">
                  <a:extLst>
                    <a:ext uri="{9D8B030D-6E8A-4147-A177-3AD203B41FA5}">
                      <a16:colId xmlns:a16="http://schemas.microsoft.com/office/drawing/2014/main" val="20000"/>
                    </a:ext>
                  </a:extLst>
                </a:gridCol>
                <a:gridCol w="1509910">
                  <a:extLst>
                    <a:ext uri="{9D8B030D-6E8A-4147-A177-3AD203B41FA5}">
                      <a16:colId xmlns:a16="http://schemas.microsoft.com/office/drawing/2014/main" val="20001"/>
                    </a:ext>
                  </a:extLst>
                </a:gridCol>
                <a:gridCol w="1450463">
                  <a:extLst>
                    <a:ext uri="{9D8B030D-6E8A-4147-A177-3AD203B41FA5}">
                      <a16:colId xmlns:a16="http://schemas.microsoft.com/office/drawing/2014/main" val="20002"/>
                    </a:ext>
                  </a:extLst>
                </a:gridCol>
                <a:gridCol w="1724081">
                  <a:extLst>
                    <a:ext uri="{9D8B030D-6E8A-4147-A177-3AD203B41FA5}">
                      <a16:colId xmlns:a16="http://schemas.microsoft.com/office/drawing/2014/main" val="20003"/>
                    </a:ext>
                  </a:extLst>
                </a:gridCol>
                <a:gridCol w="1704931">
                  <a:extLst>
                    <a:ext uri="{9D8B030D-6E8A-4147-A177-3AD203B41FA5}">
                      <a16:colId xmlns:a16="http://schemas.microsoft.com/office/drawing/2014/main" val="20004"/>
                    </a:ext>
                  </a:extLst>
                </a:gridCol>
              </a:tblGrid>
              <a:tr h="79260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b="1" i="1" kern="1200" baseline="0" dirty="0">
                          <a:solidFill>
                            <a:schemeClr val="tx1"/>
                          </a:solidFill>
                          <a:latin typeface="+mn-lt"/>
                          <a:ea typeface="+mn-ea"/>
                          <a:cs typeface="+mn-cs"/>
                        </a:rPr>
                        <a:t>Corporation tax rate 19% 2020-21</a:t>
                      </a:r>
                      <a:endParaRPr lang="en-GB" sz="1000" dirty="0">
                        <a:solidFill>
                          <a:schemeClr val="tx1"/>
                        </a:solidFill>
                        <a:latin typeface="+mj-lt"/>
                      </a:endParaRPr>
                    </a:p>
                  </a:txBody>
                  <a:tcPr marL="87505" marR="87505" marT="43752" marB="43752">
                    <a:solidFill>
                      <a:srgbClr val="FFC000"/>
                    </a:solidFill>
                  </a:tcPr>
                </a:tc>
                <a:tc>
                  <a:txBody>
                    <a:bodyPr/>
                    <a:lstStyle/>
                    <a:p>
                      <a:r>
                        <a:rPr lang="en-GB" sz="1600" dirty="0">
                          <a:solidFill>
                            <a:schemeClr val="tx1"/>
                          </a:solidFill>
                          <a:latin typeface="+mj-lt"/>
                        </a:rPr>
                        <a:t>Self employed </a:t>
                      </a:r>
                      <a:r>
                        <a:rPr lang="en-GB" sz="1600" baseline="0" dirty="0">
                          <a:solidFill>
                            <a:schemeClr val="tx1"/>
                          </a:solidFill>
                          <a:latin typeface="+mj-lt"/>
                        </a:rPr>
                        <a:t>%</a:t>
                      </a:r>
                      <a:endParaRPr lang="en-GB" sz="1600" dirty="0">
                        <a:solidFill>
                          <a:schemeClr val="tx1"/>
                        </a:solidFill>
                        <a:latin typeface="+mj-lt"/>
                      </a:endParaRPr>
                    </a:p>
                  </a:txBody>
                  <a:tcPr marL="87505" marR="87505" marT="43752" marB="43752">
                    <a:solidFill>
                      <a:srgbClr val="FFC000"/>
                    </a:solidFill>
                  </a:tcPr>
                </a:tc>
                <a:tc>
                  <a:txBody>
                    <a:bodyPr/>
                    <a:lstStyle/>
                    <a:p>
                      <a:r>
                        <a:rPr lang="en-GB" sz="1600" dirty="0">
                          <a:solidFill>
                            <a:schemeClr val="tx1"/>
                          </a:solidFill>
                          <a:latin typeface="+mj-lt"/>
                        </a:rPr>
                        <a:t>Salary %</a:t>
                      </a:r>
                    </a:p>
                  </a:txBody>
                  <a:tcPr marL="87505" marR="87505" marT="43752" marB="43752">
                    <a:solidFill>
                      <a:srgbClr val="FFC000"/>
                    </a:solidFill>
                  </a:tcPr>
                </a:tc>
                <a:tc>
                  <a:txBody>
                    <a:bodyPr/>
                    <a:lstStyle/>
                    <a:p>
                      <a:r>
                        <a:rPr lang="en-GB" sz="1600" dirty="0">
                          <a:solidFill>
                            <a:schemeClr val="tx1"/>
                          </a:solidFill>
                          <a:latin typeface="+mj-lt"/>
                        </a:rPr>
                        <a:t>Dividend %</a:t>
                      </a:r>
                    </a:p>
                  </a:txBody>
                  <a:tcPr marL="87505" marR="87505" marT="43752" marB="43752">
                    <a:solidFill>
                      <a:srgbClr val="FFC000"/>
                    </a:solidFill>
                  </a:tcPr>
                </a:tc>
                <a:tc>
                  <a:txBody>
                    <a:bodyPr/>
                    <a:lstStyle/>
                    <a:p>
                      <a:r>
                        <a:rPr lang="en-GB" sz="1600" dirty="0">
                          <a:solidFill>
                            <a:schemeClr val="tx1"/>
                          </a:solidFill>
                          <a:latin typeface="+mj-lt"/>
                        </a:rPr>
                        <a:t>Rent/Interest %</a:t>
                      </a:r>
                    </a:p>
                  </a:txBody>
                  <a:tcPr marL="87505" marR="87505" marT="43752" marB="43752">
                    <a:solidFill>
                      <a:srgbClr val="FFC000"/>
                    </a:solidFill>
                  </a:tcPr>
                </a:tc>
                <a:extLst>
                  <a:ext uri="{0D108BD9-81ED-4DB2-BD59-A6C34878D82A}">
                    <a16:rowId xmlns:a16="http://schemas.microsoft.com/office/drawing/2014/main" val="10000"/>
                  </a:ext>
                </a:extLst>
              </a:tr>
              <a:tr h="364012">
                <a:tc>
                  <a:txBody>
                    <a:bodyPr/>
                    <a:lstStyle/>
                    <a:p>
                      <a:r>
                        <a:rPr lang="en-GB" sz="1600" dirty="0">
                          <a:latin typeface="+mj-lt"/>
                        </a:rPr>
                        <a:t>Basic rate band</a:t>
                      </a:r>
                    </a:p>
                  </a:txBody>
                  <a:tcPr marL="87505" marR="87505" marT="43752" marB="43752"/>
                </a:tc>
                <a:tc>
                  <a:txBody>
                    <a:bodyPr/>
                    <a:lstStyle/>
                    <a:p>
                      <a:r>
                        <a:rPr lang="en-GB" sz="1800" b="0" i="0" dirty="0">
                          <a:solidFill>
                            <a:schemeClr val="tx1"/>
                          </a:solidFill>
                          <a:latin typeface="+mj-lt"/>
                        </a:rPr>
                        <a:t>29.00</a:t>
                      </a:r>
                    </a:p>
                  </a:txBody>
                  <a:tcPr marL="87505" marR="87505" marT="43752" marB="43752"/>
                </a:tc>
                <a:tc>
                  <a:txBody>
                    <a:bodyPr/>
                    <a:lstStyle/>
                    <a:p>
                      <a:r>
                        <a:rPr lang="en-GB" sz="1800" b="0" i="0" dirty="0">
                          <a:solidFill>
                            <a:schemeClr val="tx1"/>
                          </a:solidFill>
                          <a:latin typeface="+mj-lt"/>
                        </a:rPr>
                        <a:t>40.25</a:t>
                      </a:r>
                    </a:p>
                  </a:txBody>
                  <a:tcPr marL="87505" marR="87505" marT="43752" marB="43752"/>
                </a:tc>
                <a:tc>
                  <a:txBody>
                    <a:bodyPr/>
                    <a:lstStyle/>
                    <a:p>
                      <a:r>
                        <a:rPr lang="en-GB" sz="1800" b="0" i="0" dirty="0">
                          <a:solidFill>
                            <a:srgbClr val="00B050"/>
                          </a:solidFill>
                          <a:latin typeface="+mj-lt"/>
                        </a:rPr>
                        <a:t>25.08</a:t>
                      </a:r>
                    </a:p>
                  </a:txBody>
                  <a:tcPr marL="87505" marR="87505" marT="43752" marB="43752"/>
                </a:tc>
                <a:tc>
                  <a:txBody>
                    <a:bodyPr/>
                    <a:lstStyle/>
                    <a:p>
                      <a:r>
                        <a:rPr lang="en-GB" sz="1800" b="0" i="0" dirty="0">
                          <a:solidFill>
                            <a:schemeClr val="tx1"/>
                          </a:solidFill>
                          <a:latin typeface="+mj-lt"/>
                        </a:rPr>
                        <a:t>20.00</a:t>
                      </a:r>
                    </a:p>
                  </a:txBody>
                  <a:tcPr marL="87505" marR="87505" marT="43752" marB="43752"/>
                </a:tc>
                <a:extLst>
                  <a:ext uri="{0D108BD9-81ED-4DB2-BD59-A6C34878D82A}">
                    <a16:rowId xmlns:a16="http://schemas.microsoft.com/office/drawing/2014/main" val="10001"/>
                  </a:ext>
                </a:extLst>
              </a:tr>
              <a:tr h="364012">
                <a:tc>
                  <a:txBody>
                    <a:bodyPr/>
                    <a:lstStyle/>
                    <a:p>
                      <a:r>
                        <a:rPr lang="en-GB" sz="1600" dirty="0">
                          <a:latin typeface="+mj-lt"/>
                        </a:rPr>
                        <a:t>Higher rate</a:t>
                      </a:r>
                    </a:p>
                  </a:txBody>
                  <a:tcPr marL="87505" marR="87505" marT="43752" marB="43752"/>
                </a:tc>
                <a:tc>
                  <a:txBody>
                    <a:bodyPr/>
                    <a:lstStyle/>
                    <a:p>
                      <a:r>
                        <a:rPr lang="en-GB" sz="1800" b="0" i="0" dirty="0">
                          <a:solidFill>
                            <a:schemeClr val="tx1"/>
                          </a:solidFill>
                          <a:latin typeface="+mj-lt"/>
                        </a:rPr>
                        <a:t>42.00</a:t>
                      </a:r>
                    </a:p>
                  </a:txBody>
                  <a:tcPr marL="87505" marR="87505" marT="43752" marB="43752"/>
                </a:tc>
                <a:tc>
                  <a:txBody>
                    <a:bodyPr/>
                    <a:lstStyle/>
                    <a:p>
                      <a:r>
                        <a:rPr lang="en-GB" sz="1800" kern="1200" dirty="0">
                          <a:solidFill>
                            <a:schemeClr val="tx1"/>
                          </a:solidFill>
                          <a:latin typeface="+mj-lt"/>
                          <a:ea typeface="+mn-ea"/>
                          <a:cs typeface="+mn-cs"/>
                        </a:rPr>
                        <a:t>49.03</a:t>
                      </a:r>
                    </a:p>
                  </a:txBody>
                  <a:tcPr marL="87505" marR="87505" marT="43752" marB="43752"/>
                </a:tc>
                <a:tc>
                  <a:txBody>
                    <a:bodyPr/>
                    <a:lstStyle/>
                    <a:p>
                      <a:r>
                        <a:rPr lang="en-GB" sz="1800" kern="1200" dirty="0">
                          <a:solidFill>
                            <a:srgbClr val="FF0000"/>
                          </a:solidFill>
                          <a:latin typeface="+mj-lt"/>
                          <a:ea typeface="+mn-ea"/>
                          <a:cs typeface="+mn-cs"/>
                        </a:rPr>
                        <a:t>45.33</a:t>
                      </a:r>
                    </a:p>
                  </a:txBody>
                  <a:tcPr marL="87505" marR="87505" marT="43752" marB="43752"/>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latin typeface="+mn-lt"/>
                          <a:ea typeface="+mn-ea"/>
                          <a:cs typeface="+mn-cs"/>
                        </a:rPr>
                        <a:t>40.00</a:t>
                      </a:r>
                    </a:p>
                  </a:txBody>
                  <a:tcPr marL="87505" marR="87505" marT="43752" marB="43752"/>
                </a:tc>
                <a:extLst>
                  <a:ext uri="{0D108BD9-81ED-4DB2-BD59-A6C34878D82A}">
                    <a16:rowId xmlns:a16="http://schemas.microsoft.com/office/drawing/2014/main" val="10002"/>
                  </a:ext>
                </a:extLst>
              </a:tr>
              <a:tr h="364012">
                <a:tc>
                  <a:txBody>
                    <a:bodyPr/>
                    <a:lstStyle/>
                    <a:p>
                      <a:r>
                        <a:rPr lang="en-GB" sz="1600" dirty="0">
                          <a:latin typeface="+mj-lt"/>
                        </a:rPr>
                        <a:t>Additional rate</a:t>
                      </a:r>
                    </a:p>
                  </a:txBody>
                  <a:tcPr marL="87505" marR="87505" marT="43752" marB="43752"/>
                </a:tc>
                <a:tc>
                  <a:txBody>
                    <a:bodyPr/>
                    <a:lstStyle/>
                    <a:p>
                      <a:r>
                        <a:rPr lang="en-GB" sz="1800" b="0" i="0" dirty="0">
                          <a:solidFill>
                            <a:schemeClr val="tx1"/>
                          </a:solidFill>
                          <a:latin typeface="+mj-lt"/>
                        </a:rPr>
                        <a:t>47.00</a:t>
                      </a:r>
                    </a:p>
                  </a:txBody>
                  <a:tcPr marL="87505" marR="87505" marT="43752" marB="43752"/>
                </a:tc>
                <a:tc>
                  <a:txBody>
                    <a:bodyPr/>
                    <a:lstStyle/>
                    <a:p>
                      <a:r>
                        <a:rPr lang="en-GB" sz="1800" kern="1200" dirty="0">
                          <a:solidFill>
                            <a:schemeClr val="tx1"/>
                          </a:solidFill>
                          <a:latin typeface="+mn-lt"/>
                          <a:ea typeface="+mn-ea"/>
                          <a:cs typeface="+mn-cs"/>
                        </a:rPr>
                        <a:t>53.43</a:t>
                      </a:r>
                      <a:endParaRPr lang="en-GB" sz="1800" kern="1200" dirty="0">
                        <a:solidFill>
                          <a:schemeClr val="tx1"/>
                        </a:solidFill>
                        <a:latin typeface="+mj-lt"/>
                        <a:ea typeface="+mn-ea"/>
                        <a:cs typeface="+mn-cs"/>
                      </a:endParaRPr>
                    </a:p>
                  </a:txBody>
                  <a:tcPr marL="87505" marR="87505" marT="43752" marB="43752"/>
                </a:tc>
                <a:tc>
                  <a:txBody>
                    <a:bodyPr/>
                    <a:lstStyle/>
                    <a:p>
                      <a:r>
                        <a:rPr lang="en-GB" sz="1800" kern="1200" dirty="0">
                          <a:solidFill>
                            <a:srgbClr val="FF0000"/>
                          </a:solidFill>
                          <a:latin typeface="+mj-lt"/>
                          <a:ea typeface="+mn-ea"/>
                          <a:cs typeface="+mn-cs"/>
                        </a:rPr>
                        <a:t>49.86</a:t>
                      </a:r>
                    </a:p>
                  </a:txBody>
                  <a:tcPr marL="87505" marR="87505" marT="43752" marB="43752"/>
                </a:tc>
                <a:tc>
                  <a:txBody>
                    <a:bodyPr/>
                    <a:lstStyle/>
                    <a:p>
                      <a:r>
                        <a:rPr lang="en-GB" sz="1800" b="0" i="0" kern="1200" dirty="0">
                          <a:solidFill>
                            <a:schemeClr val="tx1"/>
                          </a:solidFill>
                          <a:latin typeface="+mn-lt"/>
                          <a:ea typeface="+mn-ea"/>
                          <a:cs typeface="+mn-cs"/>
                        </a:rPr>
                        <a:t>45.00</a:t>
                      </a:r>
                      <a:endParaRPr lang="en-GB" sz="1800" b="0" i="0" dirty="0">
                        <a:solidFill>
                          <a:schemeClr val="tx1"/>
                        </a:solidFill>
                        <a:latin typeface="+mj-lt"/>
                      </a:endParaRPr>
                    </a:p>
                  </a:txBody>
                  <a:tcPr marL="87505" marR="87505" marT="43752" marB="4375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6405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 Dividend sharing (1)</a:t>
            </a:r>
          </a:p>
        </p:txBody>
      </p:sp>
      <p:sp>
        <p:nvSpPr>
          <p:cNvPr id="5" name="Rectangle 4">
            <a:extLst>
              <a:ext uri="{FF2B5EF4-FFF2-40B4-BE49-F238E27FC236}">
                <a16:creationId xmlns:a16="http://schemas.microsoft.com/office/drawing/2014/main" id="{02EB5F20-DD42-4E0C-9B1B-BD4067950343}"/>
              </a:ext>
            </a:extLst>
          </p:cNvPr>
          <p:cNvSpPr/>
          <p:nvPr/>
        </p:nvSpPr>
        <p:spPr>
          <a:xfrm>
            <a:off x="647272" y="2743200"/>
            <a:ext cx="1428108"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Family Company</a:t>
            </a:r>
          </a:p>
        </p:txBody>
      </p:sp>
      <p:cxnSp>
        <p:nvCxnSpPr>
          <p:cNvPr id="9" name="Straight Connector 8">
            <a:extLst>
              <a:ext uri="{FF2B5EF4-FFF2-40B4-BE49-F238E27FC236}">
                <a16:creationId xmlns:a16="http://schemas.microsoft.com/office/drawing/2014/main" id="{EC110A96-D106-4FC2-9A22-0859803CD186}"/>
              </a:ext>
            </a:extLst>
          </p:cNvPr>
          <p:cNvCxnSpPr>
            <a:endCxn id="5" idx="0"/>
          </p:cNvCxnSpPr>
          <p:nvPr/>
        </p:nvCxnSpPr>
        <p:spPr>
          <a:xfrm>
            <a:off x="1356189" y="2250040"/>
            <a:ext cx="5137" cy="4931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BBE46B-13B7-4550-BDAE-369B90A7563D}"/>
              </a:ext>
            </a:extLst>
          </p:cNvPr>
          <p:cNvSpPr txBox="1"/>
          <p:nvPr/>
        </p:nvSpPr>
        <p:spPr>
          <a:xfrm>
            <a:off x="801384" y="1793109"/>
            <a:ext cx="1273996" cy="369332"/>
          </a:xfrm>
          <a:prstGeom prst="rect">
            <a:avLst/>
          </a:prstGeom>
          <a:noFill/>
        </p:spPr>
        <p:txBody>
          <a:bodyPr wrap="square" rtlCol="0">
            <a:spAutoFit/>
          </a:bodyPr>
          <a:lstStyle/>
          <a:p>
            <a:r>
              <a:rPr lang="en-GB" dirty="0"/>
              <a:t>Founder</a:t>
            </a:r>
          </a:p>
        </p:txBody>
      </p:sp>
      <p:cxnSp>
        <p:nvCxnSpPr>
          <p:cNvPr id="12" name="Straight Arrow Connector 11">
            <a:extLst>
              <a:ext uri="{FF2B5EF4-FFF2-40B4-BE49-F238E27FC236}">
                <a16:creationId xmlns:a16="http://schemas.microsoft.com/office/drawing/2014/main" id="{A8C21B0A-2D80-46B2-9DA4-353FCD28E38A}"/>
              </a:ext>
            </a:extLst>
          </p:cNvPr>
          <p:cNvCxnSpPr>
            <a:cxnSpLocks/>
          </p:cNvCxnSpPr>
          <p:nvPr/>
        </p:nvCxnSpPr>
        <p:spPr>
          <a:xfrm>
            <a:off x="2640458" y="2856216"/>
            <a:ext cx="23125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83536A8-B49F-4D52-91BA-E8E7842C64EC}"/>
              </a:ext>
            </a:extLst>
          </p:cNvPr>
          <p:cNvSpPr/>
          <p:nvPr/>
        </p:nvSpPr>
        <p:spPr>
          <a:xfrm>
            <a:off x="5426469" y="2743200"/>
            <a:ext cx="1428108"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Family Company</a:t>
            </a:r>
          </a:p>
        </p:txBody>
      </p:sp>
      <p:sp>
        <p:nvSpPr>
          <p:cNvPr id="14" name="TextBox 13">
            <a:extLst>
              <a:ext uri="{FF2B5EF4-FFF2-40B4-BE49-F238E27FC236}">
                <a16:creationId xmlns:a16="http://schemas.microsoft.com/office/drawing/2014/main" id="{A4EF2979-1CF7-4C88-AB32-2D25A2016ED1}"/>
              </a:ext>
            </a:extLst>
          </p:cNvPr>
          <p:cNvSpPr txBox="1"/>
          <p:nvPr/>
        </p:nvSpPr>
        <p:spPr>
          <a:xfrm>
            <a:off x="6572037" y="1608443"/>
            <a:ext cx="1273996" cy="369332"/>
          </a:xfrm>
          <a:prstGeom prst="rect">
            <a:avLst/>
          </a:prstGeom>
          <a:noFill/>
        </p:spPr>
        <p:txBody>
          <a:bodyPr wrap="square" rtlCol="0">
            <a:spAutoFit/>
          </a:bodyPr>
          <a:lstStyle/>
          <a:p>
            <a:r>
              <a:rPr lang="en-GB" dirty="0"/>
              <a:t>Spouse</a:t>
            </a:r>
          </a:p>
        </p:txBody>
      </p:sp>
      <p:sp>
        <p:nvSpPr>
          <p:cNvPr id="15" name="TextBox 14">
            <a:extLst>
              <a:ext uri="{FF2B5EF4-FFF2-40B4-BE49-F238E27FC236}">
                <a16:creationId xmlns:a16="http://schemas.microsoft.com/office/drawing/2014/main" id="{A51AA8D6-7839-4972-B037-29A2E925BC9E}"/>
              </a:ext>
            </a:extLst>
          </p:cNvPr>
          <p:cNvSpPr txBox="1"/>
          <p:nvPr/>
        </p:nvSpPr>
        <p:spPr>
          <a:xfrm>
            <a:off x="4661043" y="1620160"/>
            <a:ext cx="1273996" cy="369332"/>
          </a:xfrm>
          <a:prstGeom prst="rect">
            <a:avLst/>
          </a:prstGeom>
          <a:noFill/>
        </p:spPr>
        <p:txBody>
          <a:bodyPr wrap="square" rtlCol="0">
            <a:spAutoFit/>
          </a:bodyPr>
          <a:lstStyle/>
          <a:p>
            <a:r>
              <a:rPr lang="en-GB" dirty="0"/>
              <a:t>Founder</a:t>
            </a:r>
          </a:p>
        </p:txBody>
      </p:sp>
      <p:cxnSp>
        <p:nvCxnSpPr>
          <p:cNvPr id="17" name="Straight Connector 16">
            <a:extLst>
              <a:ext uri="{FF2B5EF4-FFF2-40B4-BE49-F238E27FC236}">
                <a16:creationId xmlns:a16="http://schemas.microsoft.com/office/drawing/2014/main" id="{1C32D8C7-B319-4A5A-81D4-B336D7CC737D}"/>
              </a:ext>
            </a:extLst>
          </p:cNvPr>
          <p:cNvCxnSpPr>
            <a:cxnSpLocks/>
            <a:stCxn id="15" idx="2"/>
            <a:endCxn id="13" idx="0"/>
          </p:cNvCxnSpPr>
          <p:nvPr/>
        </p:nvCxnSpPr>
        <p:spPr>
          <a:xfrm>
            <a:off x="5298041" y="1989492"/>
            <a:ext cx="842482" cy="753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F3AF82-DC0A-4452-A03C-49A979F30DDA}"/>
              </a:ext>
            </a:extLst>
          </p:cNvPr>
          <p:cNvCxnSpPr>
            <a:cxnSpLocks/>
            <a:stCxn id="14" idx="2"/>
            <a:endCxn id="13" idx="0"/>
          </p:cNvCxnSpPr>
          <p:nvPr/>
        </p:nvCxnSpPr>
        <p:spPr>
          <a:xfrm flipH="1">
            <a:off x="6140523" y="1977775"/>
            <a:ext cx="1068512" cy="765425"/>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0D9D231-6E30-4991-B67D-309DE4182678}"/>
              </a:ext>
            </a:extLst>
          </p:cNvPr>
          <p:cNvSpPr txBox="1"/>
          <p:nvPr/>
        </p:nvSpPr>
        <p:spPr>
          <a:xfrm>
            <a:off x="1551398" y="2250040"/>
            <a:ext cx="965771" cy="369332"/>
          </a:xfrm>
          <a:prstGeom prst="rect">
            <a:avLst/>
          </a:prstGeom>
          <a:noFill/>
        </p:spPr>
        <p:txBody>
          <a:bodyPr wrap="square" rtlCol="0">
            <a:spAutoFit/>
          </a:bodyPr>
          <a:lstStyle/>
          <a:p>
            <a:r>
              <a:rPr lang="en-GB" dirty="0"/>
              <a:t>100%</a:t>
            </a:r>
          </a:p>
        </p:txBody>
      </p:sp>
      <p:sp>
        <p:nvSpPr>
          <p:cNvPr id="26" name="TextBox 25">
            <a:extLst>
              <a:ext uri="{FF2B5EF4-FFF2-40B4-BE49-F238E27FC236}">
                <a16:creationId xmlns:a16="http://schemas.microsoft.com/office/drawing/2014/main" id="{B816B67C-9070-414C-BB00-D85E66CF4031}"/>
              </a:ext>
            </a:extLst>
          </p:cNvPr>
          <p:cNvSpPr txBox="1"/>
          <p:nvPr/>
        </p:nvSpPr>
        <p:spPr>
          <a:xfrm>
            <a:off x="4895638" y="2217774"/>
            <a:ext cx="965771" cy="369332"/>
          </a:xfrm>
          <a:prstGeom prst="rect">
            <a:avLst/>
          </a:prstGeom>
          <a:noFill/>
        </p:spPr>
        <p:txBody>
          <a:bodyPr wrap="square" rtlCol="0">
            <a:spAutoFit/>
          </a:bodyPr>
          <a:lstStyle/>
          <a:p>
            <a:r>
              <a:rPr lang="en-GB" dirty="0"/>
              <a:t>50%</a:t>
            </a:r>
          </a:p>
        </p:txBody>
      </p:sp>
      <p:sp>
        <p:nvSpPr>
          <p:cNvPr id="27" name="TextBox 26">
            <a:extLst>
              <a:ext uri="{FF2B5EF4-FFF2-40B4-BE49-F238E27FC236}">
                <a16:creationId xmlns:a16="http://schemas.microsoft.com/office/drawing/2014/main" id="{5CFD61CD-02AF-4956-A0FA-2C3A31A34E15}"/>
              </a:ext>
            </a:extLst>
          </p:cNvPr>
          <p:cNvSpPr txBox="1"/>
          <p:nvPr/>
        </p:nvSpPr>
        <p:spPr>
          <a:xfrm>
            <a:off x="6779235" y="2250040"/>
            <a:ext cx="965771" cy="369332"/>
          </a:xfrm>
          <a:prstGeom prst="rect">
            <a:avLst/>
          </a:prstGeom>
          <a:noFill/>
        </p:spPr>
        <p:txBody>
          <a:bodyPr wrap="square" rtlCol="0">
            <a:spAutoFit/>
          </a:bodyPr>
          <a:lstStyle/>
          <a:p>
            <a:r>
              <a:rPr lang="en-GB" dirty="0"/>
              <a:t>50%</a:t>
            </a:r>
          </a:p>
        </p:txBody>
      </p:sp>
      <p:sp>
        <p:nvSpPr>
          <p:cNvPr id="28" name="TextBox 27">
            <a:extLst>
              <a:ext uri="{FF2B5EF4-FFF2-40B4-BE49-F238E27FC236}">
                <a16:creationId xmlns:a16="http://schemas.microsoft.com/office/drawing/2014/main" id="{26FDA9DB-D529-48BB-A997-F7E8D9629F1A}"/>
              </a:ext>
            </a:extLst>
          </p:cNvPr>
          <p:cNvSpPr txBox="1"/>
          <p:nvPr/>
        </p:nvSpPr>
        <p:spPr>
          <a:xfrm>
            <a:off x="2640458" y="2979506"/>
            <a:ext cx="2312542" cy="923330"/>
          </a:xfrm>
          <a:prstGeom prst="rect">
            <a:avLst/>
          </a:prstGeom>
          <a:noFill/>
        </p:spPr>
        <p:txBody>
          <a:bodyPr wrap="square" rtlCol="0">
            <a:spAutoFit/>
          </a:bodyPr>
          <a:lstStyle/>
          <a:p>
            <a:r>
              <a:rPr lang="en-GB" dirty="0"/>
              <a:t>Ordinary shares with equivalent income and capital rights</a:t>
            </a:r>
          </a:p>
        </p:txBody>
      </p:sp>
      <p:sp>
        <p:nvSpPr>
          <p:cNvPr id="29" name="TextBox 28">
            <a:extLst>
              <a:ext uri="{FF2B5EF4-FFF2-40B4-BE49-F238E27FC236}">
                <a16:creationId xmlns:a16="http://schemas.microsoft.com/office/drawing/2014/main" id="{02BE36D8-6BF2-494C-8480-04832F768498}"/>
              </a:ext>
            </a:extLst>
          </p:cNvPr>
          <p:cNvSpPr txBox="1"/>
          <p:nvPr/>
        </p:nvSpPr>
        <p:spPr>
          <a:xfrm>
            <a:off x="2897312" y="1620160"/>
            <a:ext cx="1553110" cy="923330"/>
          </a:xfrm>
          <a:prstGeom prst="rect">
            <a:avLst/>
          </a:prstGeom>
          <a:noFill/>
        </p:spPr>
        <p:txBody>
          <a:bodyPr wrap="square" rtlCol="0">
            <a:spAutoFit/>
          </a:bodyPr>
          <a:lstStyle/>
          <a:p>
            <a:r>
              <a:rPr lang="en-GB" u="sng" dirty="0"/>
              <a:t>Arctic</a:t>
            </a:r>
          </a:p>
          <a:p>
            <a:r>
              <a:rPr lang="en-GB" u="sng" dirty="0"/>
              <a:t>Systems</a:t>
            </a:r>
          </a:p>
          <a:p>
            <a:r>
              <a:rPr lang="en-GB" u="sng" dirty="0"/>
              <a:t>Case</a:t>
            </a:r>
          </a:p>
        </p:txBody>
      </p:sp>
      <p:pic>
        <p:nvPicPr>
          <p:cNvPr id="1026" name="Picture 2" descr="See the source image">
            <a:extLst>
              <a:ext uri="{FF2B5EF4-FFF2-40B4-BE49-F238E27FC236}">
                <a16:creationId xmlns:a16="http://schemas.microsoft.com/office/drawing/2014/main" id="{334784D0-321A-4C31-BB92-B5A4683311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9420" y="2333518"/>
            <a:ext cx="1291975" cy="12919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64B5928-AF2D-4BE9-9AA3-C4947B6BB7FF}"/>
              </a:ext>
            </a:extLst>
          </p:cNvPr>
          <p:cNvSpPr txBox="1"/>
          <p:nvPr/>
        </p:nvSpPr>
        <p:spPr>
          <a:xfrm>
            <a:off x="7262120" y="3441171"/>
            <a:ext cx="2157180" cy="369332"/>
          </a:xfrm>
          <a:prstGeom prst="rect">
            <a:avLst/>
          </a:prstGeom>
          <a:noFill/>
        </p:spPr>
        <p:txBody>
          <a:bodyPr wrap="square" rtlCol="0">
            <a:spAutoFit/>
          </a:bodyPr>
          <a:lstStyle/>
          <a:p>
            <a:r>
              <a:rPr lang="en-GB" dirty="0"/>
              <a:t>Cleared by courts</a:t>
            </a:r>
          </a:p>
        </p:txBody>
      </p:sp>
      <p:sp>
        <p:nvSpPr>
          <p:cNvPr id="32" name="Rectangle 31">
            <a:extLst>
              <a:ext uri="{FF2B5EF4-FFF2-40B4-BE49-F238E27FC236}">
                <a16:creationId xmlns:a16="http://schemas.microsoft.com/office/drawing/2014/main" id="{A3EBC3BC-CD65-4988-9DE0-AFC26A6487A8}"/>
              </a:ext>
            </a:extLst>
          </p:cNvPr>
          <p:cNvSpPr/>
          <p:nvPr/>
        </p:nvSpPr>
        <p:spPr>
          <a:xfrm>
            <a:off x="671244" y="5454191"/>
            <a:ext cx="1428108"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Family Company</a:t>
            </a:r>
          </a:p>
        </p:txBody>
      </p:sp>
      <p:cxnSp>
        <p:nvCxnSpPr>
          <p:cNvPr id="33" name="Straight Connector 32">
            <a:extLst>
              <a:ext uri="{FF2B5EF4-FFF2-40B4-BE49-F238E27FC236}">
                <a16:creationId xmlns:a16="http://schemas.microsoft.com/office/drawing/2014/main" id="{7731B70E-AA0F-447A-9779-4B3106DF6D81}"/>
              </a:ext>
            </a:extLst>
          </p:cNvPr>
          <p:cNvCxnSpPr>
            <a:endCxn id="32" idx="0"/>
          </p:cNvCxnSpPr>
          <p:nvPr/>
        </p:nvCxnSpPr>
        <p:spPr>
          <a:xfrm>
            <a:off x="1380161" y="4961031"/>
            <a:ext cx="5137" cy="49316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96CDB7C-5E15-48B1-BE6E-8DB7D7D31049}"/>
              </a:ext>
            </a:extLst>
          </p:cNvPr>
          <p:cNvSpPr txBox="1"/>
          <p:nvPr/>
        </p:nvSpPr>
        <p:spPr>
          <a:xfrm>
            <a:off x="825356" y="4504100"/>
            <a:ext cx="1273996" cy="369332"/>
          </a:xfrm>
          <a:prstGeom prst="rect">
            <a:avLst/>
          </a:prstGeom>
          <a:noFill/>
        </p:spPr>
        <p:txBody>
          <a:bodyPr wrap="square" rtlCol="0">
            <a:spAutoFit/>
          </a:bodyPr>
          <a:lstStyle/>
          <a:p>
            <a:r>
              <a:rPr lang="en-GB" dirty="0"/>
              <a:t>Founder</a:t>
            </a:r>
          </a:p>
        </p:txBody>
      </p:sp>
      <p:cxnSp>
        <p:nvCxnSpPr>
          <p:cNvPr id="35" name="Straight Arrow Connector 34">
            <a:extLst>
              <a:ext uri="{FF2B5EF4-FFF2-40B4-BE49-F238E27FC236}">
                <a16:creationId xmlns:a16="http://schemas.microsoft.com/office/drawing/2014/main" id="{F1B25872-11FC-42E9-B8C1-8DF6A9AFB0E0}"/>
              </a:ext>
            </a:extLst>
          </p:cNvPr>
          <p:cNvCxnSpPr>
            <a:cxnSpLocks/>
          </p:cNvCxnSpPr>
          <p:nvPr/>
        </p:nvCxnSpPr>
        <p:spPr>
          <a:xfrm>
            <a:off x="2664430" y="5567207"/>
            <a:ext cx="23125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7768A3D-3370-4F39-ADCF-961879EE4616}"/>
              </a:ext>
            </a:extLst>
          </p:cNvPr>
          <p:cNvSpPr/>
          <p:nvPr/>
        </p:nvSpPr>
        <p:spPr>
          <a:xfrm>
            <a:off x="5450441" y="5454191"/>
            <a:ext cx="1428108"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Family Company</a:t>
            </a:r>
          </a:p>
        </p:txBody>
      </p:sp>
      <p:sp>
        <p:nvSpPr>
          <p:cNvPr id="37" name="TextBox 36">
            <a:extLst>
              <a:ext uri="{FF2B5EF4-FFF2-40B4-BE49-F238E27FC236}">
                <a16:creationId xmlns:a16="http://schemas.microsoft.com/office/drawing/2014/main" id="{DE8506F3-E114-459E-BEC3-E02CF55AC0BC}"/>
              </a:ext>
            </a:extLst>
          </p:cNvPr>
          <p:cNvSpPr txBox="1"/>
          <p:nvPr/>
        </p:nvSpPr>
        <p:spPr>
          <a:xfrm>
            <a:off x="6596009" y="4319434"/>
            <a:ext cx="1273996" cy="369332"/>
          </a:xfrm>
          <a:prstGeom prst="rect">
            <a:avLst/>
          </a:prstGeom>
          <a:noFill/>
        </p:spPr>
        <p:txBody>
          <a:bodyPr wrap="square" rtlCol="0">
            <a:spAutoFit/>
          </a:bodyPr>
          <a:lstStyle/>
          <a:p>
            <a:r>
              <a:rPr lang="en-GB" dirty="0"/>
              <a:t>Spouse</a:t>
            </a:r>
          </a:p>
        </p:txBody>
      </p:sp>
      <p:sp>
        <p:nvSpPr>
          <p:cNvPr id="38" name="TextBox 37">
            <a:extLst>
              <a:ext uri="{FF2B5EF4-FFF2-40B4-BE49-F238E27FC236}">
                <a16:creationId xmlns:a16="http://schemas.microsoft.com/office/drawing/2014/main" id="{5DE5F7EE-EA2D-493D-B2AF-6E971F1A657B}"/>
              </a:ext>
            </a:extLst>
          </p:cNvPr>
          <p:cNvSpPr txBox="1"/>
          <p:nvPr/>
        </p:nvSpPr>
        <p:spPr>
          <a:xfrm>
            <a:off x="4685015" y="4331151"/>
            <a:ext cx="1273996" cy="369332"/>
          </a:xfrm>
          <a:prstGeom prst="rect">
            <a:avLst/>
          </a:prstGeom>
          <a:noFill/>
        </p:spPr>
        <p:txBody>
          <a:bodyPr wrap="square" rtlCol="0">
            <a:spAutoFit/>
          </a:bodyPr>
          <a:lstStyle/>
          <a:p>
            <a:r>
              <a:rPr lang="en-GB" dirty="0"/>
              <a:t>Founder</a:t>
            </a:r>
          </a:p>
        </p:txBody>
      </p:sp>
      <p:cxnSp>
        <p:nvCxnSpPr>
          <p:cNvPr id="39" name="Straight Connector 38">
            <a:extLst>
              <a:ext uri="{FF2B5EF4-FFF2-40B4-BE49-F238E27FC236}">
                <a16:creationId xmlns:a16="http://schemas.microsoft.com/office/drawing/2014/main" id="{A89503BF-CCE4-4A0B-B47B-4903EB1F0995}"/>
              </a:ext>
            </a:extLst>
          </p:cNvPr>
          <p:cNvCxnSpPr>
            <a:cxnSpLocks/>
            <a:stCxn id="38" idx="2"/>
            <a:endCxn id="36" idx="0"/>
          </p:cNvCxnSpPr>
          <p:nvPr/>
        </p:nvCxnSpPr>
        <p:spPr>
          <a:xfrm>
            <a:off x="5322013" y="4700483"/>
            <a:ext cx="842482" cy="753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0E2C51F-C557-4917-919F-D65A4768A814}"/>
              </a:ext>
            </a:extLst>
          </p:cNvPr>
          <p:cNvCxnSpPr>
            <a:cxnSpLocks/>
            <a:stCxn id="37" idx="2"/>
            <a:endCxn id="36" idx="0"/>
          </p:cNvCxnSpPr>
          <p:nvPr/>
        </p:nvCxnSpPr>
        <p:spPr>
          <a:xfrm flipH="1">
            <a:off x="6164495" y="4688766"/>
            <a:ext cx="1068512" cy="765425"/>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B888DEC-83E3-4ADF-BA54-A8D5484EB27E}"/>
              </a:ext>
            </a:extLst>
          </p:cNvPr>
          <p:cNvSpPr txBox="1"/>
          <p:nvPr/>
        </p:nvSpPr>
        <p:spPr>
          <a:xfrm>
            <a:off x="1575370" y="4961031"/>
            <a:ext cx="965771" cy="369332"/>
          </a:xfrm>
          <a:prstGeom prst="rect">
            <a:avLst/>
          </a:prstGeom>
          <a:noFill/>
        </p:spPr>
        <p:txBody>
          <a:bodyPr wrap="square" rtlCol="0">
            <a:spAutoFit/>
          </a:bodyPr>
          <a:lstStyle/>
          <a:p>
            <a:r>
              <a:rPr lang="en-GB" dirty="0"/>
              <a:t>100%</a:t>
            </a:r>
          </a:p>
        </p:txBody>
      </p:sp>
      <p:sp>
        <p:nvSpPr>
          <p:cNvPr id="42" name="TextBox 41">
            <a:extLst>
              <a:ext uri="{FF2B5EF4-FFF2-40B4-BE49-F238E27FC236}">
                <a16:creationId xmlns:a16="http://schemas.microsoft.com/office/drawing/2014/main" id="{D166454A-3A40-4896-B9ED-6BF683BFBC68}"/>
              </a:ext>
            </a:extLst>
          </p:cNvPr>
          <p:cNvSpPr txBox="1"/>
          <p:nvPr/>
        </p:nvSpPr>
        <p:spPr>
          <a:xfrm>
            <a:off x="4751999" y="4920176"/>
            <a:ext cx="965771" cy="369332"/>
          </a:xfrm>
          <a:prstGeom prst="rect">
            <a:avLst/>
          </a:prstGeom>
          <a:noFill/>
        </p:spPr>
        <p:txBody>
          <a:bodyPr wrap="square" rtlCol="0">
            <a:spAutoFit/>
          </a:bodyPr>
          <a:lstStyle/>
          <a:p>
            <a:r>
              <a:rPr lang="en-GB" dirty="0"/>
              <a:t>99.99%</a:t>
            </a:r>
          </a:p>
        </p:txBody>
      </p:sp>
      <p:sp>
        <p:nvSpPr>
          <p:cNvPr id="43" name="TextBox 42">
            <a:extLst>
              <a:ext uri="{FF2B5EF4-FFF2-40B4-BE49-F238E27FC236}">
                <a16:creationId xmlns:a16="http://schemas.microsoft.com/office/drawing/2014/main" id="{02C0DD59-5B75-4E7A-9618-403D4B17F353}"/>
              </a:ext>
            </a:extLst>
          </p:cNvPr>
          <p:cNvSpPr txBox="1"/>
          <p:nvPr/>
        </p:nvSpPr>
        <p:spPr>
          <a:xfrm>
            <a:off x="6910430" y="4920176"/>
            <a:ext cx="965771" cy="369332"/>
          </a:xfrm>
          <a:prstGeom prst="rect">
            <a:avLst/>
          </a:prstGeom>
          <a:noFill/>
        </p:spPr>
        <p:txBody>
          <a:bodyPr wrap="square" rtlCol="0">
            <a:spAutoFit/>
          </a:bodyPr>
          <a:lstStyle/>
          <a:p>
            <a:r>
              <a:rPr lang="en-GB" dirty="0"/>
              <a:t>0.01%</a:t>
            </a:r>
          </a:p>
        </p:txBody>
      </p:sp>
      <p:sp>
        <p:nvSpPr>
          <p:cNvPr id="44" name="TextBox 43">
            <a:extLst>
              <a:ext uri="{FF2B5EF4-FFF2-40B4-BE49-F238E27FC236}">
                <a16:creationId xmlns:a16="http://schemas.microsoft.com/office/drawing/2014/main" id="{2A73FA4B-E63B-4623-BB63-6687E00BE39D}"/>
              </a:ext>
            </a:extLst>
          </p:cNvPr>
          <p:cNvSpPr txBox="1"/>
          <p:nvPr/>
        </p:nvSpPr>
        <p:spPr>
          <a:xfrm>
            <a:off x="2664430" y="5690497"/>
            <a:ext cx="2312542" cy="923330"/>
          </a:xfrm>
          <a:prstGeom prst="rect">
            <a:avLst/>
          </a:prstGeom>
          <a:noFill/>
        </p:spPr>
        <p:txBody>
          <a:bodyPr wrap="square" rtlCol="0">
            <a:spAutoFit/>
          </a:bodyPr>
          <a:lstStyle/>
          <a:p>
            <a:r>
              <a:rPr lang="en-GB" dirty="0"/>
              <a:t>Ordinary shares with equivalent income and capital rights</a:t>
            </a:r>
          </a:p>
        </p:txBody>
      </p:sp>
      <p:sp>
        <p:nvSpPr>
          <p:cNvPr id="45" name="TextBox 44">
            <a:extLst>
              <a:ext uri="{FF2B5EF4-FFF2-40B4-BE49-F238E27FC236}">
                <a16:creationId xmlns:a16="http://schemas.microsoft.com/office/drawing/2014/main" id="{68340CE5-AE5B-4DF9-BC69-C15DFAA76B73}"/>
              </a:ext>
            </a:extLst>
          </p:cNvPr>
          <p:cNvSpPr txBox="1"/>
          <p:nvPr/>
        </p:nvSpPr>
        <p:spPr>
          <a:xfrm>
            <a:off x="2852791" y="4591509"/>
            <a:ext cx="1553110" cy="646331"/>
          </a:xfrm>
          <a:prstGeom prst="rect">
            <a:avLst/>
          </a:prstGeom>
          <a:noFill/>
        </p:spPr>
        <p:txBody>
          <a:bodyPr wrap="square" rtlCol="0">
            <a:spAutoFit/>
          </a:bodyPr>
          <a:lstStyle/>
          <a:p>
            <a:r>
              <a:rPr lang="en-GB" u="sng" dirty="0"/>
              <a:t>Buck</a:t>
            </a:r>
          </a:p>
          <a:p>
            <a:r>
              <a:rPr lang="en-GB" u="sng" dirty="0"/>
              <a:t>Case</a:t>
            </a:r>
          </a:p>
        </p:txBody>
      </p:sp>
      <p:sp>
        <p:nvSpPr>
          <p:cNvPr id="47" name="TextBox 46">
            <a:extLst>
              <a:ext uri="{FF2B5EF4-FFF2-40B4-BE49-F238E27FC236}">
                <a16:creationId xmlns:a16="http://schemas.microsoft.com/office/drawing/2014/main" id="{EC7031A9-A20E-439F-8E12-95D7F20097B6}"/>
              </a:ext>
            </a:extLst>
          </p:cNvPr>
          <p:cNvSpPr txBox="1"/>
          <p:nvPr/>
        </p:nvSpPr>
        <p:spPr>
          <a:xfrm>
            <a:off x="7286092" y="6152162"/>
            <a:ext cx="2157180" cy="369332"/>
          </a:xfrm>
          <a:prstGeom prst="rect">
            <a:avLst/>
          </a:prstGeom>
          <a:noFill/>
        </p:spPr>
        <p:txBody>
          <a:bodyPr wrap="square" rtlCol="0">
            <a:spAutoFit/>
          </a:bodyPr>
          <a:lstStyle/>
          <a:p>
            <a:r>
              <a:rPr lang="en-GB" dirty="0"/>
              <a:t>Denied by courts</a:t>
            </a:r>
          </a:p>
        </p:txBody>
      </p:sp>
      <p:pic>
        <p:nvPicPr>
          <p:cNvPr id="1028" name="Picture 4" descr="See the source image">
            <a:extLst>
              <a:ext uri="{FF2B5EF4-FFF2-40B4-BE49-F238E27FC236}">
                <a16:creationId xmlns:a16="http://schemas.microsoft.com/office/drawing/2014/main" id="{7CE530DF-ED11-45AB-8037-AE17937C93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005" y="5189661"/>
            <a:ext cx="845102" cy="84510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2ED1D98C-E379-49FA-939F-34727B2C9A3E}"/>
              </a:ext>
            </a:extLst>
          </p:cNvPr>
          <p:cNvSpPr txBox="1"/>
          <p:nvPr/>
        </p:nvSpPr>
        <p:spPr>
          <a:xfrm>
            <a:off x="7767263" y="4273501"/>
            <a:ext cx="1487612" cy="923330"/>
          </a:xfrm>
          <a:prstGeom prst="rect">
            <a:avLst/>
          </a:prstGeom>
          <a:noFill/>
        </p:spPr>
        <p:txBody>
          <a:bodyPr wrap="square" rtlCol="0">
            <a:spAutoFit/>
          </a:bodyPr>
          <a:lstStyle/>
          <a:p>
            <a:r>
              <a:rPr lang="en-GB" dirty="0"/>
              <a:t>Dividend waived by founder</a:t>
            </a:r>
          </a:p>
        </p:txBody>
      </p:sp>
      <p:sp>
        <p:nvSpPr>
          <p:cNvPr id="52" name="TextBox 51">
            <a:extLst>
              <a:ext uri="{FF2B5EF4-FFF2-40B4-BE49-F238E27FC236}">
                <a16:creationId xmlns:a16="http://schemas.microsoft.com/office/drawing/2014/main" id="{EEAD7C1B-6609-4A24-A302-3CD64BAD85A8}"/>
              </a:ext>
            </a:extLst>
          </p:cNvPr>
          <p:cNvSpPr txBox="1"/>
          <p:nvPr/>
        </p:nvSpPr>
        <p:spPr>
          <a:xfrm>
            <a:off x="7711186" y="1855928"/>
            <a:ext cx="1543689" cy="646331"/>
          </a:xfrm>
          <a:prstGeom prst="rect">
            <a:avLst/>
          </a:prstGeom>
          <a:noFill/>
        </p:spPr>
        <p:txBody>
          <a:bodyPr wrap="square" rtlCol="0">
            <a:spAutoFit/>
          </a:bodyPr>
          <a:lstStyle/>
          <a:p>
            <a:r>
              <a:rPr lang="en-GB" dirty="0"/>
              <a:t>Dividends paid to each</a:t>
            </a:r>
          </a:p>
        </p:txBody>
      </p:sp>
      <p:cxnSp>
        <p:nvCxnSpPr>
          <p:cNvPr id="3" name="Straight Connector 2">
            <a:extLst>
              <a:ext uri="{FF2B5EF4-FFF2-40B4-BE49-F238E27FC236}">
                <a16:creationId xmlns:a16="http://schemas.microsoft.com/office/drawing/2014/main" id="{22285E1D-E3B0-4613-9DE1-715C91EDDACC}"/>
              </a:ext>
            </a:extLst>
          </p:cNvPr>
          <p:cNvCxnSpPr/>
          <p:nvPr/>
        </p:nvCxnSpPr>
        <p:spPr>
          <a:xfrm>
            <a:off x="342281" y="4017196"/>
            <a:ext cx="91234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51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BODYINDENTATION" val="0;0;0;0;0;14.25;14.09646;28.34646;28.25;42.5;28.25;42.5;28.25;42.5;28.25;42.5;28.25;42.5;"/>
  <p:tag name="VCT-BULLETVISIBILITY" val="G  *******"/>
  <p:tag name="VCTCREATESHAPEHANDLED" val="0"/>
</p:tagLst>
</file>

<file path=ppt/theme/theme1.xml><?xml version="1.0" encoding="utf-8"?>
<a:theme xmlns:a="http://schemas.openxmlformats.org/drawingml/2006/main" name="2018 Brand Refresh">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2018 A4 Standard PowerPoint Template_Crowe_U.K.LLP_additional_UK_slides.pptx" id="{78092069-C484-4755-8EFE-DD80F27D8745}" vid="{5F05CEE6-CC30-44DF-B809-D9F63A613B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2178</TotalTime>
  <Words>2262</Words>
  <Application>Microsoft Office PowerPoint</Application>
  <PresentationFormat>A4 Paper (210x297 mm)</PresentationFormat>
  <Paragraphs>365</Paragraphs>
  <Slides>27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2018 Brand Refresh</vt:lpstr>
      <vt:lpstr>Tax efficiency for Family Businesses in an uncertain world</vt:lpstr>
      <vt:lpstr>Speaker </vt:lpstr>
      <vt:lpstr>Contents - How do Crowe Add Value?</vt:lpstr>
      <vt:lpstr>PowerPoint Presentation</vt:lpstr>
      <vt:lpstr>Equity at inception</vt:lpstr>
      <vt:lpstr> Income extraction – 2020/21 (2019/20)</vt:lpstr>
      <vt:lpstr> Income extraction</vt:lpstr>
      <vt:lpstr> Dividends vs other forms of extraction</vt:lpstr>
      <vt:lpstr> Dividend sharing (1)</vt:lpstr>
      <vt:lpstr> Dividend sharing (2)</vt:lpstr>
      <vt:lpstr>PowerPoint Presentation</vt:lpstr>
      <vt:lpstr> Management equity</vt:lpstr>
      <vt:lpstr>PowerPoint Presentation</vt:lpstr>
      <vt:lpstr>Restructuring – common reasons …</vt:lpstr>
      <vt:lpstr>PowerPoint Presentation</vt:lpstr>
      <vt:lpstr>PowerPoint Presentation</vt:lpstr>
      <vt:lpstr>Third party or share buy-back</vt:lpstr>
      <vt:lpstr>Succession restructuring – case study</vt:lpstr>
      <vt:lpstr>Succession restructuring – alternatives</vt:lpstr>
      <vt:lpstr>Pre-sale planning</vt:lpstr>
      <vt:lpstr>PowerPoint Presentation</vt:lpstr>
      <vt:lpstr>A balancing act</vt:lpstr>
      <vt:lpstr>Inheritance tax – Business relief … a generous relief …</vt:lpstr>
      <vt:lpstr>Family Investment Company</vt:lpstr>
      <vt:lpstr>Comparison of FICs vs Trust </vt:lpstr>
      <vt:lpstr>…but where will we be on 3rd March and beyond?</vt:lpstr>
      <vt:lpstr>PowerPoint Presentation</vt:lpstr>
    </vt:vector>
  </TitlesOfParts>
  <Company>DCXNATSCM1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aspects of owner-managed businesses</dc:title>
  <dc:creator>Abbie Jenner</dc:creator>
  <cp:lastModifiedBy>Suzanne Hall-Gibbins</cp:lastModifiedBy>
  <cp:revision>219</cp:revision>
  <cp:lastPrinted>2019-05-31T10:29:22Z</cp:lastPrinted>
  <dcterms:created xsi:type="dcterms:W3CDTF">2018-07-26T11:24:56Z</dcterms:created>
  <dcterms:modified xsi:type="dcterms:W3CDTF">2021-02-06T12:19:47Z</dcterms:modified>
</cp:coreProperties>
</file>