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0" r:id="rId5"/>
    <p:sldMasterId id="2147483672" r:id="rId6"/>
  </p:sldMasterIdLst>
  <p:notesMasterIdLst>
    <p:notesMasterId r:id="rId31"/>
  </p:notesMasterIdLst>
  <p:handoutMasterIdLst>
    <p:handoutMasterId r:id="rId32"/>
  </p:handoutMasterIdLst>
  <p:sldIdLst>
    <p:sldId id="526" r:id="rId7"/>
    <p:sldId id="525" r:id="rId8"/>
    <p:sldId id="256" r:id="rId9"/>
    <p:sldId id="527" r:id="rId10"/>
    <p:sldId id="506" r:id="rId11"/>
    <p:sldId id="511" r:id="rId12"/>
    <p:sldId id="512" r:id="rId13"/>
    <p:sldId id="530" r:id="rId14"/>
    <p:sldId id="513" r:id="rId15"/>
    <p:sldId id="514" r:id="rId16"/>
    <p:sldId id="515" r:id="rId17"/>
    <p:sldId id="531" r:id="rId18"/>
    <p:sldId id="516" r:id="rId19"/>
    <p:sldId id="517" r:id="rId20"/>
    <p:sldId id="518" r:id="rId21"/>
    <p:sldId id="529" r:id="rId22"/>
    <p:sldId id="519" r:id="rId23"/>
    <p:sldId id="520" r:id="rId24"/>
    <p:sldId id="528" r:id="rId25"/>
    <p:sldId id="522" r:id="rId26"/>
    <p:sldId id="523" r:id="rId27"/>
    <p:sldId id="524" r:id="rId28"/>
    <p:sldId id="416" r:id="rId29"/>
    <p:sldId id="533" r:id="rId30"/>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Motiva Sans Light" panose="00000400000000000000" pitchFamily="2" charset="0"/>
      <p:regular r:id="rId37"/>
      <p:italic r:id="rId38"/>
    </p:embeddedFont>
    <p:embeddedFont>
      <p:font typeface="Museo Sans 300" panose="02000000000000000000" charset="0"/>
      <p:regular r:id="rId39"/>
      <p:italic r:id="rId40"/>
    </p:embeddedFont>
    <p:embeddedFont>
      <p:font typeface="Museo Sans 700" panose="02000000000000000000" charset="0"/>
      <p:regular r:id="rId41"/>
      <p:bold r:id="rId42"/>
      <p:italic r:id="rId43"/>
      <p:boldItalic r:id="rId44"/>
    </p:embeddedFont>
    <p:embeddedFont>
      <p:font typeface="Univia Pro" panose="00000800000000000000" pitchFamily="50" charset="0"/>
      <p:regular r:id="rId45"/>
      <p:bold r:id="rId46"/>
    </p:embeddedFont>
    <p:embeddedFont>
      <p:font typeface="Univia Pro Light" panose="00000400000000000000" charset="0"/>
      <p:regular r:id="rId47"/>
      <p:italic r:id="rId48"/>
    </p:embeddedFont>
    <p:embeddedFont>
      <p:font typeface="Univia Pro Medium" panose="00000600000000000000"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64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828"/>
    <a:srgbClr val="BCB3B2"/>
    <a:srgbClr val="D63E2D"/>
    <a:srgbClr val="DB0812"/>
    <a:srgbClr val="701309"/>
    <a:srgbClr val="4C1E56"/>
    <a:srgbClr val="571C15"/>
    <a:srgbClr val="1CBAE1"/>
    <a:srgbClr val="0EB8D9"/>
    <a:srgbClr val="5BB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B2392-E09A-4DAB-8A10-78D3E7A15C04}" v="32" dt="2020-09-14T21:27:53.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0" autoAdjust="0"/>
    <p:restoredTop sz="70980" autoAdjust="0"/>
  </p:normalViewPr>
  <p:slideViewPr>
    <p:cSldViewPr snapToGrid="0" snapToObjects="1">
      <p:cViewPr varScale="1">
        <p:scale>
          <a:sx n="47" d="100"/>
          <a:sy n="47" d="100"/>
        </p:scale>
        <p:origin x="336" y="39"/>
      </p:cViewPr>
      <p:guideLst>
        <p:guide orient="horz" pos="935"/>
        <p:guide pos="6494"/>
      </p:guideLst>
    </p:cSldViewPr>
  </p:slideViewPr>
  <p:notesTextViewPr>
    <p:cViewPr>
      <p:scale>
        <a:sx n="1" d="1"/>
        <a:sy n="1" d="1"/>
      </p:scale>
      <p:origin x="0" y="0"/>
    </p:cViewPr>
  </p:notesTextViewPr>
  <p:sorterViewPr>
    <p:cViewPr>
      <p:scale>
        <a:sx n="66" d="100"/>
        <a:sy n="66" d="100"/>
      </p:scale>
      <p:origin x="0" y="-2276"/>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9.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854AB6-D221-46CD-ADF9-90CB823161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711AA0-D17D-47EB-A700-FA3406907F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B43C4D-F812-47D8-BCF7-847C4DCE4E0E}" type="datetimeFigureOut">
              <a:rPr lang="en-GB" smtClean="0"/>
              <a:t>14/09/2020</a:t>
            </a:fld>
            <a:endParaRPr lang="en-GB"/>
          </a:p>
        </p:txBody>
      </p:sp>
      <p:sp>
        <p:nvSpPr>
          <p:cNvPr id="4" name="Footer Placeholder 3">
            <a:extLst>
              <a:ext uri="{FF2B5EF4-FFF2-40B4-BE49-F238E27FC236}">
                <a16:creationId xmlns:a16="http://schemas.microsoft.com/office/drawing/2014/main" id="{D80A3DA8-8C53-4156-A2CD-CBE1AFEBFC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D62BB3-BC40-4941-8383-930A3D2C1A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894CEE-6A4D-41CF-A3A6-6FB6D8934E78}" type="slidenum">
              <a:rPr lang="en-GB" smtClean="0"/>
              <a:t>‹#›</a:t>
            </a:fld>
            <a:endParaRPr lang="en-GB"/>
          </a:p>
        </p:txBody>
      </p:sp>
    </p:spTree>
    <p:extLst>
      <p:ext uri="{BB962C8B-B14F-4D97-AF65-F5344CB8AC3E}">
        <p14:creationId xmlns:p14="http://schemas.microsoft.com/office/powerpoint/2010/main" val="428149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A6BA3-6A9B-5347-8DED-324D03DFC1D3}"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1ACC4-5B1F-2E45-8776-6368C7E1A5AF}" type="slidenum">
              <a:rPr lang="en-US" smtClean="0"/>
              <a:t>‹#›</a:t>
            </a:fld>
            <a:endParaRPr lang="en-US"/>
          </a:p>
        </p:txBody>
      </p:sp>
    </p:spTree>
    <p:extLst>
      <p:ext uri="{BB962C8B-B14F-4D97-AF65-F5344CB8AC3E}">
        <p14:creationId xmlns:p14="http://schemas.microsoft.com/office/powerpoint/2010/main" val="228148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introduction</a:t>
            </a:r>
          </a:p>
        </p:txBody>
      </p:sp>
      <p:sp>
        <p:nvSpPr>
          <p:cNvPr id="4" name="Slide Number Placeholder 3"/>
          <p:cNvSpPr>
            <a:spLocks noGrp="1"/>
          </p:cNvSpPr>
          <p:nvPr>
            <p:ph type="sldNum" sz="quarter" idx="5"/>
          </p:nvPr>
        </p:nvSpPr>
        <p:spPr/>
        <p:txBody>
          <a:bodyPr/>
          <a:lstStyle/>
          <a:p>
            <a:fld id="{F544928F-25D5-4E48-934A-1DFE06419485}" type="slidenum">
              <a:rPr lang="en-GB" smtClean="0"/>
              <a:t>1</a:t>
            </a:fld>
            <a:endParaRPr lang="en-GB"/>
          </a:p>
        </p:txBody>
      </p:sp>
    </p:spTree>
    <p:extLst>
      <p:ext uri="{BB962C8B-B14F-4D97-AF65-F5344CB8AC3E}">
        <p14:creationId xmlns:p14="http://schemas.microsoft.com/office/powerpoint/2010/main" val="36013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Almost half of the companies we have surveyed have or are looking to diversify.</a:t>
            </a:r>
          </a:p>
          <a:p>
            <a:endParaRPr lang="en-GB" dirty="0"/>
          </a:p>
          <a:p>
            <a:r>
              <a:rPr lang="en-GB" dirty="0"/>
              <a:t>Examples locally include Sibling Distillery where prior to the pandemic predominantly produced gin, now do a range of luxury hand sanitisers, this has been replicated by familiar names like </a:t>
            </a:r>
            <a:r>
              <a:rPr lang="en-GB" dirty="0" err="1"/>
              <a:t>Brewdog</a:t>
            </a:r>
            <a:r>
              <a:rPr lang="en-GB" dirty="0"/>
              <a:t> in their own distilleries.</a:t>
            </a:r>
          </a:p>
          <a:p>
            <a:r>
              <a:rPr lang="en-GB" dirty="0"/>
              <a:t>We have seen it on the high street and in restaurants as well where the likes of Just Eat and Uber Deliver allow you now to enjoy restaurant quality food even when the doors of your favourite eating house are not open.</a:t>
            </a:r>
          </a:p>
          <a:p>
            <a:endParaRPr lang="en-GB" dirty="0"/>
          </a:p>
        </p:txBody>
      </p:sp>
      <p:sp>
        <p:nvSpPr>
          <p:cNvPr id="4" name="Slide Number Placeholder 3"/>
          <p:cNvSpPr>
            <a:spLocks noGrp="1"/>
          </p:cNvSpPr>
          <p:nvPr>
            <p:ph type="sldNum" sz="quarter" idx="5"/>
          </p:nvPr>
        </p:nvSpPr>
        <p:spPr/>
        <p:txBody>
          <a:bodyPr/>
          <a:lstStyle/>
          <a:p>
            <a:fld id="{F544928F-25D5-4E48-934A-1DFE06419485}" type="slidenum">
              <a:rPr lang="en-GB" smtClean="0"/>
              <a:t>10</a:t>
            </a:fld>
            <a:endParaRPr lang="en-GB"/>
          </a:p>
        </p:txBody>
      </p:sp>
    </p:spTree>
    <p:extLst>
      <p:ext uri="{BB962C8B-B14F-4D97-AF65-F5344CB8AC3E}">
        <p14:creationId xmlns:p14="http://schemas.microsoft.com/office/powerpoint/2010/main" val="384583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75% have had to change their services they provide, I know at RE we have had to be fluid and moved people around the business to deal with peaks and troughs due to requirements.</a:t>
            </a:r>
          </a:p>
        </p:txBody>
      </p:sp>
      <p:sp>
        <p:nvSpPr>
          <p:cNvPr id="4" name="Slide Number Placeholder 3"/>
          <p:cNvSpPr>
            <a:spLocks noGrp="1"/>
          </p:cNvSpPr>
          <p:nvPr>
            <p:ph type="sldNum" sz="quarter" idx="5"/>
          </p:nvPr>
        </p:nvSpPr>
        <p:spPr/>
        <p:txBody>
          <a:bodyPr/>
          <a:lstStyle/>
          <a:p>
            <a:fld id="{F544928F-25D5-4E48-934A-1DFE06419485}" type="slidenum">
              <a:rPr lang="en-GB" smtClean="0"/>
              <a:t>11</a:t>
            </a:fld>
            <a:endParaRPr lang="en-GB"/>
          </a:p>
        </p:txBody>
      </p:sp>
    </p:spTree>
    <p:extLst>
      <p:ext uri="{BB962C8B-B14F-4D97-AF65-F5344CB8AC3E}">
        <p14:creationId xmlns:p14="http://schemas.microsoft.com/office/powerpoint/2010/main" val="40770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furlough scheme was largely successful especially in the early Pandemic days! It was a really difficult decision to furlough some key members of staff due to changes in the volume of work. A lot of companies found themselves in the same boat and its really positive I feel that there was no real stigma attached to those furloughed. I know I feared for the mental wellbeing of some of our team here as it’s a massive change I think it was fortunate for everyone that we had good weather at that stage!</a:t>
            </a:r>
          </a:p>
          <a:p>
            <a:endParaRPr lang="en-US" dirty="0"/>
          </a:p>
        </p:txBody>
      </p:sp>
      <p:sp>
        <p:nvSpPr>
          <p:cNvPr id="4" name="Slide Number Placeholder 3"/>
          <p:cNvSpPr>
            <a:spLocks noGrp="1"/>
          </p:cNvSpPr>
          <p:nvPr>
            <p:ph type="sldNum" sz="quarter" idx="5"/>
          </p:nvPr>
        </p:nvSpPr>
        <p:spPr/>
        <p:txBody>
          <a:bodyPr/>
          <a:lstStyle/>
          <a:p>
            <a:fld id="{6281ACC4-5B1F-2E45-8776-6368C7E1A5AF}" type="slidenum">
              <a:rPr lang="en-US" smtClean="0"/>
              <a:t>12</a:t>
            </a:fld>
            <a:endParaRPr lang="en-US"/>
          </a:p>
        </p:txBody>
      </p:sp>
    </p:spTree>
    <p:extLst>
      <p:ext uri="{BB962C8B-B14F-4D97-AF65-F5344CB8AC3E}">
        <p14:creationId xmlns:p14="http://schemas.microsoft.com/office/powerpoint/2010/main" val="299447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surprisingly a large number of businesses made use of Rishi </a:t>
            </a:r>
            <a:r>
              <a:rPr lang="en-GB" dirty="0" err="1"/>
              <a:t>Sunaks</a:t>
            </a:r>
            <a:r>
              <a:rPr lang="en-GB" dirty="0"/>
              <a:t> furlough scheme, around 10% furloughed over half of their staff. I think its important to note here that some of those involved in the survey were from the hospitality industry,</a:t>
            </a:r>
          </a:p>
        </p:txBody>
      </p:sp>
      <p:sp>
        <p:nvSpPr>
          <p:cNvPr id="4" name="Slide Number Placeholder 3"/>
          <p:cNvSpPr>
            <a:spLocks noGrp="1"/>
          </p:cNvSpPr>
          <p:nvPr>
            <p:ph type="sldNum" sz="quarter" idx="5"/>
          </p:nvPr>
        </p:nvSpPr>
        <p:spPr/>
        <p:txBody>
          <a:bodyPr/>
          <a:lstStyle/>
          <a:p>
            <a:fld id="{F544928F-25D5-4E48-934A-1DFE06419485}" type="slidenum">
              <a:rPr lang="en-GB" smtClean="0"/>
              <a:t>13</a:t>
            </a:fld>
            <a:endParaRPr lang="en-GB"/>
          </a:p>
        </p:txBody>
      </p:sp>
    </p:spTree>
    <p:extLst>
      <p:ext uri="{BB962C8B-B14F-4D97-AF65-F5344CB8AC3E}">
        <p14:creationId xmlns:p14="http://schemas.microsoft.com/office/powerpoint/2010/main" val="12293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35% did not furlough at all, which maintains that we have some really strong success stories through the pandemic period so far and its interesting speaking with some of these businesses the difficult discussions they had back in March.</a:t>
            </a:r>
          </a:p>
        </p:txBody>
      </p:sp>
      <p:sp>
        <p:nvSpPr>
          <p:cNvPr id="4" name="Slide Number Placeholder 3"/>
          <p:cNvSpPr>
            <a:spLocks noGrp="1"/>
          </p:cNvSpPr>
          <p:nvPr>
            <p:ph type="sldNum" sz="quarter" idx="5"/>
          </p:nvPr>
        </p:nvSpPr>
        <p:spPr/>
        <p:txBody>
          <a:bodyPr/>
          <a:lstStyle/>
          <a:p>
            <a:fld id="{F544928F-25D5-4E48-934A-1DFE06419485}" type="slidenum">
              <a:rPr lang="en-GB" smtClean="0"/>
              <a:t>14</a:t>
            </a:fld>
            <a:endParaRPr lang="en-GB"/>
          </a:p>
        </p:txBody>
      </p:sp>
    </p:spTree>
    <p:extLst>
      <p:ext uri="{BB962C8B-B14F-4D97-AF65-F5344CB8AC3E}">
        <p14:creationId xmlns:p14="http://schemas.microsoft.com/office/powerpoint/2010/main" val="16808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 were satisfied with the government support (obviously this is at the time of the survey back in July, it may be slightly less now potentially).</a:t>
            </a:r>
          </a:p>
        </p:txBody>
      </p:sp>
      <p:sp>
        <p:nvSpPr>
          <p:cNvPr id="4" name="Slide Number Placeholder 3"/>
          <p:cNvSpPr>
            <a:spLocks noGrp="1"/>
          </p:cNvSpPr>
          <p:nvPr>
            <p:ph type="sldNum" sz="quarter" idx="5"/>
          </p:nvPr>
        </p:nvSpPr>
        <p:spPr/>
        <p:txBody>
          <a:bodyPr/>
          <a:lstStyle/>
          <a:p>
            <a:fld id="{F544928F-25D5-4E48-934A-1DFE06419485}" type="slidenum">
              <a:rPr lang="en-GB" smtClean="0"/>
              <a:t>15</a:t>
            </a:fld>
            <a:endParaRPr lang="en-GB"/>
          </a:p>
        </p:txBody>
      </p:sp>
    </p:spTree>
    <p:extLst>
      <p:ext uri="{BB962C8B-B14F-4D97-AF65-F5344CB8AC3E}">
        <p14:creationId xmlns:p14="http://schemas.microsoft.com/office/powerpoint/2010/main" val="199297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What was the story in terms of recruitment and company head count growth over the last few months, is the market stagnant or are there still businesses going through growth?</a:t>
            </a:r>
          </a:p>
          <a:p>
            <a:endParaRPr lang="en-US" dirty="0"/>
          </a:p>
        </p:txBody>
      </p:sp>
      <p:sp>
        <p:nvSpPr>
          <p:cNvPr id="4" name="Slide Number Placeholder 3"/>
          <p:cNvSpPr>
            <a:spLocks noGrp="1"/>
          </p:cNvSpPr>
          <p:nvPr>
            <p:ph type="sldNum" sz="quarter" idx="5"/>
          </p:nvPr>
        </p:nvSpPr>
        <p:spPr/>
        <p:txBody>
          <a:bodyPr/>
          <a:lstStyle/>
          <a:p>
            <a:fld id="{6281ACC4-5B1F-2E45-8776-6368C7E1A5AF}" type="slidenum">
              <a:rPr lang="en-US" smtClean="0"/>
              <a:t>16</a:t>
            </a:fld>
            <a:endParaRPr lang="en-US"/>
          </a:p>
        </p:txBody>
      </p:sp>
    </p:spTree>
    <p:extLst>
      <p:ext uri="{BB962C8B-B14F-4D97-AF65-F5344CB8AC3E}">
        <p14:creationId xmlns:p14="http://schemas.microsoft.com/office/powerpoint/2010/main" val="918503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relatively small proportion introduced a hiring freeze, when you compare this to the 65% of companies that have furloughed it is good to see organisations seeking to add new talent to meet business needs. A lot of those companies that introduced hiring freezes were due to the sector they were in being hit massively (like hospitality) or because they saw the opportunity to have a restructure and move existing staff into new challenges which will be beneficial in the future.</a:t>
            </a:r>
          </a:p>
        </p:txBody>
      </p:sp>
      <p:sp>
        <p:nvSpPr>
          <p:cNvPr id="4" name="Slide Number Placeholder 3"/>
          <p:cNvSpPr>
            <a:spLocks noGrp="1"/>
          </p:cNvSpPr>
          <p:nvPr>
            <p:ph type="sldNum" sz="quarter" idx="5"/>
          </p:nvPr>
        </p:nvSpPr>
        <p:spPr/>
        <p:txBody>
          <a:bodyPr/>
          <a:lstStyle/>
          <a:p>
            <a:fld id="{F544928F-25D5-4E48-934A-1DFE06419485}" type="slidenum">
              <a:rPr lang="en-GB" smtClean="0"/>
              <a:t>17</a:t>
            </a:fld>
            <a:endParaRPr lang="en-GB"/>
          </a:p>
        </p:txBody>
      </p:sp>
    </p:spTree>
    <p:extLst>
      <p:ext uri="{BB962C8B-B14F-4D97-AF65-F5344CB8AC3E}">
        <p14:creationId xmlns:p14="http://schemas.microsoft.com/office/powerpoint/2010/main" val="65403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also seen a growth in the temporary and contract need due to the unknown nature of what the next 6-12 months will look like and companies not wanting to gamble on adding any extra heads on a permanent basis. Whilst there is some sense in doing this, it does throw up some challenges:</a:t>
            </a:r>
          </a:p>
          <a:p>
            <a:pPr marL="171450" indent="-171450">
              <a:buFont typeface="Arial" panose="020B0604020202020204" pitchFamily="34" charset="0"/>
              <a:buChar char="•"/>
            </a:pPr>
            <a:r>
              <a:rPr lang="en-GB" dirty="0"/>
              <a:t>Risk – of losing a good contractor to a permanent opportunity.</a:t>
            </a:r>
          </a:p>
          <a:p>
            <a:pPr marL="171450" indent="-171450">
              <a:buFont typeface="Arial" panose="020B0604020202020204" pitchFamily="34" charset="0"/>
              <a:buChar char="•"/>
            </a:pPr>
            <a:r>
              <a:rPr lang="en-GB" dirty="0"/>
              <a:t>New contractors – a lot of the temps and contractors maybe haven’t worked this way before and it can be a culture shock.</a:t>
            </a:r>
          </a:p>
          <a:p>
            <a:pPr marL="171450" indent="-171450">
              <a:buFont typeface="Arial" panose="020B0604020202020204" pitchFamily="34" charset="0"/>
              <a:buChar char="•"/>
            </a:pPr>
            <a:r>
              <a:rPr lang="en-GB" dirty="0"/>
              <a:t>IR35 – this is looming around the corner having been postponed from April 2020 and will have a major impact especially for those who have set themselves up as Ltd contractors.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On the positive side, it can be a great way of introducing somebody from a different industry as a try before you buy, and there are some very talented individuals available currently that are looking for work.</a:t>
            </a:r>
          </a:p>
        </p:txBody>
      </p:sp>
      <p:sp>
        <p:nvSpPr>
          <p:cNvPr id="4" name="Slide Number Placeholder 3"/>
          <p:cNvSpPr>
            <a:spLocks noGrp="1"/>
          </p:cNvSpPr>
          <p:nvPr>
            <p:ph type="sldNum" sz="quarter" idx="5"/>
          </p:nvPr>
        </p:nvSpPr>
        <p:spPr/>
        <p:txBody>
          <a:bodyPr/>
          <a:lstStyle/>
          <a:p>
            <a:fld id="{F544928F-25D5-4E48-934A-1DFE06419485}" type="slidenum">
              <a:rPr lang="en-GB" smtClean="0"/>
              <a:t>18</a:t>
            </a:fld>
            <a:endParaRPr lang="en-GB"/>
          </a:p>
        </p:txBody>
      </p:sp>
    </p:spTree>
    <p:extLst>
      <p:ext uri="{BB962C8B-B14F-4D97-AF65-F5344CB8AC3E}">
        <p14:creationId xmlns:p14="http://schemas.microsoft.com/office/powerpoint/2010/main" val="3248274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unemployment figures have risen by 117% since March, suggesting there is a greater pool of candidates for companies to choose from and certainly the number of applications per job has risen significantly. However candidate quality is key as is the time it takes to find the right person to fill a role. </a:t>
            </a:r>
          </a:p>
        </p:txBody>
      </p:sp>
      <p:sp>
        <p:nvSpPr>
          <p:cNvPr id="4" name="Slide Number Placeholder 3"/>
          <p:cNvSpPr>
            <a:spLocks noGrp="1"/>
          </p:cNvSpPr>
          <p:nvPr>
            <p:ph type="sldNum" sz="quarter" idx="5"/>
          </p:nvPr>
        </p:nvSpPr>
        <p:spPr/>
        <p:txBody>
          <a:bodyPr/>
          <a:lstStyle/>
          <a:p>
            <a:fld id="{6281ACC4-5B1F-2E45-8776-6368C7E1A5AF}" type="slidenum">
              <a:rPr lang="en-US" smtClean="0"/>
              <a:t>19</a:t>
            </a:fld>
            <a:endParaRPr lang="en-US"/>
          </a:p>
        </p:txBody>
      </p:sp>
    </p:spTree>
    <p:extLst>
      <p:ext uri="{BB962C8B-B14F-4D97-AF65-F5344CB8AC3E}">
        <p14:creationId xmlns:p14="http://schemas.microsoft.com/office/powerpoint/2010/main" val="240166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some of the doom and gloom headlines  from the BBC news website in the week commencing 24</a:t>
            </a:r>
            <a:r>
              <a:rPr lang="en-US" baseline="30000" dirty="0"/>
              <a:t>th</a:t>
            </a:r>
            <a:r>
              <a:rPr lang="en-US" dirty="0"/>
              <a:t> August…. It’s the BBC, so they must be correct, right?</a:t>
            </a:r>
          </a:p>
          <a:p>
            <a:endParaRPr lang="en-US" dirty="0"/>
          </a:p>
          <a:p>
            <a:r>
              <a:rPr lang="en-US" dirty="0"/>
              <a:t>Or maybe not we thought, being at the forefront of the jobs market, we are seeing different stories emerging that in fact said the opposite, so we thought why not ask people, find out what was happening.</a:t>
            </a:r>
          </a:p>
        </p:txBody>
      </p:sp>
      <p:sp>
        <p:nvSpPr>
          <p:cNvPr id="4" name="Slide Number Placeholder 3"/>
          <p:cNvSpPr>
            <a:spLocks noGrp="1"/>
          </p:cNvSpPr>
          <p:nvPr>
            <p:ph type="sldNum" sz="quarter" idx="5"/>
          </p:nvPr>
        </p:nvSpPr>
        <p:spPr/>
        <p:txBody>
          <a:bodyPr/>
          <a:lstStyle/>
          <a:p>
            <a:fld id="{6281ACC4-5B1F-2E45-8776-6368C7E1A5AF}" type="slidenum">
              <a:rPr lang="en-US" smtClean="0"/>
              <a:t>2</a:t>
            </a:fld>
            <a:endParaRPr lang="en-US"/>
          </a:p>
        </p:txBody>
      </p:sp>
    </p:spTree>
    <p:extLst>
      <p:ext uri="{BB962C8B-B14F-4D97-AF65-F5344CB8AC3E}">
        <p14:creationId xmlns:p14="http://schemas.microsoft.com/office/powerpoint/2010/main" val="33844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63% of businesses surveyed say they use recruitment agencies, with employer branding being ever important these days and website and social media supporting the candidate attraction.</a:t>
            </a:r>
          </a:p>
        </p:txBody>
      </p:sp>
      <p:sp>
        <p:nvSpPr>
          <p:cNvPr id="4" name="Slide Number Placeholder 3"/>
          <p:cNvSpPr>
            <a:spLocks noGrp="1"/>
          </p:cNvSpPr>
          <p:nvPr>
            <p:ph type="sldNum" sz="quarter" idx="5"/>
          </p:nvPr>
        </p:nvSpPr>
        <p:spPr/>
        <p:txBody>
          <a:bodyPr/>
          <a:lstStyle/>
          <a:p>
            <a:fld id="{F544928F-25D5-4E48-934A-1DFE06419485}" type="slidenum">
              <a:rPr lang="en-GB" smtClean="0"/>
              <a:t>20</a:t>
            </a:fld>
            <a:endParaRPr lang="en-GB"/>
          </a:p>
        </p:txBody>
      </p:sp>
    </p:spTree>
    <p:extLst>
      <p:ext uri="{BB962C8B-B14F-4D97-AF65-F5344CB8AC3E}">
        <p14:creationId xmlns:p14="http://schemas.microsoft.com/office/powerpoint/2010/main" val="100629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71% of respondents told us that the quality of candidates and the agency's understanding of their business as the main reason why they partnered with a recruiter. 7 in 10 believe recruitment agencies reach  a wider talent pool and half believe engaging with agencies enables them to identify the right talent.</a:t>
            </a:r>
          </a:p>
        </p:txBody>
      </p:sp>
      <p:sp>
        <p:nvSpPr>
          <p:cNvPr id="4" name="Slide Number Placeholder 3"/>
          <p:cNvSpPr>
            <a:spLocks noGrp="1"/>
          </p:cNvSpPr>
          <p:nvPr>
            <p:ph type="sldNum" sz="quarter" idx="5"/>
          </p:nvPr>
        </p:nvSpPr>
        <p:spPr/>
        <p:txBody>
          <a:bodyPr/>
          <a:lstStyle/>
          <a:p>
            <a:fld id="{F544928F-25D5-4E48-934A-1DFE06419485}" type="slidenum">
              <a:rPr lang="en-GB" smtClean="0"/>
              <a:t>21</a:t>
            </a:fld>
            <a:endParaRPr lang="en-GB"/>
          </a:p>
        </p:txBody>
      </p:sp>
    </p:spTree>
    <p:extLst>
      <p:ext uri="{BB962C8B-B14F-4D97-AF65-F5344CB8AC3E}">
        <p14:creationId xmlns:p14="http://schemas.microsoft.com/office/powerpoint/2010/main" val="407016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Yet with many offices still closed and social distancing in place, 57% of businesses surveyed say they have had to change their hiring process. </a:t>
            </a:r>
          </a:p>
          <a:p>
            <a:pPr lvl="0"/>
            <a:r>
              <a:rPr lang="en-GB" dirty="0"/>
              <a:t>For example 34% would consider virtual onboarding </a:t>
            </a:r>
          </a:p>
          <a:p>
            <a:pPr lvl="0"/>
            <a:r>
              <a:rPr lang="en-GB" sz="1200" kern="1200" dirty="0">
                <a:solidFill>
                  <a:schemeClr val="tx1"/>
                </a:solidFill>
                <a:effectLst/>
                <a:latin typeface="+mn-lt"/>
                <a:ea typeface="+mn-ea"/>
                <a:cs typeface="+mn-cs"/>
              </a:rPr>
              <a:t>And over 50% would consider running virtual assessment centres.</a:t>
            </a:r>
          </a:p>
          <a:p>
            <a:endParaRPr lang="en-GB" dirty="0"/>
          </a:p>
        </p:txBody>
      </p:sp>
      <p:sp>
        <p:nvSpPr>
          <p:cNvPr id="4" name="Slide Number Placeholder 3"/>
          <p:cNvSpPr>
            <a:spLocks noGrp="1"/>
          </p:cNvSpPr>
          <p:nvPr>
            <p:ph type="sldNum" sz="quarter" idx="5"/>
          </p:nvPr>
        </p:nvSpPr>
        <p:spPr/>
        <p:txBody>
          <a:bodyPr/>
          <a:lstStyle/>
          <a:p>
            <a:fld id="{F544928F-25D5-4E48-934A-1DFE06419485}" type="slidenum">
              <a:rPr lang="en-GB" smtClean="0"/>
              <a:t>22</a:t>
            </a:fld>
            <a:endParaRPr lang="en-GB"/>
          </a:p>
        </p:txBody>
      </p:sp>
    </p:spTree>
    <p:extLst>
      <p:ext uri="{BB962C8B-B14F-4D97-AF65-F5344CB8AC3E}">
        <p14:creationId xmlns:p14="http://schemas.microsoft.com/office/powerpoint/2010/main" val="99187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t>
            </a:r>
          </a:p>
          <a:p>
            <a:pPr lvl="0"/>
            <a:r>
              <a:rPr lang="en-GB" dirty="0"/>
              <a:t>Economy research suggested 16m of us </a:t>
            </a:r>
            <a:r>
              <a:rPr lang="en-GB" dirty="0" err="1"/>
              <a:t>tranferable</a:t>
            </a:r>
            <a:r>
              <a:rPr lang="en-GB" dirty="0"/>
              <a:t> skills that could lead to a new career and </a:t>
            </a:r>
          </a:p>
          <a:p>
            <a:pPr lvl="0"/>
            <a:r>
              <a:rPr lang="en-GB" dirty="0"/>
              <a:t>World skills London have suggested that UK adults could have 2</a:t>
            </a:r>
            <a:r>
              <a:rPr lang="en-GB" baseline="30000" dirty="0"/>
              <a:t>nd</a:t>
            </a:r>
            <a:r>
              <a:rPr lang="en-GB" dirty="0"/>
              <a:t> skills estimated to be worth more than £7.6bn</a:t>
            </a:r>
          </a:p>
          <a:p>
            <a:pPr lvl="0"/>
            <a:r>
              <a:rPr lang="en-GB" dirty="0"/>
              <a:t>So in summary, some green shoots of positivity</a:t>
            </a:r>
          </a:p>
        </p:txBody>
      </p:sp>
      <p:sp>
        <p:nvSpPr>
          <p:cNvPr id="4" name="Slide Number Placeholder 3"/>
          <p:cNvSpPr>
            <a:spLocks noGrp="1"/>
          </p:cNvSpPr>
          <p:nvPr>
            <p:ph type="sldNum" sz="quarter" idx="5"/>
          </p:nvPr>
        </p:nvSpPr>
        <p:spPr/>
        <p:txBody>
          <a:bodyPr/>
          <a:lstStyle/>
          <a:p>
            <a:fld id="{6281ACC4-5B1F-2E45-8776-6368C7E1A5AF}" type="slidenum">
              <a:rPr lang="en-US" smtClean="0"/>
              <a:t>23</a:t>
            </a:fld>
            <a:endParaRPr lang="en-US"/>
          </a:p>
        </p:txBody>
      </p:sp>
    </p:spTree>
    <p:extLst>
      <p:ext uri="{BB962C8B-B14F-4D97-AF65-F5344CB8AC3E}">
        <p14:creationId xmlns:p14="http://schemas.microsoft.com/office/powerpoint/2010/main" val="4164500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you’d like a copy of the findings and our narrative on the results you can find them in a white paper on the RE Resource group website. I will happy send you all a copy after the presentation.</a:t>
            </a:r>
          </a:p>
        </p:txBody>
      </p:sp>
      <p:sp>
        <p:nvSpPr>
          <p:cNvPr id="4" name="Slide Number Placeholder 3"/>
          <p:cNvSpPr>
            <a:spLocks noGrp="1"/>
          </p:cNvSpPr>
          <p:nvPr>
            <p:ph type="sldNum" sz="quarter" idx="5"/>
          </p:nvPr>
        </p:nvSpPr>
        <p:spPr/>
        <p:txBody>
          <a:bodyPr/>
          <a:lstStyle/>
          <a:p>
            <a:fld id="{6281ACC4-5B1F-2E45-8776-6368C7E1A5AF}" type="slidenum">
              <a:rPr lang="en-US" smtClean="0"/>
              <a:t>24</a:t>
            </a:fld>
            <a:endParaRPr lang="en-US"/>
          </a:p>
        </p:txBody>
      </p:sp>
    </p:spTree>
    <p:extLst>
      <p:ext uri="{BB962C8B-B14F-4D97-AF65-F5344CB8AC3E}">
        <p14:creationId xmlns:p14="http://schemas.microsoft.com/office/powerpoint/2010/main" val="279146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this period of the pandemic the office of national statistics was telling us that vacancies and people in work had fallen and we all knew that the average application to job ratio had increased ….. But what about those businesses that were seeing growth who was reporting those stories.</a:t>
            </a:r>
          </a:p>
          <a:p>
            <a:endParaRPr lang="en-GB" dirty="0"/>
          </a:p>
          <a:p>
            <a:r>
              <a:rPr lang="en-GB" dirty="0"/>
              <a:t>We ran a survey across our regions to ask business owners, executives, managers what they were seeing…</a:t>
            </a:r>
          </a:p>
        </p:txBody>
      </p:sp>
      <p:sp>
        <p:nvSpPr>
          <p:cNvPr id="4" name="Slide Number Placeholder 3"/>
          <p:cNvSpPr>
            <a:spLocks noGrp="1"/>
          </p:cNvSpPr>
          <p:nvPr>
            <p:ph type="sldNum" sz="quarter" idx="5"/>
          </p:nvPr>
        </p:nvSpPr>
        <p:spPr/>
        <p:txBody>
          <a:bodyPr/>
          <a:lstStyle/>
          <a:p>
            <a:fld id="{6281ACC4-5B1F-2E45-8776-6368C7E1A5AF}" type="slidenum">
              <a:rPr lang="en-US" smtClean="0"/>
              <a:t>3</a:t>
            </a:fld>
            <a:endParaRPr lang="en-US"/>
          </a:p>
        </p:txBody>
      </p:sp>
    </p:spTree>
    <p:extLst>
      <p:ext uri="{BB962C8B-B14F-4D97-AF65-F5344CB8AC3E}">
        <p14:creationId xmlns:p14="http://schemas.microsoft.com/office/powerpoint/2010/main" val="57479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what we found…</a:t>
            </a:r>
          </a:p>
        </p:txBody>
      </p:sp>
      <p:sp>
        <p:nvSpPr>
          <p:cNvPr id="4" name="Slide Number Placeholder 3"/>
          <p:cNvSpPr>
            <a:spLocks noGrp="1"/>
          </p:cNvSpPr>
          <p:nvPr>
            <p:ph type="sldNum" sz="quarter" idx="5"/>
          </p:nvPr>
        </p:nvSpPr>
        <p:spPr/>
        <p:txBody>
          <a:bodyPr/>
          <a:lstStyle/>
          <a:p>
            <a:fld id="{6281ACC4-5B1F-2E45-8776-6368C7E1A5AF}" type="slidenum">
              <a:rPr lang="en-US" smtClean="0"/>
              <a:t>4</a:t>
            </a:fld>
            <a:endParaRPr lang="en-US"/>
          </a:p>
        </p:txBody>
      </p:sp>
    </p:spTree>
    <p:extLst>
      <p:ext uri="{BB962C8B-B14F-4D97-AF65-F5344CB8AC3E}">
        <p14:creationId xmlns:p14="http://schemas.microsoft.com/office/powerpoint/2010/main" val="206736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Surprisingly 47% said the pandemic had had a disruptive impact and they’re actively looking at making spending cuts. </a:t>
            </a:r>
          </a:p>
          <a:p>
            <a:endParaRPr lang="en-GB" dirty="0"/>
          </a:p>
          <a:p>
            <a:r>
              <a:rPr lang="en-GB" dirty="0"/>
              <a:t>Training, marketing, office supplies, travel expenses, refining payroll for example, full time to part- time, delaying or cancelling projects, leveraging technology – are just some of the examples.</a:t>
            </a:r>
          </a:p>
        </p:txBody>
      </p:sp>
      <p:sp>
        <p:nvSpPr>
          <p:cNvPr id="4" name="Slide Number Placeholder 3"/>
          <p:cNvSpPr>
            <a:spLocks noGrp="1"/>
          </p:cNvSpPr>
          <p:nvPr>
            <p:ph type="sldNum" sz="quarter" idx="5"/>
          </p:nvPr>
        </p:nvSpPr>
        <p:spPr/>
        <p:txBody>
          <a:bodyPr/>
          <a:lstStyle/>
          <a:p>
            <a:fld id="{F544928F-25D5-4E48-934A-1DFE06419485}" type="slidenum">
              <a:rPr lang="en-GB" smtClean="0"/>
              <a:t>5</a:t>
            </a:fld>
            <a:endParaRPr lang="en-GB"/>
          </a:p>
        </p:txBody>
      </p:sp>
    </p:spTree>
    <p:extLst>
      <p:ext uri="{BB962C8B-B14F-4D97-AF65-F5344CB8AC3E}">
        <p14:creationId xmlns:p14="http://schemas.microsoft.com/office/powerpoint/2010/main" val="224055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on the other hand 11% of our regions businesses state they have seen no real difference in their performance.</a:t>
            </a:r>
          </a:p>
        </p:txBody>
      </p:sp>
      <p:sp>
        <p:nvSpPr>
          <p:cNvPr id="4" name="Slide Number Placeholder 3"/>
          <p:cNvSpPr>
            <a:spLocks noGrp="1"/>
          </p:cNvSpPr>
          <p:nvPr>
            <p:ph type="sldNum" sz="quarter" idx="5"/>
          </p:nvPr>
        </p:nvSpPr>
        <p:spPr/>
        <p:txBody>
          <a:bodyPr/>
          <a:lstStyle/>
          <a:p>
            <a:fld id="{F544928F-25D5-4E48-934A-1DFE06419485}" type="slidenum">
              <a:rPr lang="en-GB" smtClean="0"/>
              <a:t>6</a:t>
            </a:fld>
            <a:endParaRPr lang="en-GB"/>
          </a:p>
        </p:txBody>
      </p:sp>
    </p:spTree>
    <p:extLst>
      <p:ext uri="{BB962C8B-B14F-4D97-AF65-F5344CB8AC3E}">
        <p14:creationId xmlns:p14="http://schemas.microsoft.com/office/powerpoint/2010/main" val="125922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over a quarter of all respondents say the pandemic has actually had a positive impact.</a:t>
            </a:r>
          </a:p>
          <a:p>
            <a:endParaRPr lang="en-GB" dirty="0"/>
          </a:p>
          <a:p>
            <a:r>
              <a:rPr lang="en-GB" dirty="0"/>
              <a:t>In fact a report from </a:t>
            </a:r>
            <a:r>
              <a:rPr lang="en-GB" dirty="0" err="1"/>
              <a:t>McKinseys</a:t>
            </a:r>
            <a:r>
              <a:rPr lang="en-GB" dirty="0"/>
              <a:t> which was published 5 days ago – backs this up, they reported that growth has been seen in </a:t>
            </a:r>
            <a:r>
              <a:rPr lang="en-GB" b="0" i="0" dirty="0">
                <a:solidFill>
                  <a:srgbClr val="333333"/>
                </a:solidFill>
                <a:effectLst/>
                <a:latin typeface="McKinsey Sans"/>
              </a:rPr>
              <a:t>manufacturing, green infrastructure, investments in digital, talent reskilling, and high-value food industries.</a:t>
            </a:r>
            <a:endParaRPr lang="en-GB" dirty="0"/>
          </a:p>
        </p:txBody>
      </p:sp>
      <p:sp>
        <p:nvSpPr>
          <p:cNvPr id="4" name="Slide Number Placeholder 3"/>
          <p:cNvSpPr>
            <a:spLocks noGrp="1"/>
          </p:cNvSpPr>
          <p:nvPr>
            <p:ph type="sldNum" sz="quarter" idx="5"/>
          </p:nvPr>
        </p:nvSpPr>
        <p:spPr/>
        <p:txBody>
          <a:bodyPr/>
          <a:lstStyle/>
          <a:p>
            <a:fld id="{F544928F-25D5-4E48-934A-1DFE06419485}" type="slidenum">
              <a:rPr lang="en-GB" smtClean="0"/>
              <a:t>7</a:t>
            </a:fld>
            <a:endParaRPr lang="en-GB"/>
          </a:p>
        </p:txBody>
      </p:sp>
    </p:spTree>
    <p:extLst>
      <p:ext uri="{BB962C8B-B14F-4D97-AF65-F5344CB8AC3E}">
        <p14:creationId xmlns:p14="http://schemas.microsoft.com/office/powerpoint/2010/main" val="220514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pandemic has hit every industry in a variety of ways.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more agile organisations have adapted their businesses to ensure success during testing times or to meet the demand that companies that are already supplying cannot fulfil.</a:t>
            </a:r>
          </a:p>
          <a:p>
            <a:endParaRPr lang="en-US" dirty="0"/>
          </a:p>
        </p:txBody>
      </p:sp>
      <p:sp>
        <p:nvSpPr>
          <p:cNvPr id="4" name="Slide Number Placeholder 3"/>
          <p:cNvSpPr>
            <a:spLocks noGrp="1"/>
          </p:cNvSpPr>
          <p:nvPr>
            <p:ph type="sldNum" sz="quarter" idx="5"/>
          </p:nvPr>
        </p:nvSpPr>
        <p:spPr/>
        <p:txBody>
          <a:bodyPr/>
          <a:lstStyle/>
          <a:p>
            <a:fld id="{6281ACC4-5B1F-2E45-8776-6368C7E1A5AF}" type="slidenum">
              <a:rPr lang="en-US" smtClean="0"/>
              <a:t>8</a:t>
            </a:fld>
            <a:endParaRPr lang="en-US"/>
          </a:p>
        </p:txBody>
      </p:sp>
    </p:spTree>
    <p:extLst>
      <p:ext uri="{BB962C8B-B14F-4D97-AF65-F5344CB8AC3E}">
        <p14:creationId xmlns:p14="http://schemas.microsoft.com/office/powerpoint/2010/main" val="142577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have been a number of examples of sectors and businesses that have seen new opportunities arise which can be loosely or more tangibly linked to the pandemic.</a:t>
            </a:r>
          </a:p>
          <a:p>
            <a:endParaRPr lang="en-GB" dirty="0"/>
          </a:p>
          <a:p>
            <a:r>
              <a:rPr lang="en-GB" dirty="0"/>
              <a:t>The race for the vaccine by the likes of AstraZeneca is an obvious example but there are many others for example Estate Agencies and Mortgage brokers that have seen applications spike following the lockdown due to the Government lowering the stamp duty tariff and homeowners deciding during lockdown that they need a change of scenery.</a:t>
            </a:r>
          </a:p>
        </p:txBody>
      </p:sp>
      <p:sp>
        <p:nvSpPr>
          <p:cNvPr id="4" name="Slide Number Placeholder 3"/>
          <p:cNvSpPr>
            <a:spLocks noGrp="1"/>
          </p:cNvSpPr>
          <p:nvPr>
            <p:ph type="sldNum" sz="quarter" idx="5"/>
          </p:nvPr>
        </p:nvSpPr>
        <p:spPr/>
        <p:txBody>
          <a:bodyPr/>
          <a:lstStyle/>
          <a:p>
            <a:fld id="{F544928F-25D5-4E48-934A-1DFE06419485}" type="slidenum">
              <a:rPr lang="en-GB" smtClean="0"/>
              <a:t>9</a:t>
            </a:fld>
            <a:endParaRPr lang="en-GB"/>
          </a:p>
        </p:txBody>
      </p:sp>
    </p:spTree>
    <p:extLst>
      <p:ext uri="{BB962C8B-B14F-4D97-AF65-F5344CB8AC3E}">
        <p14:creationId xmlns:p14="http://schemas.microsoft.com/office/powerpoint/2010/main" val="143918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36C4-E828-F242-B89F-C9BF1CD86D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589681-04EE-5C43-8859-D4CA588CCC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1421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D7A7-1A51-A84D-A93B-2F8B7F7612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0600BC-F9A1-744E-9629-A558A2C56B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055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1CFF-E4BD-9E44-A4F2-29D69264EA11}"/>
              </a:ext>
            </a:extLst>
          </p:cNvPr>
          <p:cNvSpPr>
            <a:spLocks noGrp="1"/>
          </p:cNvSpPr>
          <p:nvPr>
            <p:ph type="ctrTitle"/>
          </p:nvPr>
        </p:nvSpPr>
        <p:spPr>
          <a:xfrm>
            <a:off x="1524000" y="1122363"/>
            <a:ext cx="9144000" cy="2387600"/>
          </a:xfrm>
        </p:spPr>
        <p:txBody>
          <a:bodyPr anchor="b"/>
          <a:lstStyle>
            <a:lvl1pPr algn="ctr">
              <a:defRPr sz="6000" b="0" i="0">
                <a:latin typeface="Univia Pro Medium"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361CD19-45C3-364C-B1F6-08C660C8A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815719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053C-5666-9243-A9E3-1946FAF677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D7CE52B-3442-FD4E-AB95-85B379D348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042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2B52-88FC-1642-AEFE-0D7D7FC5A4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E5C92BD-9AC9-FE4A-A790-7A4F3B24A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927087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6EB0-472C-FA43-BFFC-01E0273E32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40FE72-2D37-9D4F-99F5-D06FEC7B694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9A675E8-425C-A54D-AB9D-1E15CB7883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2413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A9EA-B509-A446-AC83-AAB36A99BBC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F4FEA2E-A8AF-3145-AA03-5E5FC15B5D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1B46A1-47A2-8940-AA44-E87B4C93D2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E5D0021-939A-2F4D-A654-F0D7D02229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02B659-B3CC-E84A-B9C6-2A772BD0C2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5519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1FDE-927F-1140-BB54-40480A0C7B3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70987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DC8DD4D-727D-AD48-855D-54C276D664FB}"/>
              </a:ext>
            </a:extLst>
          </p:cNvPr>
          <p:cNvSpPr>
            <a:spLocks noGrp="1"/>
          </p:cNvSpPr>
          <p:nvPr>
            <p:ph type="body" sz="quarter" idx="10"/>
          </p:nvPr>
        </p:nvSpPr>
        <p:spPr>
          <a:xfrm>
            <a:off x="792000" y="792000"/>
            <a:ext cx="6416675" cy="936625"/>
          </a:xfrm>
        </p:spPr>
        <p:txBody>
          <a:bodyPr lIns="0" tIns="0" rIns="0" bIns="0">
            <a:noAutofit/>
          </a:bodyPr>
          <a:lstStyle>
            <a:lvl1pPr marL="0" indent="0">
              <a:buFontTx/>
              <a:buNone/>
              <a:defRPr sz="3600" b="0" i="0">
                <a:solidFill>
                  <a:srgbClr val="4C1E56"/>
                </a:solidFill>
                <a:latin typeface="Univia Pro Medium" pitchFamily="2" charset="77"/>
              </a:defRPr>
            </a:lvl1pPr>
            <a:lvl2pPr marL="457200" indent="0">
              <a:buFontTx/>
              <a:buNone/>
              <a:defRPr sz="3600" b="0" i="0">
                <a:solidFill>
                  <a:srgbClr val="4C1E56"/>
                </a:solidFill>
                <a:latin typeface="Univia Pro Medium" pitchFamily="2" charset="77"/>
              </a:defRPr>
            </a:lvl2pPr>
            <a:lvl3pPr marL="914400" indent="0">
              <a:buFontTx/>
              <a:buNone/>
              <a:defRPr sz="3600" b="0" i="0">
                <a:solidFill>
                  <a:srgbClr val="4C1E56"/>
                </a:solidFill>
                <a:latin typeface="Univia Pro Medium" pitchFamily="2" charset="77"/>
              </a:defRPr>
            </a:lvl3pPr>
            <a:lvl4pPr marL="1371600" indent="0">
              <a:buFontTx/>
              <a:buNone/>
              <a:defRPr sz="3600" b="0" i="0">
                <a:solidFill>
                  <a:srgbClr val="4C1E56"/>
                </a:solidFill>
                <a:latin typeface="Univia Pro Medium" pitchFamily="2" charset="77"/>
              </a:defRPr>
            </a:lvl4pPr>
            <a:lvl5pPr marL="1828800" indent="0">
              <a:buFontTx/>
              <a:buNone/>
              <a:defRPr sz="3600" b="0" i="0">
                <a:solidFill>
                  <a:srgbClr val="4C1E56"/>
                </a:solidFill>
                <a:latin typeface="Univia Pro Medium" pitchFamily="2" charset="77"/>
              </a:defRPr>
            </a:lvl5pPr>
          </a:lstStyle>
          <a:p>
            <a:pPr lvl="0"/>
            <a:r>
              <a:rPr lang="en-GB" dirty="0"/>
              <a:t>Click to edit Master text styles</a:t>
            </a:r>
            <a:endParaRPr lang="en-US" dirty="0"/>
          </a:p>
        </p:txBody>
      </p:sp>
      <p:sp>
        <p:nvSpPr>
          <p:cNvPr id="17" name="Content Placeholder 16">
            <a:extLst>
              <a:ext uri="{FF2B5EF4-FFF2-40B4-BE49-F238E27FC236}">
                <a16:creationId xmlns:a16="http://schemas.microsoft.com/office/drawing/2014/main" id="{EEA3EB85-0735-A440-BF15-35ECF1D46851}"/>
              </a:ext>
            </a:extLst>
          </p:cNvPr>
          <p:cNvSpPr>
            <a:spLocks noGrp="1"/>
          </p:cNvSpPr>
          <p:nvPr>
            <p:ph sz="quarter" idx="11"/>
          </p:nvPr>
        </p:nvSpPr>
        <p:spPr>
          <a:xfrm>
            <a:off x="792000" y="1980000"/>
            <a:ext cx="9307513" cy="4429125"/>
          </a:xfrm>
        </p:spPr>
        <p:txBody>
          <a:bodyPr lIns="0" tIns="0" rIns="0" bIns="0">
            <a:normAutofit/>
          </a:bodyPr>
          <a:lstStyle>
            <a:lvl1pPr marL="0" indent="0">
              <a:spcAft>
                <a:spcPts val="600"/>
              </a:spcAft>
              <a:buNone/>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02660947"/>
      </p:ext>
    </p:extLst>
  </p:cSld>
  <p:clrMapOvr>
    <a:masterClrMapping/>
  </p:clrMapOvr>
  <p:extLst>
    <p:ext uri="{DCECCB84-F9BA-43D5-87BE-67443E8EF086}">
      <p15:sldGuideLst xmlns:p15="http://schemas.microsoft.com/office/powerpoint/2012/main">
        <p15:guide id="1" pos="506" userDrawn="1">
          <p15:clr>
            <a:srgbClr val="FBAE40"/>
          </p15:clr>
        </p15:guide>
        <p15:guide id="2" orient="horz" pos="504" userDrawn="1">
          <p15:clr>
            <a:srgbClr val="FBAE40"/>
          </p15:clr>
        </p15:guide>
        <p15:guide id="3" orient="horz" pos="1298" userDrawn="1">
          <p15:clr>
            <a:srgbClr val="FBAE40"/>
          </p15:clr>
        </p15:guide>
        <p15:guide id="4" orient="horz" pos="392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EF68-EE34-8D45-978C-300518E6E5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644DB6-E73E-CA41-9C26-4BDC0A77D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ECBC86-A72C-3746-A779-E8E801F99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336499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3C76-7754-5B46-8CCF-AAFCCF0F5F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2AA02C3-8C95-C549-9A36-D7121FF77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9AD102-EB50-2D41-AA13-9C815829F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03381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AE08-442F-B24E-941F-EBFBF32E8A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6D9FB7-910A-B04A-BAE6-3EFA202D6C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61869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4885-40C1-A146-B6B6-6F668A9C55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4ACB0B-C21E-1E43-91FC-E5DB1C22EB5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1262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277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114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3C98-81F4-DC4D-A066-0889938DD4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A2AC4F3-CEDF-A04C-8FA8-AE48FF9EE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A6B575D-A618-9143-9D79-A2A64424A968}"/>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5" name="Footer Placeholder 4">
            <a:extLst>
              <a:ext uri="{FF2B5EF4-FFF2-40B4-BE49-F238E27FC236}">
                <a16:creationId xmlns:a16="http://schemas.microsoft.com/office/drawing/2014/main" id="{CBD4222D-6AAE-364E-8840-DFC440F42F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AF01A-F055-DD40-83A9-A7145DC2A28B}"/>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181328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A0B-F179-D347-96B5-39547319C1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4CB4A4-4DC4-604C-A178-723AF28825E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EE21B1-C431-034C-BF01-920676371065}"/>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5" name="Footer Placeholder 4">
            <a:extLst>
              <a:ext uri="{FF2B5EF4-FFF2-40B4-BE49-F238E27FC236}">
                <a16:creationId xmlns:a16="http://schemas.microsoft.com/office/drawing/2014/main" id="{080CD996-2274-C64D-84EA-9C1480F9EA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5A495-90A9-E248-9F4C-8E72BD55248F}"/>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321343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F500-78E3-664E-AD20-43F811AF47C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F46C714-2ED6-E140-8DB7-BEF16CDA4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2C70E7-A341-4B47-9BF5-78E362A61FC4}"/>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5" name="Footer Placeholder 4">
            <a:extLst>
              <a:ext uri="{FF2B5EF4-FFF2-40B4-BE49-F238E27FC236}">
                <a16:creationId xmlns:a16="http://schemas.microsoft.com/office/drawing/2014/main" id="{688E6F5E-9363-1045-800D-CA991A2888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6DE911-17EF-814E-B10F-4E52B1FF095E}"/>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4260255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EA83-17F2-3744-AF58-D79A9A8693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59DE42-2609-5E40-A7D7-6780A96604B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465D85-19FC-FB4F-BB59-C46B2347AE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152E4FA-EBE6-954C-84FD-A0B5A9A04A78}"/>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6" name="Footer Placeholder 5">
            <a:extLst>
              <a:ext uri="{FF2B5EF4-FFF2-40B4-BE49-F238E27FC236}">
                <a16:creationId xmlns:a16="http://schemas.microsoft.com/office/drawing/2014/main" id="{28C2EA1A-EC80-0B40-907A-A755986FF9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553381-B7F1-7148-85A2-4854C2CD126B}"/>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1130217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537E-4701-7B47-B8D2-F2FDFE73C2B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AE7A2A-F89F-E047-8231-DA5CD50F5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1C508B-1921-934A-B1B6-4E4DBC6479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53353A-F7CD-424C-82E6-E4267D6BA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22ED9C-2F61-CD48-9478-D823486259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F796C2A-8F19-3D4B-9082-D3111CB9AB88}"/>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8" name="Footer Placeholder 7">
            <a:extLst>
              <a:ext uri="{FF2B5EF4-FFF2-40B4-BE49-F238E27FC236}">
                <a16:creationId xmlns:a16="http://schemas.microsoft.com/office/drawing/2014/main" id="{2493A8B2-5D36-A142-8503-15F7D3F021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7C9041E-01F1-0849-9A88-BC3F5BF9B079}"/>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2287659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42DB-7375-B045-B200-DE7F7B724A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9278995-493A-354C-9C5A-444BD303F92B}"/>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4" name="Footer Placeholder 3">
            <a:extLst>
              <a:ext uri="{FF2B5EF4-FFF2-40B4-BE49-F238E27FC236}">
                <a16:creationId xmlns:a16="http://schemas.microsoft.com/office/drawing/2014/main" id="{D60943EA-4440-5543-BE62-DCDDCD18A5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3EAD332-022E-EB44-9938-5C1EF6D07C93}"/>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415468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7F62-6A92-3744-8799-F9BA9F52B0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5644687-7C48-6C44-8FA4-732F28C89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E585F00-0493-E848-89E8-FA9448BD6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B810E0-2DD4-A543-9EF8-E6B7AC953AD2}"/>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6" name="Footer Placeholder 5">
            <a:extLst>
              <a:ext uri="{FF2B5EF4-FFF2-40B4-BE49-F238E27FC236}">
                <a16:creationId xmlns:a16="http://schemas.microsoft.com/office/drawing/2014/main" id="{FCE7DF5B-99FD-2442-88CA-A15D233A5E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EDFF03-5774-A14B-A1E8-9F022A6A7389}"/>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188370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4802-F46C-1640-BDAF-9CFA45E1E2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5702C5-DB59-7A4F-A89C-BAF933652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229391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C922-D6FB-AE45-940A-437C5A7AC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67EC1BF-8855-2441-8EE4-0C6334029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420D9-8048-3844-9F8F-529936B23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76FB95-9817-704C-81BA-6F8B050A747F}"/>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6" name="Footer Placeholder 5">
            <a:extLst>
              <a:ext uri="{FF2B5EF4-FFF2-40B4-BE49-F238E27FC236}">
                <a16:creationId xmlns:a16="http://schemas.microsoft.com/office/drawing/2014/main" id="{4344DB25-3ED7-7845-8442-B51795EF89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248E93B-C22F-374F-9650-0FD13BDE41EB}"/>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2865745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F21A-3C94-314B-8DA3-4BAC5649B6D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F210C5-2F79-D147-809E-2B53ABFCD0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890634-D00B-0841-A302-D79D242FC65F}"/>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5" name="Footer Placeholder 4">
            <a:extLst>
              <a:ext uri="{FF2B5EF4-FFF2-40B4-BE49-F238E27FC236}">
                <a16:creationId xmlns:a16="http://schemas.microsoft.com/office/drawing/2014/main" id="{E6BD2AFA-54D0-BD45-A987-F7D4AC478E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EB177B-FC4D-FB42-B6B9-52045016B791}"/>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63419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A19E2-27B4-4E4A-B63E-051FBDD6862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C3069A-E7E0-DE44-9BE2-E7087E0AFEC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0F7155-52AD-714C-9370-7B6987058F59}"/>
              </a:ext>
            </a:extLst>
          </p:cNvPr>
          <p:cNvSpPr>
            <a:spLocks noGrp="1"/>
          </p:cNvSpPr>
          <p:nvPr>
            <p:ph type="dt" sz="half" idx="10"/>
          </p:nvPr>
        </p:nvSpPr>
        <p:spPr>
          <a:xfrm>
            <a:off x="838200" y="6356350"/>
            <a:ext cx="2743200" cy="365125"/>
          </a:xfrm>
          <a:prstGeom prst="rect">
            <a:avLst/>
          </a:prstGeom>
        </p:spPr>
        <p:txBody>
          <a:bodyPr/>
          <a:lstStyle/>
          <a:p>
            <a:fld id="{C319C596-D511-F948-B4AF-4238D4FC5C34}" type="datetimeFigureOut">
              <a:rPr lang="en-US" smtClean="0"/>
              <a:t>9/14/2020</a:t>
            </a:fld>
            <a:endParaRPr lang="en-US"/>
          </a:p>
        </p:txBody>
      </p:sp>
      <p:sp>
        <p:nvSpPr>
          <p:cNvPr id="5" name="Footer Placeholder 4">
            <a:extLst>
              <a:ext uri="{FF2B5EF4-FFF2-40B4-BE49-F238E27FC236}">
                <a16:creationId xmlns:a16="http://schemas.microsoft.com/office/drawing/2014/main" id="{75E4BA01-BC3F-164C-8CF6-A4E3F7ED2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A1D2DA-5889-FA42-8D6D-75CDBD913E7C}"/>
              </a:ext>
            </a:extLst>
          </p:cNvPr>
          <p:cNvSpPr>
            <a:spLocks noGrp="1"/>
          </p:cNvSpPr>
          <p:nvPr>
            <p:ph type="sldNum" sz="quarter" idx="12"/>
          </p:nvPr>
        </p:nvSpPr>
        <p:spPr>
          <a:xfrm>
            <a:off x="8610600" y="6356350"/>
            <a:ext cx="2743200" cy="365125"/>
          </a:xfrm>
          <a:prstGeom prst="rect">
            <a:avLst/>
          </a:prstGeom>
        </p:spPr>
        <p:txBody>
          <a:bodyPr/>
          <a:lstStyle/>
          <a:p>
            <a:fld id="{1A13F125-6CAE-EA45-83E5-B379A87763FC}" type="slidenum">
              <a:rPr lang="en-US" smtClean="0"/>
              <a:t>‹#›</a:t>
            </a:fld>
            <a:endParaRPr lang="en-US"/>
          </a:p>
        </p:txBody>
      </p:sp>
    </p:spTree>
    <p:extLst>
      <p:ext uri="{BB962C8B-B14F-4D97-AF65-F5344CB8AC3E}">
        <p14:creationId xmlns:p14="http://schemas.microsoft.com/office/powerpoint/2010/main" val="19473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8362-8A56-6046-8CB9-D869CCD004B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268486-C8DA-6B4C-9A73-43C397011F0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8B563D1-35EC-B04A-8DB5-63FD985B33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4048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A0E6-1B19-B248-9269-1BB0EB54652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A905D2-A6A9-834F-BD66-FFA62E216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D33CD9-90FF-124C-8167-0387B27EA9C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C7FC0C-DD44-0E4D-95A7-E2152D1261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31C45B-343E-DD48-8124-EAD7048D78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444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348A-8462-0E45-B6D8-56B9FBDE8FD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3056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64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FB27-445D-3B4D-A4B2-B957AC0B23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8BEE3D-BEDE-AB4C-8AA0-B5DAD23E92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D07E9B-FC55-9F4C-8153-74B6BF3F8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79053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1EDC-F002-2D42-9BFC-E957D33DD4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C03345-D4CA-294A-B3D1-F41CD42D96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92EAA4-EA2F-9043-A212-B2F66AE4F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7079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63D18-E00E-4542-9AB7-58B99FD63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19A7F2D-F7A2-6D45-B8F8-4817EF98E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9CE8CC3F-AF8C-9D43-85C5-D37BD2D751E6}"/>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1220409" y="275251"/>
            <a:ext cx="705426" cy="708723"/>
          </a:xfrm>
          <a:prstGeom prst="rect">
            <a:avLst/>
          </a:prstGeom>
        </p:spPr>
      </p:pic>
    </p:spTree>
    <p:extLst>
      <p:ext uri="{BB962C8B-B14F-4D97-AF65-F5344CB8AC3E}">
        <p14:creationId xmlns:p14="http://schemas.microsoft.com/office/powerpoint/2010/main" val="2305815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i="0" kern="1200">
          <a:solidFill>
            <a:schemeClr val="tx1"/>
          </a:solidFill>
          <a:latin typeface="Museo Sans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52381-1014-3E4D-939F-1F97C759D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56DB12-26DF-C347-A68B-A0C57C601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CA6339CA-D2F0-0B42-BBC2-3AF8CE8579FB}"/>
              </a:ext>
            </a:extLst>
          </p:cNvPr>
          <p:cNvPicPr>
            <a:picLocks noChangeAspect="1"/>
          </p:cNvPicPr>
          <p:nvPr userDrawn="1"/>
        </p:nvPicPr>
        <p:blipFill>
          <a:blip r:embed="rId13" cstate="print">
            <a:extLst>
              <a:ext uri="{28A0092B-C50C-407E-A947-70E740481C1C}">
                <a14:useLocalDpi xmlns:a14="http://schemas.microsoft.com/office/drawing/2010/main"/>
              </a:ext>
            </a:extLst>
          </a:blip>
          <a:srcRect/>
          <a:stretch/>
        </p:blipFill>
        <p:spPr>
          <a:xfrm>
            <a:off x="11032891" y="288618"/>
            <a:ext cx="862355" cy="714682"/>
          </a:xfrm>
          <a:prstGeom prst="rect">
            <a:avLst/>
          </a:prstGeom>
        </p:spPr>
      </p:pic>
    </p:spTree>
    <p:extLst>
      <p:ext uri="{BB962C8B-B14F-4D97-AF65-F5344CB8AC3E}">
        <p14:creationId xmlns:p14="http://schemas.microsoft.com/office/powerpoint/2010/main" val="1429703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chemeClr val="tx1"/>
          </a:solidFill>
          <a:latin typeface="Univia Pro"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tiva Sans Light" pitchFamily="2" charset="77"/>
          <a:ea typeface="Motiva Sans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tiva Sans Light" pitchFamily="2" charset="77"/>
          <a:ea typeface="Motiva Sans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tiva Sans Light" pitchFamily="2" charset="77"/>
          <a:ea typeface="Motiva Sans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tiva Sans Light" pitchFamily="2" charset="77"/>
          <a:ea typeface="Motiva Sans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tiva Sans Light" pitchFamily="2" charset="77"/>
          <a:ea typeface="Motiva Sans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114D4-C90D-7F46-922E-A6869E085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5A6EB0B-292B-9044-8F56-677B25452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15532439"/>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kern="1200">
          <a:solidFill>
            <a:schemeClr val="tx1"/>
          </a:solidFill>
          <a:latin typeface="Univia Pro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tiva Sans Light" pitchFamily="2" charset="77"/>
          <a:ea typeface="Motiva Sans Light"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tiva Sans Light" pitchFamily="2" charset="77"/>
          <a:ea typeface="Motiva Sans Light"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tiva Sans Light" pitchFamily="2" charset="77"/>
          <a:ea typeface="Motiva Sans Light"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tiva Sans Light" pitchFamily="2" charset="77"/>
          <a:ea typeface="Motiva Sans Light"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tiva Sans Light" pitchFamily="2" charset="77"/>
          <a:ea typeface="Motiva Sans Ligh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 food&#10;&#10;Description automatically generated">
            <a:extLst>
              <a:ext uri="{FF2B5EF4-FFF2-40B4-BE49-F238E27FC236}">
                <a16:creationId xmlns:a16="http://schemas.microsoft.com/office/drawing/2014/main" id="{78BE62DB-47E6-4A9B-8157-7A711CA24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891" y="381902"/>
            <a:ext cx="5214709" cy="6234688"/>
          </a:xfrm>
          <a:prstGeom prst="rect">
            <a:avLst/>
          </a:prstGeom>
        </p:spPr>
      </p:pic>
    </p:spTree>
    <p:extLst>
      <p:ext uri="{BB962C8B-B14F-4D97-AF65-F5344CB8AC3E}">
        <p14:creationId xmlns:p14="http://schemas.microsoft.com/office/powerpoint/2010/main" val="2672554880"/>
      </p:ext>
    </p:extLst>
  </p:cSld>
  <p:clrMapOvr>
    <a:masterClrMapping/>
  </p:clrMapOvr>
  <p:transition spd="slow" advClick="0" advTm="100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B0F0C1-17AB-4300-82DC-9D6253045567}"/>
              </a:ext>
            </a:extLst>
          </p:cNvPr>
          <p:cNvPicPr>
            <a:picLocks noChangeAspect="1"/>
          </p:cNvPicPr>
          <p:nvPr/>
        </p:nvPicPr>
        <p:blipFill>
          <a:blip r:embed="rId3"/>
          <a:stretch>
            <a:fillRect/>
          </a:stretch>
        </p:blipFill>
        <p:spPr>
          <a:xfrm>
            <a:off x="244121" y="647292"/>
            <a:ext cx="11703758" cy="5867807"/>
          </a:xfrm>
          <a:prstGeom prst="rect">
            <a:avLst/>
          </a:prstGeom>
        </p:spPr>
      </p:pic>
    </p:spTree>
    <p:extLst>
      <p:ext uri="{BB962C8B-B14F-4D97-AF65-F5344CB8AC3E}">
        <p14:creationId xmlns:p14="http://schemas.microsoft.com/office/powerpoint/2010/main" val="1218215534"/>
      </p:ext>
    </p:extLst>
  </p:cSld>
  <p:clrMapOvr>
    <a:masterClrMapping/>
  </p:clrMapOvr>
  <p:transition spd="slow" advClick="0" advTm="1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28F711-BC01-49DC-99ED-3F8FAF51E30F}"/>
              </a:ext>
            </a:extLst>
          </p:cNvPr>
          <p:cNvPicPr>
            <a:picLocks noChangeAspect="1"/>
          </p:cNvPicPr>
          <p:nvPr/>
        </p:nvPicPr>
        <p:blipFill>
          <a:blip r:embed="rId3"/>
          <a:stretch>
            <a:fillRect/>
          </a:stretch>
        </p:blipFill>
        <p:spPr>
          <a:xfrm>
            <a:off x="409575" y="554012"/>
            <a:ext cx="11506200" cy="5749975"/>
          </a:xfrm>
          <a:prstGeom prst="rect">
            <a:avLst/>
          </a:prstGeom>
        </p:spPr>
      </p:pic>
    </p:spTree>
    <p:extLst>
      <p:ext uri="{BB962C8B-B14F-4D97-AF65-F5344CB8AC3E}">
        <p14:creationId xmlns:p14="http://schemas.microsoft.com/office/powerpoint/2010/main" val="3338467916"/>
      </p:ext>
    </p:extLst>
  </p:cSld>
  <p:clrMapOvr>
    <a:masterClrMapping/>
  </p:clrMapOvr>
  <p:transition spd="slow" advClick="0" advTm="1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2F3C6-0500-1341-9410-DFD31F23110B}"/>
              </a:ext>
            </a:extLst>
          </p:cNvPr>
          <p:cNvSpPr/>
          <p:nvPr/>
        </p:nvSpPr>
        <p:spPr>
          <a:xfrm>
            <a:off x="0" y="0"/>
            <a:ext cx="12192000" cy="6858000"/>
          </a:xfrm>
          <a:prstGeom prst="rect">
            <a:avLst/>
          </a:prstGeom>
          <a:gradFill>
            <a:gsLst>
              <a:gs pos="23000">
                <a:schemeClr val="tx1"/>
              </a:gs>
              <a:gs pos="66000">
                <a:schemeClr val="tx1">
                  <a:lumMod val="75000"/>
                  <a:lumOff val="2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5D82272-69BE-4FBC-8BE0-504A39A5B771}"/>
              </a:ext>
            </a:extLst>
          </p:cNvPr>
          <p:cNvSpPr txBox="1">
            <a:spLocks/>
          </p:cNvSpPr>
          <p:nvPr/>
        </p:nvSpPr>
        <p:spPr>
          <a:xfrm>
            <a:off x="482885" y="3621146"/>
            <a:ext cx="11709115" cy="20894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8000" dirty="0">
                <a:solidFill>
                  <a:schemeClr val="bg1"/>
                </a:solidFill>
                <a:highlight>
                  <a:srgbClr val="D62828"/>
                </a:highlight>
              </a:rPr>
              <a:t>To furlough or not to furlough?</a:t>
            </a:r>
          </a:p>
        </p:txBody>
      </p:sp>
      <p:pic>
        <p:nvPicPr>
          <p:cNvPr id="4" name="Picture 3" descr="A picture containing drawing, food&#10;&#10;Description automatically generated">
            <a:extLst>
              <a:ext uri="{FF2B5EF4-FFF2-40B4-BE49-F238E27FC236}">
                <a16:creationId xmlns:a16="http://schemas.microsoft.com/office/drawing/2014/main" id="{0D65D74A-569D-476B-9C0C-F169AEFCA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441" y="402934"/>
            <a:ext cx="1747609" cy="2089435"/>
          </a:xfrm>
          <a:prstGeom prst="rect">
            <a:avLst/>
          </a:prstGeom>
        </p:spPr>
      </p:pic>
    </p:spTree>
    <p:extLst>
      <p:ext uri="{BB962C8B-B14F-4D97-AF65-F5344CB8AC3E}">
        <p14:creationId xmlns:p14="http://schemas.microsoft.com/office/powerpoint/2010/main" val="315491164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B2A70A-2004-4BE4-8597-E1869B198035}"/>
              </a:ext>
            </a:extLst>
          </p:cNvPr>
          <p:cNvPicPr>
            <a:picLocks noChangeAspect="1"/>
          </p:cNvPicPr>
          <p:nvPr/>
        </p:nvPicPr>
        <p:blipFill>
          <a:blip r:embed="rId3"/>
          <a:stretch>
            <a:fillRect/>
          </a:stretch>
        </p:blipFill>
        <p:spPr>
          <a:xfrm>
            <a:off x="425762" y="698653"/>
            <a:ext cx="11340476" cy="5664048"/>
          </a:xfrm>
          <a:prstGeom prst="rect">
            <a:avLst/>
          </a:prstGeom>
        </p:spPr>
      </p:pic>
    </p:spTree>
    <p:extLst>
      <p:ext uri="{BB962C8B-B14F-4D97-AF65-F5344CB8AC3E}">
        <p14:creationId xmlns:p14="http://schemas.microsoft.com/office/powerpoint/2010/main" val="3681856311"/>
      </p:ext>
    </p:extLst>
  </p:cSld>
  <p:clrMapOvr>
    <a:masterClrMapping/>
  </p:clrMapOvr>
  <p:transition spd="slow" advClick="0" advTm="1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31B30-C0A6-4559-96BF-6DC7BC412455}"/>
              </a:ext>
            </a:extLst>
          </p:cNvPr>
          <p:cNvPicPr>
            <a:picLocks noChangeAspect="1"/>
          </p:cNvPicPr>
          <p:nvPr/>
        </p:nvPicPr>
        <p:blipFill>
          <a:blip r:embed="rId3"/>
          <a:stretch>
            <a:fillRect/>
          </a:stretch>
        </p:blipFill>
        <p:spPr>
          <a:xfrm>
            <a:off x="438149" y="674926"/>
            <a:ext cx="11380910" cy="5668724"/>
          </a:xfrm>
          <a:prstGeom prst="rect">
            <a:avLst/>
          </a:prstGeom>
        </p:spPr>
      </p:pic>
    </p:spTree>
    <p:extLst>
      <p:ext uri="{BB962C8B-B14F-4D97-AF65-F5344CB8AC3E}">
        <p14:creationId xmlns:p14="http://schemas.microsoft.com/office/powerpoint/2010/main" val="3719465877"/>
      </p:ext>
    </p:extLst>
  </p:cSld>
  <p:clrMapOvr>
    <a:masterClrMapping/>
  </p:clrMapOvr>
  <p:transition spd="slow" advClick="0" advTm="1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764625-92ED-4538-8513-C4628DDD71B1}"/>
              </a:ext>
            </a:extLst>
          </p:cNvPr>
          <p:cNvPicPr>
            <a:picLocks noChangeAspect="1"/>
          </p:cNvPicPr>
          <p:nvPr/>
        </p:nvPicPr>
        <p:blipFill>
          <a:blip r:embed="rId3"/>
          <a:stretch>
            <a:fillRect/>
          </a:stretch>
        </p:blipFill>
        <p:spPr>
          <a:xfrm>
            <a:off x="461962" y="630413"/>
            <a:ext cx="11268075" cy="5597173"/>
          </a:xfrm>
          <a:prstGeom prst="rect">
            <a:avLst/>
          </a:prstGeom>
        </p:spPr>
      </p:pic>
    </p:spTree>
    <p:extLst>
      <p:ext uri="{BB962C8B-B14F-4D97-AF65-F5344CB8AC3E}">
        <p14:creationId xmlns:p14="http://schemas.microsoft.com/office/powerpoint/2010/main" val="3658218639"/>
      </p:ext>
    </p:extLst>
  </p:cSld>
  <p:clrMapOvr>
    <a:masterClrMapping/>
  </p:clrMapOvr>
  <p:transition spd="slow" advClick="0" advTm="1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2F3C6-0500-1341-9410-DFD31F23110B}"/>
              </a:ext>
            </a:extLst>
          </p:cNvPr>
          <p:cNvSpPr/>
          <p:nvPr/>
        </p:nvSpPr>
        <p:spPr>
          <a:xfrm>
            <a:off x="0" y="0"/>
            <a:ext cx="12192000" cy="6858000"/>
          </a:xfrm>
          <a:prstGeom prst="rect">
            <a:avLst/>
          </a:prstGeom>
          <a:gradFill>
            <a:gsLst>
              <a:gs pos="23000">
                <a:schemeClr val="tx1"/>
              </a:gs>
              <a:gs pos="66000">
                <a:schemeClr val="tx1">
                  <a:lumMod val="75000"/>
                  <a:lumOff val="2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5D82272-69BE-4FBC-8BE0-504A39A5B771}"/>
              </a:ext>
            </a:extLst>
          </p:cNvPr>
          <p:cNvSpPr txBox="1">
            <a:spLocks/>
          </p:cNvSpPr>
          <p:nvPr/>
        </p:nvSpPr>
        <p:spPr>
          <a:xfrm>
            <a:off x="1372961" y="3613267"/>
            <a:ext cx="9260567" cy="20894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8000" dirty="0">
                <a:solidFill>
                  <a:schemeClr val="bg1"/>
                </a:solidFill>
                <a:highlight>
                  <a:srgbClr val="D62828"/>
                </a:highlight>
              </a:rPr>
              <a:t>Hiring not firing</a:t>
            </a:r>
          </a:p>
        </p:txBody>
      </p:sp>
      <p:pic>
        <p:nvPicPr>
          <p:cNvPr id="4" name="Picture 3" descr="A picture containing drawing, food&#10;&#10;Description automatically generated">
            <a:extLst>
              <a:ext uri="{FF2B5EF4-FFF2-40B4-BE49-F238E27FC236}">
                <a16:creationId xmlns:a16="http://schemas.microsoft.com/office/drawing/2014/main" id="{0D65D74A-569D-476B-9C0C-F169AEFCA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441" y="402934"/>
            <a:ext cx="1747609" cy="2089435"/>
          </a:xfrm>
          <a:prstGeom prst="rect">
            <a:avLst/>
          </a:prstGeom>
        </p:spPr>
      </p:pic>
    </p:spTree>
    <p:extLst>
      <p:ext uri="{BB962C8B-B14F-4D97-AF65-F5344CB8AC3E}">
        <p14:creationId xmlns:p14="http://schemas.microsoft.com/office/powerpoint/2010/main" val="49495333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3A393-6EAC-4D1C-8782-C71661A876E3}"/>
              </a:ext>
            </a:extLst>
          </p:cNvPr>
          <p:cNvPicPr>
            <a:picLocks noChangeAspect="1"/>
          </p:cNvPicPr>
          <p:nvPr/>
        </p:nvPicPr>
        <p:blipFill>
          <a:blip r:embed="rId3"/>
          <a:stretch>
            <a:fillRect/>
          </a:stretch>
        </p:blipFill>
        <p:spPr>
          <a:xfrm>
            <a:off x="600075" y="612516"/>
            <a:ext cx="11296650" cy="5632968"/>
          </a:xfrm>
          <a:prstGeom prst="rect">
            <a:avLst/>
          </a:prstGeom>
        </p:spPr>
      </p:pic>
    </p:spTree>
    <p:extLst>
      <p:ext uri="{BB962C8B-B14F-4D97-AF65-F5344CB8AC3E}">
        <p14:creationId xmlns:p14="http://schemas.microsoft.com/office/powerpoint/2010/main" val="2897299416"/>
      </p:ext>
    </p:extLst>
  </p:cSld>
  <p:clrMapOvr>
    <a:masterClrMapping/>
  </p:clrMapOvr>
  <p:transition spd="slow" advClick="0" advTm="1000">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B0D3AE-2CA4-43A4-BBA8-AD9F477E7C40}"/>
              </a:ext>
            </a:extLst>
          </p:cNvPr>
          <p:cNvPicPr>
            <a:picLocks noChangeAspect="1"/>
          </p:cNvPicPr>
          <p:nvPr/>
        </p:nvPicPr>
        <p:blipFill>
          <a:blip r:embed="rId3"/>
          <a:stretch>
            <a:fillRect/>
          </a:stretch>
        </p:blipFill>
        <p:spPr>
          <a:xfrm>
            <a:off x="681621" y="796779"/>
            <a:ext cx="11005553" cy="5508771"/>
          </a:xfrm>
          <a:prstGeom prst="rect">
            <a:avLst/>
          </a:prstGeom>
        </p:spPr>
      </p:pic>
    </p:spTree>
    <p:extLst>
      <p:ext uri="{BB962C8B-B14F-4D97-AF65-F5344CB8AC3E}">
        <p14:creationId xmlns:p14="http://schemas.microsoft.com/office/powerpoint/2010/main" val="2112017692"/>
      </p:ext>
    </p:extLst>
  </p:cSld>
  <p:clrMapOvr>
    <a:masterClrMapping/>
  </p:clrMapOvr>
  <p:transition spd="slow" advClick="0" advTm="1000">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2F3C6-0500-1341-9410-DFD31F23110B}"/>
              </a:ext>
            </a:extLst>
          </p:cNvPr>
          <p:cNvSpPr/>
          <p:nvPr/>
        </p:nvSpPr>
        <p:spPr>
          <a:xfrm>
            <a:off x="0" y="0"/>
            <a:ext cx="12192000" cy="6858000"/>
          </a:xfrm>
          <a:prstGeom prst="rect">
            <a:avLst/>
          </a:prstGeom>
          <a:gradFill>
            <a:gsLst>
              <a:gs pos="23000">
                <a:schemeClr val="tx1"/>
              </a:gs>
              <a:gs pos="66000">
                <a:schemeClr val="tx1">
                  <a:lumMod val="75000"/>
                  <a:lumOff val="2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5D82272-69BE-4FBC-8BE0-504A39A5B771}"/>
              </a:ext>
            </a:extLst>
          </p:cNvPr>
          <p:cNvSpPr txBox="1">
            <a:spLocks/>
          </p:cNvSpPr>
          <p:nvPr/>
        </p:nvSpPr>
        <p:spPr>
          <a:xfrm>
            <a:off x="2252663" y="3819729"/>
            <a:ext cx="7686674" cy="11831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8000" dirty="0">
                <a:solidFill>
                  <a:schemeClr val="bg1"/>
                </a:solidFill>
                <a:highlight>
                  <a:srgbClr val="D62828"/>
                </a:highlight>
              </a:rPr>
              <a:t>Quality not quantity</a:t>
            </a:r>
          </a:p>
        </p:txBody>
      </p:sp>
      <p:pic>
        <p:nvPicPr>
          <p:cNvPr id="4" name="Picture 3" descr="A picture containing drawing, food&#10;&#10;Description automatically generated">
            <a:extLst>
              <a:ext uri="{FF2B5EF4-FFF2-40B4-BE49-F238E27FC236}">
                <a16:creationId xmlns:a16="http://schemas.microsoft.com/office/drawing/2014/main" id="{0D65D74A-569D-476B-9C0C-F169AEFCA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441" y="402934"/>
            <a:ext cx="1747609" cy="2089435"/>
          </a:xfrm>
          <a:prstGeom prst="rect">
            <a:avLst/>
          </a:prstGeom>
        </p:spPr>
      </p:pic>
    </p:spTree>
    <p:extLst>
      <p:ext uri="{BB962C8B-B14F-4D97-AF65-F5344CB8AC3E}">
        <p14:creationId xmlns:p14="http://schemas.microsoft.com/office/powerpoint/2010/main" val="89107968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2F3C6-0500-1341-9410-DFD31F23110B}"/>
              </a:ext>
            </a:extLst>
          </p:cNvPr>
          <p:cNvSpPr/>
          <p:nvPr/>
        </p:nvSpPr>
        <p:spPr>
          <a:xfrm>
            <a:off x="0" y="0"/>
            <a:ext cx="12192000" cy="6858000"/>
          </a:xfrm>
          <a:prstGeom prst="rect">
            <a:avLst/>
          </a:prstGeom>
          <a:gradFill>
            <a:gsLst>
              <a:gs pos="23000">
                <a:schemeClr val="tx1"/>
              </a:gs>
              <a:gs pos="66000">
                <a:schemeClr val="tx1">
                  <a:lumMod val="75000"/>
                  <a:lumOff val="2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B4CB5F4-69DA-2043-8320-877BE921B434}"/>
              </a:ext>
            </a:extLst>
          </p:cNvPr>
          <p:cNvSpPr>
            <a:spLocks noGrp="1"/>
          </p:cNvSpPr>
          <p:nvPr>
            <p:ph type="ctrTitle"/>
          </p:nvPr>
        </p:nvSpPr>
        <p:spPr>
          <a:xfrm>
            <a:off x="438151" y="886460"/>
            <a:ext cx="11534774" cy="1183118"/>
          </a:xfrm>
        </p:spPr>
        <p:txBody>
          <a:bodyPr anchor="ctr"/>
          <a:lstStyle/>
          <a:p>
            <a:r>
              <a:rPr lang="en-US" sz="4800" dirty="0">
                <a:solidFill>
                  <a:schemeClr val="bg1"/>
                </a:solidFill>
                <a:highlight>
                  <a:srgbClr val="D62828"/>
                </a:highlight>
              </a:rPr>
              <a:t>“Job Shortage sees 1,000 people chasing one position”</a:t>
            </a:r>
          </a:p>
        </p:txBody>
      </p:sp>
      <p:sp>
        <p:nvSpPr>
          <p:cNvPr id="7" name="Title 1">
            <a:extLst>
              <a:ext uri="{FF2B5EF4-FFF2-40B4-BE49-F238E27FC236}">
                <a16:creationId xmlns:a16="http://schemas.microsoft.com/office/drawing/2014/main" id="{96D487C4-BD84-42BF-8C51-A8DCB02C721F}"/>
              </a:ext>
            </a:extLst>
          </p:cNvPr>
          <p:cNvSpPr txBox="1">
            <a:spLocks/>
          </p:cNvSpPr>
          <p:nvPr/>
        </p:nvSpPr>
        <p:spPr>
          <a:xfrm>
            <a:off x="438151" y="3199391"/>
            <a:ext cx="11534774" cy="11831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4800" dirty="0">
                <a:solidFill>
                  <a:schemeClr val="bg1"/>
                </a:solidFill>
                <a:highlight>
                  <a:srgbClr val="D62828"/>
                </a:highlight>
              </a:rPr>
              <a:t>“I’ve applied for 2,000 jobs with no success”</a:t>
            </a:r>
          </a:p>
        </p:txBody>
      </p:sp>
      <p:sp>
        <p:nvSpPr>
          <p:cNvPr id="8" name="Title 1">
            <a:extLst>
              <a:ext uri="{FF2B5EF4-FFF2-40B4-BE49-F238E27FC236}">
                <a16:creationId xmlns:a16="http://schemas.microsoft.com/office/drawing/2014/main" id="{85D82272-69BE-4FBC-8BE0-504A39A5B771}"/>
              </a:ext>
            </a:extLst>
          </p:cNvPr>
          <p:cNvSpPr txBox="1">
            <a:spLocks/>
          </p:cNvSpPr>
          <p:nvPr/>
        </p:nvSpPr>
        <p:spPr>
          <a:xfrm>
            <a:off x="438151" y="5106035"/>
            <a:ext cx="11534774" cy="11831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4800" dirty="0">
                <a:solidFill>
                  <a:schemeClr val="bg1"/>
                </a:solidFill>
                <a:highlight>
                  <a:srgbClr val="D62828"/>
                </a:highlight>
              </a:rPr>
              <a:t>“Bank to cut 550 jobs in branches”</a:t>
            </a:r>
          </a:p>
        </p:txBody>
      </p:sp>
    </p:spTree>
    <p:extLst>
      <p:ext uri="{BB962C8B-B14F-4D97-AF65-F5344CB8AC3E}">
        <p14:creationId xmlns:p14="http://schemas.microsoft.com/office/powerpoint/2010/main" val="240979229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2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ppt_x</p:attrName>
                                        </p:attrNameLst>
                                      </p:cBhvr>
                                      <p:tavLst>
                                        <p:tav tm="0">
                                          <p:val>
                                            <p:strVal val="#ppt_x"/>
                                          </p:val>
                                        </p:tav>
                                        <p:tav tm="100000">
                                          <p:val>
                                            <p:strVal val="#ppt_x"/>
                                          </p:val>
                                        </p:tav>
                                      </p:tavLst>
                                    </p:anim>
                                    <p:anim calcmode="lin" valueType="num">
                                      <p:cBhvr>
                                        <p:cTn id="21"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77D058-CF64-4EDD-B132-30519C167F7A}"/>
              </a:ext>
            </a:extLst>
          </p:cNvPr>
          <p:cNvPicPr>
            <a:picLocks noChangeAspect="1"/>
          </p:cNvPicPr>
          <p:nvPr/>
        </p:nvPicPr>
        <p:blipFill>
          <a:blip r:embed="rId3"/>
          <a:stretch>
            <a:fillRect/>
          </a:stretch>
        </p:blipFill>
        <p:spPr>
          <a:xfrm>
            <a:off x="481012" y="592614"/>
            <a:ext cx="11431236" cy="5693886"/>
          </a:xfrm>
          <a:prstGeom prst="rect">
            <a:avLst/>
          </a:prstGeom>
        </p:spPr>
      </p:pic>
    </p:spTree>
    <p:extLst>
      <p:ext uri="{BB962C8B-B14F-4D97-AF65-F5344CB8AC3E}">
        <p14:creationId xmlns:p14="http://schemas.microsoft.com/office/powerpoint/2010/main" val="277487714"/>
      </p:ext>
    </p:extLst>
  </p:cSld>
  <p:clrMapOvr>
    <a:masterClrMapping/>
  </p:clrMapOvr>
  <p:transition spd="slow" advClick="0" advTm="1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A9948-BBDE-4AFB-886A-971E1A0DC205}"/>
              </a:ext>
            </a:extLst>
          </p:cNvPr>
          <p:cNvPicPr>
            <a:picLocks noChangeAspect="1"/>
          </p:cNvPicPr>
          <p:nvPr/>
        </p:nvPicPr>
        <p:blipFill>
          <a:blip r:embed="rId3"/>
          <a:stretch>
            <a:fillRect/>
          </a:stretch>
        </p:blipFill>
        <p:spPr>
          <a:xfrm>
            <a:off x="300037" y="515148"/>
            <a:ext cx="11591925" cy="5827703"/>
          </a:xfrm>
          <a:prstGeom prst="rect">
            <a:avLst/>
          </a:prstGeom>
        </p:spPr>
      </p:pic>
    </p:spTree>
    <p:extLst>
      <p:ext uri="{BB962C8B-B14F-4D97-AF65-F5344CB8AC3E}">
        <p14:creationId xmlns:p14="http://schemas.microsoft.com/office/powerpoint/2010/main" val="920614098"/>
      </p:ext>
    </p:extLst>
  </p:cSld>
  <p:clrMapOvr>
    <a:masterClrMapping/>
  </p:clrMapOvr>
  <p:transition spd="slow" advClick="0" advTm="100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4530F-2E1F-4CA7-AEDC-23CA34370A64}"/>
              </a:ext>
            </a:extLst>
          </p:cNvPr>
          <p:cNvPicPr>
            <a:picLocks noChangeAspect="1"/>
          </p:cNvPicPr>
          <p:nvPr/>
        </p:nvPicPr>
        <p:blipFill>
          <a:blip r:embed="rId3"/>
          <a:stretch>
            <a:fillRect/>
          </a:stretch>
        </p:blipFill>
        <p:spPr>
          <a:xfrm>
            <a:off x="250000" y="523446"/>
            <a:ext cx="11692000" cy="5811108"/>
          </a:xfrm>
          <a:prstGeom prst="rect">
            <a:avLst/>
          </a:prstGeom>
        </p:spPr>
      </p:pic>
    </p:spTree>
    <p:extLst>
      <p:ext uri="{BB962C8B-B14F-4D97-AF65-F5344CB8AC3E}">
        <p14:creationId xmlns:p14="http://schemas.microsoft.com/office/powerpoint/2010/main" val="1306771135"/>
      </p:ext>
    </p:extLst>
  </p:cSld>
  <p:clrMapOvr>
    <a:masterClrMapping/>
  </p:clrMapOvr>
  <p:transition spd="slow" advClick="0" advTm="1000">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5FFBF87-8FB4-6942-8C4C-DCE521F71BCC}"/>
              </a:ext>
            </a:extLst>
          </p:cNvPr>
          <p:cNvSpPr txBox="1">
            <a:spLocks/>
          </p:cNvSpPr>
          <p:nvPr/>
        </p:nvSpPr>
        <p:spPr>
          <a:xfrm>
            <a:off x="921328" y="755341"/>
            <a:ext cx="8783781" cy="66387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pPr algn="l"/>
            <a:r>
              <a:rPr lang="en-US" sz="2400" dirty="0"/>
              <a:t>OUR VISION</a:t>
            </a:r>
          </a:p>
        </p:txBody>
      </p:sp>
      <p:pic>
        <p:nvPicPr>
          <p:cNvPr id="11" name="Picture 10">
            <a:extLst>
              <a:ext uri="{FF2B5EF4-FFF2-40B4-BE49-F238E27FC236}">
                <a16:creationId xmlns:a16="http://schemas.microsoft.com/office/drawing/2014/main" id="{2AB3BCD4-7199-8848-9A28-02975F5490F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196829" y="635626"/>
            <a:ext cx="8511961" cy="5668965"/>
          </a:xfrm>
          <a:prstGeom prst="rect">
            <a:avLst/>
          </a:prstGeom>
        </p:spPr>
      </p:pic>
      <p:sp>
        <p:nvSpPr>
          <p:cNvPr id="4" name="Title 1">
            <a:extLst>
              <a:ext uri="{FF2B5EF4-FFF2-40B4-BE49-F238E27FC236}">
                <a16:creationId xmlns:a16="http://schemas.microsoft.com/office/drawing/2014/main" id="{310AB73A-1E01-4743-93B5-8ACEF9D473E6}"/>
              </a:ext>
            </a:extLst>
          </p:cNvPr>
          <p:cNvSpPr txBox="1">
            <a:spLocks/>
          </p:cNvSpPr>
          <p:nvPr/>
        </p:nvSpPr>
        <p:spPr>
          <a:xfrm>
            <a:off x="-241005" y="236095"/>
            <a:ext cx="6337005" cy="11831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8000" dirty="0">
                <a:solidFill>
                  <a:schemeClr val="bg1"/>
                </a:solidFill>
                <a:highlight>
                  <a:srgbClr val="D62828"/>
                </a:highlight>
              </a:rPr>
              <a:t>Summary</a:t>
            </a:r>
          </a:p>
        </p:txBody>
      </p:sp>
    </p:spTree>
    <p:extLst>
      <p:ext uri="{BB962C8B-B14F-4D97-AF65-F5344CB8AC3E}">
        <p14:creationId xmlns:p14="http://schemas.microsoft.com/office/powerpoint/2010/main" val="111469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8B40-AD82-544D-8492-612101A5A0B0}"/>
              </a:ext>
            </a:extLst>
          </p:cNvPr>
          <p:cNvSpPr>
            <a:spLocks noGrp="1"/>
          </p:cNvSpPr>
          <p:nvPr>
            <p:ph type="ctrTitle"/>
          </p:nvPr>
        </p:nvSpPr>
        <p:spPr>
          <a:xfrm>
            <a:off x="6984060" y="820313"/>
            <a:ext cx="5198165" cy="2154812"/>
          </a:xfrm>
        </p:spPr>
        <p:txBody>
          <a:bodyPr anchor="ctr"/>
          <a:lstStyle/>
          <a:p>
            <a:r>
              <a:rPr lang="en-US" sz="5400" dirty="0">
                <a:solidFill>
                  <a:schemeClr val="bg1"/>
                </a:solidFill>
              </a:rPr>
              <a:t>Your Business</a:t>
            </a:r>
            <a:br>
              <a:rPr lang="en-US" sz="5400" dirty="0">
                <a:solidFill>
                  <a:schemeClr val="bg1"/>
                </a:solidFill>
              </a:rPr>
            </a:br>
            <a:r>
              <a:rPr lang="en-US" sz="5400" dirty="0">
                <a:solidFill>
                  <a:schemeClr val="bg1"/>
                </a:solidFill>
              </a:rPr>
              <a:t>Your People Survey 2020</a:t>
            </a:r>
          </a:p>
        </p:txBody>
      </p:sp>
      <p:sp>
        <p:nvSpPr>
          <p:cNvPr id="4" name="Title 1">
            <a:extLst>
              <a:ext uri="{FF2B5EF4-FFF2-40B4-BE49-F238E27FC236}">
                <a16:creationId xmlns:a16="http://schemas.microsoft.com/office/drawing/2014/main" id="{F52F89F6-96F2-B742-A2B8-7AABDACBDF66}"/>
              </a:ext>
            </a:extLst>
          </p:cNvPr>
          <p:cNvSpPr txBox="1">
            <a:spLocks/>
          </p:cNvSpPr>
          <p:nvPr/>
        </p:nvSpPr>
        <p:spPr>
          <a:xfrm>
            <a:off x="7759031" y="4960281"/>
            <a:ext cx="3007360" cy="811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4000" dirty="0">
                <a:solidFill>
                  <a:schemeClr val="bg1"/>
                </a:solidFill>
              </a:rPr>
              <a:t>The impact of Covid-19</a:t>
            </a:r>
          </a:p>
        </p:txBody>
      </p:sp>
      <p:pic>
        <p:nvPicPr>
          <p:cNvPr id="6" name="Picture 5">
            <a:extLst>
              <a:ext uri="{FF2B5EF4-FFF2-40B4-BE49-F238E27FC236}">
                <a16:creationId xmlns:a16="http://schemas.microsoft.com/office/drawing/2014/main" id="{DAEAB60A-E389-144C-B233-F2AFD1B342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0007" y="660400"/>
            <a:ext cx="991986" cy="996622"/>
          </a:xfrm>
          <a:prstGeom prst="rect">
            <a:avLst/>
          </a:prstGeom>
        </p:spPr>
      </p:pic>
      <p:pic>
        <p:nvPicPr>
          <p:cNvPr id="3" name="Picture 2">
            <a:extLst>
              <a:ext uri="{FF2B5EF4-FFF2-40B4-BE49-F238E27FC236}">
                <a16:creationId xmlns:a16="http://schemas.microsoft.com/office/drawing/2014/main" id="{16735E63-4D7D-458A-AA95-EF8507693C36}"/>
              </a:ext>
            </a:extLst>
          </p:cNvPr>
          <p:cNvPicPr>
            <a:picLocks noChangeAspect="1"/>
          </p:cNvPicPr>
          <p:nvPr/>
        </p:nvPicPr>
        <p:blipFill>
          <a:blip r:embed="rId4"/>
          <a:stretch>
            <a:fillRect/>
          </a:stretch>
        </p:blipFill>
        <p:spPr>
          <a:xfrm>
            <a:off x="0" y="108092"/>
            <a:ext cx="6823277" cy="6749908"/>
          </a:xfrm>
          <a:prstGeom prst="rect">
            <a:avLst/>
          </a:prstGeom>
        </p:spPr>
      </p:pic>
      <p:sp>
        <p:nvSpPr>
          <p:cNvPr id="9" name="Title 1">
            <a:extLst>
              <a:ext uri="{FF2B5EF4-FFF2-40B4-BE49-F238E27FC236}">
                <a16:creationId xmlns:a16="http://schemas.microsoft.com/office/drawing/2014/main" id="{922A40D1-1F16-4871-9F70-56FB20B398F4}"/>
              </a:ext>
            </a:extLst>
          </p:cNvPr>
          <p:cNvSpPr txBox="1">
            <a:spLocks/>
          </p:cNvSpPr>
          <p:nvPr/>
        </p:nvSpPr>
        <p:spPr>
          <a:xfrm>
            <a:off x="6823278" y="2052460"/>
            <a:ext cx="4850974" cy="25709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3600" dirty="0"/>
              <a:t>Download your copy today…</a:t>
            </a:r>
          </a:p>
        </p:txBody>
      </p:sp>
      <p:pic>
        <p:nvPicPr>
          <p:cNvPr id="5" name="Picture 4" descr="A picture containing drawing, food&#10;&#10;Description automatically generated">
            <a:extLst>
              <a:ext uri="{FF2B5EF4-FFF2-40B4-BE49-F238E27FC236}">
                <a16:creationId xmlns:a16="http://schemas.microsoft.com/office/drawing/2014/main" id="{B2CD3F52-8BDA-4B69-B43E-F8BE9E4E0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2511" y="483403"/>
            <a:ext cx="1747609" cy="2089435"/>
          </a:xfrm>
          <a:prstGeom prst="rect">
            <a:avLst/>
          </a:prstGeom>
        </p:spPr>
      </p:pic>
    </p:spTree>
    <p:extLst>
      <p:ext uri="{BB962C8B-B14F-4D97-AF65-F5344CB8AC3E}">
        <p14:creationId xmlns:p14="http://schemas.microsoft.com/office/powerpoint/2010/main" val="2208746755"/>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0-#ppt_w/2"/>
                                          </p:val>
                                        </p:tav>
                                        <p:tav tm="100000">
                                          <p:val>
                                            <p:strVal val="#ppt_x"/>
                                          </p:val>
                                        </p:tav>
                                      </p:tavLst>
                                    </p:anim>
                                    <p:anim calcmode="lin" valueType="num">
                                      <p:cBhvr additive="base">
                                        <p:cTn id="8" dur="2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8B40-AD82-544D-8492-612101A5A0B0}"/>
              </a:ext>
            </a:extLst>
          </p:cNvPr>
          <p:cNvSpPr>
            <a:spLocks noGrp="1"/>
          </p:cNvSpPr>
          <p:nvPr>
            <p:ph type="ctrTitle"/>
          </p:nvPr>
        </p:nvSpPr>
        <p:spPr>
          <a:xfrm>
            <a:off x="6984060" y="820313"/>
            <a:ext cx="5198165" cy="2154812"/>
          </a:xfrm>
        </p:spPr>
        <p:txBody>
          <a:bodyPr anchor="ctr"/>
          <a:lstStyle/>
          <a:p>
            <a:r>
              <a:rPr lang="en-US" sz="5400" dirty="0">
                <a:solidFill>
                  <a:schemeClr val="bg1"/>
                </a:solidFill>
              </a:rPr>
              <a:t>Your Business</a:t>
            </a:r>
            <a:br>
              <a:rPr lang="en-US" sz="5400" dirty="0">
                <a:solidFill>
                  <a:schemeClr val="bg1"/>
                </a:solidFill>
              </a:rPr>
            </a:br>
            <a:r>
              <a:rPr lang="en-US" sz="5400" dirty="0">
                <a:solidFill>
                  <a:schemeClr val="bg1"/>
                </a:solidFill>
              </a:rPr>
              <a:t>Your People Survey 2020</a:t>
            </a:r>
          </a:p>
        </p:txBody>
      </p:sp>
      <p:sp>
        <p:nvSpPr>
          <p:cNvPr id="4" name="Title 1">
            <a:extLst>
              <a:ext uri="{FF2B5EF4-FFF2-40B4-BE49-F238E27FC236}">
                <a16:creationId xmlns:a16="http://schemas.microsoft.com/office/drawing/2014/main" id="{F52F89F6-96F2-B742-A2B8-7AABDACBDF66}"/>
              </a:ext>
            </a:extLst>
          </p:cNvPr>
          <p:cNvSpPr txBox="1">
            <a:spLocks/>
          </p:cNvSpPr>
          <p:nvPr/>
        </p:nvSpPr>
        <p:spPr>
          <a:xfrm>
            <a:off x="7759031" y="4960281"/>
            <a:ext cx="3007360" cy="8119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4000" dirty="0">
                <a:solidFill>
                  <a:schemeClr val="bg1"/>
                </a:solidFill>
              </a:rPr>
              <a:t>The impact of Covid-19</a:t>
            </a:r>
          </a:p>
        </p:txBody>
      </p:sp>
      <p:pic>
        <p:nvPicPr>
          <p:cNvPr id="6" name="Picture 5">
            <a:extLst>
              <a:ext uri="{FF2B5EF4-FFF2-40B4-BE49-F238E27FC236}">
                <a16:creationId xmlns:a16="http://schemas.microsoft.com/office/drawing/2014/main" id="{DAEAB60A-E389-144C-B233-F2AFD1B342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00007" y="660400"/>
            <a:ext cx="991986" cy="996622"/>
          </a:xfrm>
          <a:prstGeom prst="rect">
            <a:avLst/>
          </a:prstGeom>
        </p:spPr>
      </p:pic>
      <p:pic>
        <p:nvPicPr>
          <p:cNvPr id="7" name="Picture 6">
            <a:extLst>
              <a:ext uri="{FF2B5EF4-FFF2-40B4-BE49-F238E27FC236}">
                <a16:creationId xmlns:a16="http://schemas.microsoft.com/office/drawing/2014/main" id="{28391628-1C84-48A5-86F7-F2FAE4C66038}"/>
              </a:ext>
            </a:extLst>
          </p:cNvPr>
          <p:cNvPicPr>
            <a:picLocks noChangeAspect="1"/>
          </p:cNvPicPr>
          <p:nvPr/>
        </p:nvPicPr>
        <p:blipFill>
          <a:blip r:embed="rId4"/>
          <a:stretch>
            <a:fillRect/>
          </a:stretch>
        </p:blipFill>
        <p:spPr>
          <a:xfrm>
            <a:off x="355779" y="430260"/>
            <a:ext cx="11655495" cy="5767340"/>
          </a:xfrm>
          <a:prstGeom prst="rect">
            <a:avLst/>
          </a:prstGeom>
        </p:spPr>
      </p:pic>
    </p:spTree>
    <p:extLst>
      <p:ext uri="{BB962C8B-B14F-4D97-AF65-F5344CB8AC3E}">
        <p14:creationId xmlns:p14="http://schemas.microsoft.com/office/powerpoint/2010/main" val="2267101542"/>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0-#ppt_w/2"/>
                                          </p:val>
                                        </p:tav>
                                        <p:tav tm="100000">
                                          <p:val>
                                            <p:strVal val="#ppt_x"/>
                                          </p:val>
                                        </p:tav>
                                      </p:tavLst>
                                    </p:anim>
                                    <p:anim calcmode="lin" valueType="num">
                                      <p:cBhvr additive="base">
                                        <p:cTn id="8" dur="2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0" fill="hold"/>
                                        <p:tgtEl>
                                          <p:spTgt spid="4"/>
                                        </p:tgtEl>
                                        <p:attrNameLst>
                                          <p:attrName>ppt_x</p:attrName>
                                        </p:attrNameLst>
                                      </p:cBhvr>
                                      <p:tavLst>
                                        <p:tav tm="0">
                                          <p:val>
                                            <p:strVal val="1+#ppt_w/2"/>
                                          </p:val>
                                        </p:tav>
                                        <p:tav tm="100000">
                                          <p:val>
                                            <p:strVal val="#ppt_x"/>
                                          </p:val>
                                        </p:tav>
                                      </p:tavLst>
                                    </p:anim>
                                    <p:anim calcmode="lin" valueType="num">
                                      <p:cBhvr additive="base">
                                        <p:cTn id="12" dur="2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2F3C6-0500-1341-9410-DFD31F23110B}"/>
              </a:ext>
            </a:extLst>
          </p:cNvPr>
          <p:cNvSpPr/>
          <p:nvPr/>
        </p:nvSpPr>
        <p:spPr>
          <a:xfrm>
            <a:off x="0" y="0"/>
            <a:ext cx="12192000" cy="6858000"/>
          </a:xfrm>
          <a:prstGeom prst="rect">
            <a:avLst/>
          </a:prstGeom>
          <a:gradFill>
            <a:gsLst>
              <a:gs pos="23000">
                <a:schemeClr val="tx1"/>
              </a:gs>
              <a:gs pos="66000">
                <a:schemeClr val="tx1">
                  <a:lumMod val="75000"/>
                  <a:lumOff val="2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5D82272-69BE-4FBC-8BE0-504A39A5B771}"/>
              </a:ext>
            </a:extLst>
          </p:cNvPr>
          <p:cNvSpPr txBox="1">
            <a:spLocks/>
          </p:cNvSpPr>
          <p:nvPr/>
        </p:nvSpPr>
        <p:spPr>
          <a:xfrm>
            <a:off x="2159908" y="3621146"/>
            <a:ext cx="7686674" cy="20894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8000" dirty="0">
                <a:solidFill>
                  <a:schemeClr val="bg1"/>
                </a:solidFill>
                <a:highlight>
                  <a:srgbClr val="D62828"/>
                </a:highlight>
              </a:rPr>
              <a:t>The Initial Impact</a:t>
            </a:r>
          </a:p>
        </p:txBody>
      </p:sp>
      <p:pic>
        <p:nvPicPr>
          <p:cNvPr id="4" name="Picture 3" descr="A picture containing drawing, food&#10;&#10;Description automatically generated">
            <a:extLst>
              <a:ext uri="{FF2B5EF4-FFF2-40B4-BE49-F238E27FC236}">
                <a16:creationId xmlns:a16="http://schemas.microsoft.com/office/drawing/2014/main" id="{0D65D74A-569D-476B-9C0C-F169AEFCA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441" y="402934"/>
            <a:ext cx="1747609" cy="2089435"/>
          </a:xfrm>
          <a:prstGeom prst="rect">
            <a:avLst/>
          </a:prstGeom>
        </p:spPr>
      </p:pic>
    </p:spTree>
    <p:extLst>
      <p:ext uri="{BB962C8B-B14F-4D97-AF65-F5344CB8AC3E}">
        <p14:creationId xmlns:p14="http://schemas.microsoft.com/office/powerpoint/2010/main" val="66659955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4E0E45-FFFA-4AA0-B6D6-E3294EF3AB17}"/>
              </a:ext>
            </a:extLst>
          </p:cNvPr>
          <p:cNvPicPr>
            <a:picLocks noChangeAspect="1"/>
          </p:cNvPicPr>
          <p:nvPr/>
        </p:nvPicPr>
        <p:blipFill>
          <a:blip r:embed="rId3"/>
          <a:stretch>
            <a:fillRect/>
          </a:stretch>
        </p:blipFill>
        <p:spPr>
          <a:xfrm>
            <a:off x="407504" y="723284"/>
            <a:ext cx="11518210" cy="5730890"/>
          </a:xfrm>
          <a:prstGeom prst="rect">
            <a:avLst/>
          </a:prstGeom>
        </p:spPr>
      </p:pic>
    </p:spTree>
    <p:extLst>
      <p:ext uri="{BB962C8B-B14F-4D97-AF65-F5344CB8AC3E}">
        <p14:creationId xmlns:p14="http://schemas.microsoft.com/office/powerpoint/2010/main" val="3063841200"/>
      </p:ext>
    </p:extLst>
  </p:cSld>
  <p:clrMapOvr>
    <a:masterClrMapping/>
  </p:clrMapOvr>
  <p:transition spd="slow" advClick="0" advTm="1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05826-59CA-42BB-84FB-7C76E40A3B8F}"/>
              </a:ext>
            </a:extLst>
          </p:cNvPr>
          <p:cNvPicPr>
            <a:picLocks noChangeAspect="1"/>
          </p:cNvPicPr>
          <p:nvPr/>
        </p:nvPicPr>
        <p:blipFill>
          <a:blip r:embed="rId3"/>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2115629196"/>
      </p:ext>
    </p:extLst>
  </p:cSld>
  <p:clrMapOvr>
    <a:masterClrMapping/>
  </p:clrMapOvr>
  <p:transition spd="slow" advClick="0" advTm="1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497F44-E627-4671-9F1F-B8BA717A97EF}"/>
              </a:ext>
            </a:extLst>
          </p:cNvPr>
          <p:cNvPicPr>
            <a:picLocks noChangeAspect="1"/>
          </p:cNvPicPr>
          <p:nvPr/>
        </p:nvPicPr>
        <p:blipFill>
          <a:blip r:embed="rId3"/>
          <a:stretch>
            <a:fillRect/>
          </a:stretch>
        </p:blipFill>
        <p:spPr>
          <a:xfrm>
            <a:off x="266700" y="496878"/>
            <a:ext cx="11658600" cy="5864244"/>
          </a:xfrm>
          <a:prstGeom prst="rect">
            <a:avLst/>
          </a:prstGeom>
        </p:spPr>
      </p:pic>
    </p:spTree>
    <p:extLst>
      <p:ext uri="{BB962C8B-B14F-4D97-AF65-F5344CB8AC3E}">
        <p14:creationId xmlns:p14="http://schemas.microsoft.com/office/powerpoint/2010/main" val="3902792660"/>
      </p:ext>
    </p:extLst>
  </p:cSld>
  <p:clrMapOvr>
    <a:masterClrMapping/>
  </p:clrMapOvr>
  <p:transition spd="slow" advClick="0" advTm="100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52F3C6-0500-1341-9410-DFD31F23110B}"/>
              </a:ext>
            </a:extLst>
          </p:cNvPr>
          <p:cNvSpPr/>
          <p:nvPr/>
        </p:nvSpPr>
        <p:spPr>
          <a:xfrm>
            <a:off x="0" y="0"/>
            <a:ext cx="12192000" cy="6858000"/>
          </a:xfrm>
          <a:prstGeom prst="rect">
            <a:avLst/>
          </a:prstGeom>
          <a:gradFill>
            <a:gsLst>
              <a:gs pos="23000">
                <a:schemeClr val="tx1"/>
              </a:gs>
              <a:gs pos="66000">
                <a:schemeClr val="tx1">
                  <a:lumMod val="75000"/>
                  <a:lumOff val="25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5D82272-69BE-4FBC-8BE0-504A39A5B771}"/>
              </a:ext>
            </a:extLst>
          </p:cNvPr>
          <p:cNvSpPr txBox="1">
            <a:spLocks/>
          </p:cNvSpPr>
          <p:nvPr/>
        </p:nvSpPr>
        <p:spPr>
          <a:xfrm>
            <a:off x="482885" y="3621146"/>
            <a:ext cx="11709115" cy="208943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tx1"/>
                </a:solidFill>
                <a:latin typeface="Museo Sans 700" panose="02000000000000000000" pitchFamily="2" charset="77"/>
                <a:ea typeface="+mj-ea"/>
                <a:cs typeface="+mj-cs"/>
              </a:defRPr>
            </a:lvl1pPr>
          </a:lstStyle>
          <a:p>
            <a:r>
              <a:rPr lang="en-US" sz="8000" dirty="0">
                <a:solidFill>
                  <a:schemeClr val="bg1"/>
                </a:solidFill>
                <a:highlight>
                  <a:srgbClr val="D62828"/>
                </a:highlight>
              </a:rPr>
              <a:t>Out of the Pandemic, new opportunities arise</a:t>
            </a:r>
          </a:p>
        </p:txBody>
      </p:sp>
      <p:pic>
        <p:nvPicPr>
          <p:cNvPr id="4" name="Picture 3" descr="A picture containing drawing, food&#10;&#10;Description automatically generated">
            <a:extLst>
              <a:ext uri="{FF2B5EF4-FFF2-40B4-BE49-F238E27FC236}">
                <a16:creationId xmlns:a16="http://schemas.microsoft.com/office/drawing/2014/main" id="{0D65D74A-569D-476B-9C0C-F169AEFCA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441" y="402934"/>
            <a:ext cx="1747609" cy="2089435"/>
          </a:xfrm>
          <a:prstGeom prst="rect">
            <a:avLst/>
          </a:prstGeom>
        </p:spPr>
      </p:pic>
    </p:spTree>
    <p:extLst>
      <p:ext uri="{BB962C8B-B14F-4D97-AF65-F5344CB8AC3E}">
        <p14:creationId xmlns:p14="http://schemas.microsoft.com/office/powerpoint/2010/main" val="25901516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75C561-3A03-4533-8890-A0469530055F}"/>
              </a:ext>
            </a:extLst>
          </p:cNvPr>
          <p:cNvPicPr>
            <a:picLocks noChangeAspect="1"/>
          </p:cNvPicPr>
          <p:nvPr/>
        </p:nvPicPr>
        <p:blipFill>
          <a:blip r:embed="rId3"/>
          <a:stretch>
            <a:fillRect/>
          </a:stretch>
        </p:blipFill>
        <p:spPr>
          <a:xfrm>
            <a:off x="252412" y="505616"/>
            <a:ext cx="11687175" cy="5846768"/>
          </a:xfrm>
          <a:prstGeom prst="rect">
            <a:avLst/>
          </a:prstGeom>
        </p:spPr>
      </p:pic>
    </p:spTree>
    <p:extLst>
      <p:ext uri="{BB962C8B-B14F-4D97-AF65-F5344CB8AC3E}">
        <p14:creationId xmlns:p14="http://schemas.microsoft.com/office/powerpoint/2010/main" val="1081549066"/>
      </p:ext>
    </p:extLst>
  </p:cSld>
  <p:clrMapOvr>
    <a:masterClrMapping/>
  </p:clrMapOvr>
  <p:transition spd="slow" advClick="0" advTm="1000">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B081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9AABB6F891C54B98EDE6AAC016C82A" ma:contentTypeVersion="12" ma:contentTypeDescription="Create a new document." ma:contentTypeScope="" ma:versionID="3077cac48eb415e5ead4cffe31de2d82">
  <xsd:schema xmlns:xsd="http://www.w3.org/2001/XMLSchema" xmlns:xs="http://www.w3.org/2001/XMLSchema" xmlns:p="http://schemas.microsoft.com/office/2006/metadata/properties" xmlns:ns2="57f65ba7-017c-49fd-a8ab-8cb25d41c822" xmlns:ns3="e0fb9d2e-6bea-482d-be4f-99c01c319cd5" targetNamespace="http://schemas.microsoft.com/office/2006/metadata/properties" ma:root="true" ma:fieldsID="35a555fedb28f2a35a27eada29a741b5" ns2:_="" ns3:_="">
    <xsd:import namespace="57f65ba7-017c-49fd-a8ab-8cb25d41c822"/>
    <xsd:import namespace="e0fb9d2e-6bea-482d-be4f-99c01c319c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65ba7-017c-49fd-a8ab-8cb25d41c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fb9d2e-6bea-482d-be4f-99c01c319c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F06FAF-BC1F-40AE-B4C0-A70B6C28BFC2}">
  <ds:schemaRefs>
    <ds:schemaRef ds:uri="http://schemas.microsoft.com/sharepoint/v3/contenttype/forms"/>
  </ds:schemaRefs>
</ds:datastoreItem>
</file>

<file path=customXml/itemProps2.xml><?xml version="1.0" encoding="utf-8"?>
<ds:datastoreItem xmlns:ds="http://schemas.openxmlformats.org/officeDocument/2006/customXml" ds:itemID="{716F2A06-48AD-4D18-8289-7ED4C0DDE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f65ba7-017c-49fd-a8ab-8cb25d41c822"/>
    <ds:schemaRef ds:uri="e0fb9d2e-6bea-482d-be4f-99c01c319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1B809B-1682-4165-91FF-37919886164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4297</TotalTime>
  <Words>1431</Words>
  <Application>Microsoft Office PowerPoint</Application>
  <PresentationFormat>Widescreen</PresentationFormat>
  <Paragraphs>88</Paragraphs>
  <Slides>24</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Museo Sans 300</vt:lpstr>
      <vt:lpstr>Univia Pro Medium</vt:lpstr>
      <vt:lpstr>Museo Sans 700</vt:lpstr>
      <vt:lpstr>Motiva Sans Light</vt:lpstr>
      <vt:lpstr>Univia Pro Light</vt:lpstr>
      <vt:lpstr>Univia Pro</vt:lpstr>
      <vt:lpstr>Arial</vt:lpstr>
      <vt:lpstr>McKinsey Sans</vt:lpstr>
      <vt:lpstr>Calibri</vt:lpstr>
      <vt:lpstr>Office Theme</vt:lpstr>
      <vt:lpstr>Custom Design</vt:lpstr>
      <vt:lpstr>1_Custom Design</vt:lpstr>
      <vt:lpstr>PowerPoint Presentation</vt:lpstr>
      <vt:lpstr>“Job Shortage sees 1,000 people chasing one position”</vt:lpstr>
      <vt:lpstr>Your Business Your People Survey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Business Your People Survey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Business Your People Survey 2020</dc:title>
  <dc:creator>Mel Homewood</dc:creator>
  <cp:lastModifiedBy>Mel Homewood</cp:lastModifiedBy>
  <cp:revision>15</cp:revision>
  <dcterms:created xsi:type="dcterms:W3CDTF">2020-09-11T13:43:11Z</dcterms:created>
  <dcterms:modified xsi:type="dcterms:W3CDTF">2020-09-14T21:29:47Z</dcterms:modified>
</cp:coreProperties>
</file>