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622" r:id="rId2"/>
    <p:sldId id="627" r:id="rId3"/>
    <p:sldId id="625" r:id="rId4"/>
    <p:sldId id="623" r:id="rId5"/>
    <p:sldId id="626" r:id="rId6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600E"/>
    <a:srgbClr val="FCD2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9" autoAdjust="0"/>
    <p:restoredTop sz="73113" autoAdjust="0"/>
  </p:normalViewPr>
  <p:slideViewPr>
    <p:cSldViewPr snapToGrid="0">
      <p:cViewPr varScale="1">
        <p:scale>
          <a:sx n="62" d="100"/>
          <a:sy n="62" d="100"/>
        </p:scale>
        <p:origin x="894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4283" cy="49829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7" y="2"/>
            <a:ext cx="2944283" cy="49829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B3378B47-91C9-4541-8692-155F20F61032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8"/>
            <a:ext cx="5435600" cy="3910489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3108"/>
            <a:ext cx="2944283" cy="498294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7" y="9433108"/>
            <a:ext cx="2944283" cy="498294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0B5F6011-3E11-4109-95D5-FADAA9E59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82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84">
              <a:defRPr/>
            </a:pPr>
            <a:fld id="{0B5F6011-3E11-4109-95D5-FADAA9E5915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14384">
                <a:defRPr/>
              </a:pPr>
              <a:t>1</a:t>
            </a:fld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77093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84">
              <a:defRPr/>
            </a:pPr>
            <a:fld id="{0B5F6011-3E11-4109-95D5-FADAA9E5915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14384">
                <a:defRPr/>
              </a:pPr>
              <a:t>2</a:t>
            </a:fld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64675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84">
              <a:defRPr/>
            </a:pPr>
            <a:fld id="{0B5F6011-3E11-4109-95D5-FADAA9E5915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14384">
                <a:defRPr/>
              </a:pPr>
              <a:t>3</a:t>
            </a:fld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37965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84">
              <a:defRPr/>
            </a:pPr>
            <a:fld id="{0B5F6011-3E11-4109-95D5-FADAA9E5915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14384">
                <a:defRPr/>
              </a:pPr>
              <a:t>4</a:t>
            </a:fld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73724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84">
              <a:defRPr/>
            </a:pPr>
            <a:fld id="{0B5F6011-3E11-4109-95D5-FADAA9E5915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14384">
                <a:defRPr/>
              </a:pPr>
              <a:t>5</a:t>
            </a:fld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42149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1764C-9605-49B8-A789-3D121FF69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77C39A-A1ED-4DC0-BE0D-15E5DE1A3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271CF-5CC8-436E-A5E6-E99A946F5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EFE-37CB-4BD3-BFAF-B8FE463EDAA1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58BDA-9998-45E9-9828-C4F3EB901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B26E7-F522-4F0A-B823-61A45CB6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06CF-D78B-43BE-A622-8DD2D7581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14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0EBCE-8BE6-49E7-A163-17101C3D9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6CFD8B-12C8-4E9C-B499-6390DE0F7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EEF8A-8E21-4DE5-B3BD-A436EFBD7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EFE-37CB-4BD3-BFAF-B8FE463EDAA1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EC7A3-746F-454C-BA49-270F3DD89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18EA0-50CB-4310-9D8F-C79A68E94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06CF-D78B-43BE-A622-8DD2D7581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59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628EBF-C6C5-41F5-8936-049253182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5AEB8E-1D91-4C6E-A437-C0BFC8300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154C2-C4A2-4220-95C5-B3B0AC56C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EFE-37CB-4BD3-BFAF-B8FE463EDAA1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B2FFA-0971-45E4-9610-2E7248DEE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6BA4F-2B1A-4DBD-AE15-323AB659A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06CF-D78B-43BE-A622-8DD2D7581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67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4D173-1A37-4D46-9B1B-B36B56678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7C9B5-4518-4922-B4F4-4401BEC9A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EAB44-D8FD-4024-8E90-B9250ABE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EFE-37CB-4BD3-BFAF-B8FE463EDAA1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7EF8-C926-4AF1-B28D-E21C7115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C1E3D-F7D1-4D4E-8FF9-D51B7419F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06CF-D78B-43BE-A622-8DD2D7581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30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6FC70-84F1-478E-ABE5-7EFC41502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FFC26-0088-41DB-8433-7BC04647B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C2114-4B4F-4888-AC76-1BF0E6626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EFE-37CB-4BD3-BFAF-B8FE463EDAA1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EC3FC-525D-47D9-B6D6-8D4570E6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E2A9F-3242-4C66-A438-ADE174B24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06CF-D78B-43BE-A622-8DD2D7581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87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2B00C-7FB2-4D90-B71A-485CC4426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0A636-B6B8-47D9-927F-DD808934F3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413212-D9EA-458C-93DE-7E2696BC4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0B2D0-0D49-43E8-8025-907888B3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EFE-37CB-4BD3-BFAF-B8FE463EDAA1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B9F90-420D-43D0-9D55-1CF78885D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9B706-D32E-40F4-9213-FA6D7DAAD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06CF-D78B-43BE-A622-8DD2D7581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44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AFE86-1935-48A6-A2B8-4EE091666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E32EC-8872-424A-9908-CB318A4DD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210D2-7AD9-4745-A921-0198A13A8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223A69-ED38-4CB2-83BD-A3F4F9F7DF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4FBE1A-1EFF-43EA-B3A1-9342A65E9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03ABFF-8B6A-4F2D-9724-1B374BFB4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EFE-37CB-4BD3-BFAF-B8FE463EDAA1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569827-4999-4E6D-A33D-BE27215E7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CCFF0E-B1CB-4AD4-BEFD-956F57ECC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06CF-D78B-43BE-A622-8DD2D7581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90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CD06D-7C60-4448-BC21-13E6A7942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48CC15-C6DC-40A6-9B42-366110A12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EFE-37CB-4BD3-BFAF-B8FE463EDAA1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EFD168-1481-4FE7-9511-33C5A86E8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D3409B-07BE-42BA-A567-7B6811C7E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06CF-D78B-43BE-A622-8DD2D7581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65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5EC6AF-DBF2-4CFD-9DFE-6C13DC694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EFE-37CB-4BD3-BFAF-B8FE463EDAA1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B7A3A8-7031-4C57-8F4F-90C56B0C5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EA3C26-BE7A-44D1-8166-C1FE2590D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06CF-D78B-43BE-A622-8DD2D7581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24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E0D0B-C072-4AA9-BF0D-611E39B5D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86FF5-DCDA-4FE3-909C-F076039E6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B44C2-EDBC-4C70-8961-09F051EF8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3AAB5-05F9-41DD-8038-509B4FBB6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EFE-37CB-4BD3-BFAF-B8FE463EDAA1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8A747-B896-4B17-82EA-F0AB3DF72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19C93-AB43-4BF6-B3CA-E13860C22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06CF-D78B-43BE-A622-8DD2D7581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54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E0486-2B5B-46E3-8112-9865D89CA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B6EDD4-B56F-4A22-AA27-932DA425D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A4F0F-A800-4B0A-B07C-574C733C3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AB0E5B-E238-4801-AF6B-3A643B060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CEFE-37CB-4BD3-BFAF-B8FE463EDAA1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E9E0E-6AD5-4F6A-91D5-EB90D06F1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48EFC-3FBF-4A43-B04C-719F61599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06CF-D78B-43BE-A622-8DD2D7581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58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1B795A-C6E4-424B-A794-23FE02539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B81FB-8A84-4AD1-9030-5744A0187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0F153-A160-4C40-BABA-4742F32A0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DCEFE-37CB-4BD3-BFAF-B8FE463EDAA1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1EF96-8883-403C-ABFC-42746B4E0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883B9-A216-400F-A5E6-704FD5FB6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A06CF-D78B-43BE-A622-8DD2D7581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40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nc-sa/3.0/" TargetMode="External"/><Relationship Id="rId5" Type="http://schemas.openxmlformats.org/officeDocument/2006/relationships/hyperlink" Target="https://2012books.lardbucket.org/books/a-primer-on-social-problems/s04-02-sociological-perspectives-on-s.html" TargetMode="Externa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1CB193D-DDC3-4AB2-A9EC-7229145C8025}"/>
              </a:ext>
            </a:extLst>
          </p:cNvPr>
          <p:cNvGrpSpPr/>
          <p:nvPr/>
        </p:nvGrpSpPr>
        <p:grpSpPr>
          <a:xfrm>
            <a:off x="0" y="6049107"/>
            <a:ext cx="12192000" cy="808893"/>
            <a:chOff x="0" y="5727033"/>
            <a:chExt cx="12192000" cy="113096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7F8CF72-99C5-4EFB-AE5C-F81BC4F6ACE7}"/>
                </a:ext>
              </a:extLst>
            </p:cNvPr>
            <p:cNvSpPr/>
            <p:nvPr/>
          </p:nvSpPr>
          <p:spPr>
            <a:xfrm>
              <a:off x="0" y="5727033"/>
              <a:ext cx="12192000" cy="11309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BCEE684-768D-41ED-B292-BCC498D73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968" y="6056725"/>
              <a:ext cx="2560691" cy="488225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D60FDD60-8B4F-4703-903B-C2270B53F88B}"/>
              </a:ext>
            </a:extLst>
          </p:cNvPr>
          <p:cNvSpPr/>
          <p:nvPr/>
        </p:nvSpPr>
        <p:spPr>
          <a:xfrm>
            <a:off x="503296" y="280498"/>
            <a:ext cx="960807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srgbClr val="B2600E"/>
                </a:solidFill>
                <a:latin typeface="Calibri Light" panose="020F0302020204030204"/>
                <a:cs typeface="Arial" panose="020B0604020202020204" pitchFamily="34" charset="0"/>
              </a:rPr>
              <a:t>Reboot considerations: People Perspective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B2600E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The Signs are there….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B2600E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8FFD3-DB1A-4051-8534-EB7CA61948BC}"/>
              </a:ext>
            </a:extLst>
          </p:cNvPr>
          <p:cNvSpPr/>
          <p:nvPr/>
        </p:nvSpPr>
        <p:spPr>
          <a:xfrm>
            <a:off x="284907" y="1591556"/>
            <a:ext cx="116221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8BDA43-00E5-4743-83BF-74BD1E97C27B}"/>
              </a:ext>
            </a:extLst>
          </p:cNvPr>
          <p:cNvSpPr txBox="1"/>
          <p:nvPr/>
        </p:nvSpPr>
        <p:spPr>
          <a:xfrm>
            <a:off x="759417" y="1591556"/>
            <a:ext cx="99499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SME’s in Worcestershire, West of England-Bristol and surrounding areas and Swindon and Wiltshire.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HR Champions have funding available for employees being made redundant for re-training.</a:t>
            </a:r>
          </a:p>
        </p:txBody>
      </p:sp>
    </p:spTree>
    <p:extLst>
      <p:ext uri="{BB962C8B-B14F-4D97-AF65-F5344CB8AC3E}">
        <p14:creationId xmlns:p14="http://schemas.microsoft.com/office/powerpoint/2010/main" val="202283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1CB193D-DDC3-4AB2-A9EC-7229145C8025}"/>
              </a:ext>
            </a:extLst>
          </p:cNvPr>
          <p:cNvGrpSpPr/>
          <p:nvPr/>
        </p:nvGrpSpPr>
        <p:grpSpPr>
          <a:xfrm>
            <a:off x="0" y="6049107"/>
            <a:ext cx="12192000" cy="808893"/>
            <a:chOff x="0" y="5727033"/>
            <a:chExt cx="12192000" cy="113096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7F8CF72-99C5-4EFB-AE5C-F81BC4F6ACE7}"/>
                </a:ext>
              </a:extLst>
            </p:cNvPr>
            <p:cNvSpPr/>
            <p:nvPr/>
          </p:nvSpPr>
          <p:spPr>
            <a:xfrm>
              <a:off x="0" y="5727033"/>
              <a:ext cx="12192000" cy="11309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BCEE684-768D-41ED-B292-BCC498D73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968" y="6056725"/>
              <a:ext cx="2560691" cy="488225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D60FDD60-8B4F-4703-903B-C2270B53F88B}"/>
              </a:ext>
            </a:extLst>
          </p:cNvPr>
          <p:cNvSpPr/>
          <p:nvPr/>
        </p:nvSpPr>
        <p:spPr>
          <a:xfrm>
            <a:off x="503296" y="280498"/>
            <a:ext cx="960807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srgbClr val="B2600E"/>
                </a:solidFill>
                <a:latin typeface="Calibri Light" panose="020F0302020204030204"/>
                <a:cs typeface="Arial" panose="020B0604020202020204" pitchFamily="34" charset="0"/>
              </a:rPr>
              <a:t>Reboot considerations: People Perspective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B2600E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The Signs are there….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B2600E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8FFD3-DB1A-4051-8534-EB7CA61948BC}"/>
              </a:ext>
            </a:extLst>
          </p:cNvPr>
          <p:cNvSpPr/>
          <p:nvPr/>
        </p:nvSpPr>
        <p:spPr>
          <a:xfrm>
            <a:off x="284907" y="1591556"/>
            <a:ext cx="116221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8BDA43-00E5-4743-83BF-74BD1E97C27B}"/>
              </a:ext>
            </a:extLst>
          </p:cNvPr>
          <p:cNvSpPr txBox="1"/>
          <p:nvPr/>
        </p:nvSpPr>
        <p:spPr>
          <a:xfrm>
            <a:off x="759417" y="1591556"/>
            <a:ext cx="9949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AutoNum type="arabicPeriod"/>
            </a:pPr>
            <a:r>
              <a:rPr lang="en-GB" sz="2800" dirty="0"/>
              <a:t>Asymptomatic Carriers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71 infected from a Asymptomatic person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A restaurant experience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Employee coming into work with symptoms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514350" indent="-514350">
              <a:buAutoNum type="arabicPeriod" startAt="2"/>
            </a:pPr>
            <a:r>
              <a:rPr lang="en-GB" sz="2800" dirty="0"/>
              <a:t>Research from around the Globe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dirty="0"/>
              <a:t>China 5%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dirty="0"/>
              <a:t>US 40% - 75 as infectious as symptomatic person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dirty="0"/>
              <a:t>All tend to be younger and more social </a:t>
            </a:r>
          </a:p>
          <a:p>
            <a:pPr lvl="1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7401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1CB193D-DDC3-4AB2-A9EC-7229145C8025}"/>
              </a:ext>
            </a:extLst>
          </p:cNvPr>
          <p:cNvGrpSpPr/>
          <p:nvPr/>
        </p:nvGrpSpPr>
        <p:grpSpPr>
          <a:xfrm>
            <a:off x="0" y="6049107"/>
            <a:ext cx="12192000" cy="808893"/>
            <a:chOff x="0" y="5727033"/>
            <a:chExt cx="12192000" cy="113096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7F8CF72-99C5-4EFB-AE5C-F81BC4F6ACE7}"/>
                </a:ext>
              </a:extLst>
            </p:cNvPr>
            <p:cNvSpPr/>
            <p:nvPr/>
          </p:nvSpPr>
          <p:spPr>
            <a:xfrm>
              <a:off x="0" y="5727033"/>
              <a:ext cx="12192000" cy="11309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BCEE684-768D-41ED-B292-BCC498D73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968" y="6056725"/>
              <a:ext cx="2560691" cy="488225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D60FDD60-8B4F-4703-903B-C2270B53F88B}"/>
              </a:ext>
            </a:extLst>
          </p:cNvPr>
          <p:cNvSpPr/>
          <p:nvPr/>
        </p:nvSpPr>
        <p:spPr>
          <a:xfrm>
            <a:off x="503296" y="280498"/>
            <a:ext cx="9608079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srgbClr val="B2600E"/>
                </a:solidFill>
                <a:latin typeface="Calibri Light" panose="020F0302020204030204"/>
                <a:cs typeface="Arial" panose="020B0604020202020204" pitchFamily="34" charset="0"/>
              </a:rPr>
              <a:t>Reboot considerations: People Perspective</a:t>
            </a:r>
          </a:p>
          <a:p>
            <a:pPr algn="ctr">
              <a:defRPr/>
            </a:pPr>
            <a:r>
              <a:rPr lang="en-GB" sz="3600" dirty="0"/>
              <a:t>Don’t be lulled into a more </a:t>
            </a:r>
            <a:r>
              <a:rPr lang="en-GB" sz="3600" dirty="0" err="1"/>
              <a:t>blazé</a:t>
            </a:r>
            <a:r>
              <a:rPr lang="en-GB" sz="3600" dirty="0"/>
              <a:t> norm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B2600E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8FFD3-DB1A-4051-8534-EB7CA61948BC}"/>
              </a:ext>
            </a:extLst>
          </p:cNvPr>
          <p:cNvSpPr/>
          <p:nvPr/>
        </p:nvSpPr>
        <p:spPr>
          <a:xfrm>
            <a:off x="284907" y="1591556"/>
            <a:ext cx="116221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8BDA43-00E5-4743-83BF-74BD1E97C27B}"/>
              </a:ext>
            </a:extLst>
          </p:cNvPr>
          <p:cNvSpPr txBox="1"/>
          <p:nvPr/>
        </p:nvSpPr>
        <p:spPr>
          <a:xfrm>
            <a:off x="743919" y="1821850"/>
            <a:ext cx="994991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endParaRPr lang="en-GB" sz="6000" dirty="0"/>
          </a:p>
          <a:p>
            <a:pPr lvl="1" algn="ctr"/>
            <a:endParaRPr lang="en-GB" sz="6000" dirty="0"/>
          </a:p>
          <a:p>
            <a:pPr lvl="1" algn="ctr"/>
            <a:endParaRPr lang="en-GB" sz="6000" dirty="0"/>
          </a:p>
          <a:p>
            <a:pPr lvl="1" algn="ctr"/>
            <a:endParaRPr lang="en-GB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54C0F2-6A97-47B4-8036-F332AF57D4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294228" y="1939521"/>
            <a:ext cx="6341233" cy="42274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1A3255-82FF-45DF-8BF0-E2DA8D1678EF}"/>
              </a:ext>
            </a:extLst>
          </p:cNvPr>
          <p:cNvSpPr txBox="1"/>
          <p:nvPr/>
        </p:nvSpPr>
        <p:spPr>
          <a:xfrm>
            <a:off x="3884616" y="8610438"/>
            <a:ext cx="97106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5" tooltip="https://2012books.lardbucket.org/books/a-primer-on-social-problems/s04-02-sociological-perspectives-on-s.html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6" tooltip="https://creativecommons.org/licenses/by-nc-sa/3.0/"/>
              </a:rPr>
              <a:t>CC BY-SA-NC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8910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1CB193D-DDC3-4AB2-A9EC-7229145C8025}"/>
              </a:ext>
            </a:extLst>
          </p:cNvPr>
          <p:cNvGrpSpPr/>
          <p:nvPr/>
        </p:nvGrpSpPr>
        <p:grpSpPr>
          <a:xfrm>
            <a:off x="0" y="6049107"/>
            <a:ext cx="12192000" cy="808893"/>
            <a:chOff x="0" y="5727033"/>
            <a:chExt cx="12192000" cy="113096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7F8CF72-99C5-4EFB-AE5C-F81BC4F6ACE7}"/>
                </a:ext>
              </a:extLst>
            </p:cNvPr>
            <p:cNvSpPr/>
            <p:nvPr/>
          </p:nvSpPr>
          <p:spPr>
            <a:xfrm>
              <a:off x="0" y="5727033"/>
              <a:ext cx="12192000" cy="11309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BCEE684-768D-41ED-B292-BCC498D73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968" y="6056725"/>
              <a:ext cx="2560691" cy="488225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D60FDD60-8B4F-4703-903B-C2270B53F88B}"/>
              </a:ext>
            </a:extLst>
          </p:cNvPr>
          <p:cNvSpPr/>
          <p:nvPr/>
        </p:nvSpPr>
        <p:spPr>
          <a:xfrm>
            <a:off x="503296" y="280498"/>
            <a:ext cx="96080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srgbClr val="B2600E"/>
                </a:solidFill>
                <a:latin typeface="Calibri Light" panose="020F0302020204030204"/>
                <a:cs typeface="Arial" panose="020B0604020202020204" pitchFamily="34" charset="0"/>
              </a:rPr>
              <a:t>Reboot considerations: People Perspective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B2600E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8FFD3-DB1A-4051-8534-EB7CA61948BC}"/>
              </a:ext>
            </a:extLst>
          </p:cNvPr>
          <p:cNvSpPr/>
          <p:nvPr/>
        </p:nvSpPr>
        <p:spPr>
          <a:xfrm>
            <a:off x="284907" y="1591556"/>
            <a:ext cx="116221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8BDA43-00E5-4743-83BF-74BD1E97C27B}"/>
              </a:ext>
            </a:extLst>
          </p:cNvPr>
          <p:cNvSpPr txBox="1"/>
          <p:nvPr/>
        </p:nvSpPr>
        <p:spPr>
          <a:xfrm>
            <a:off x="759417" y="1591556"/>
            <a:ext cx="9949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800" dirty="0"/>
              <a:t>What are the business, people plans? How has the Health &amp; safety  risk assessments been reflected </a:t>
            </a:r>
            <a:r>
              <a:rPr lang="en-GB" sz="2800"/>
              <a:t>in them? </a:t>
            </a:r>
            <a:r>
              <a:rPr lang="en-GB" sz="2800" dirty="0"/>
              <a:t>How do you interpret them into each employees purpose, role and responsibilities and goals?</a:t>
            </a:r>
          </a:p>
          <a:p>
            <a:pPr marL="342900" indent="-342900">
              <a:buAutoNum type="arabicPeriod"/>
            </a:pPr>
            <a:r>
              <a:rPr lang="en-GB" sz="2800" dirty="0"/>
              <a:t>What is the communications strategy? Who is accountable and responsible for it?</a:t>
            </a:r>
          </a:p>
          <a:p>
            <a:pPr marL="342900" indent="-342900">
              <a:buAutoNum type="arabicPeriod"/>
            </a:pPr>
            <a:r>
              <a:rPr lang="en-GB" sz="2800" dirty="0"/>
              <a:t>What's the balance  - how to keep our employees employed, engaged and safe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800" dirty="0"/>
              <a:t>Interim Sick Pay schemes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800" dirty="0"/>
              <a:t>Company Track and Trace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800" dirty="0"/>
              <a:t>Return to work practices </a:t>
            </a:r>
          </a:p>
        </p:txBody>
      </p:sp>
    </p:spTree>
    <p:extLst>
      <p:ext uri="{BB962C8B-B14F-4D97-AF65-F5344CB8AC3E}">
        <p14:creationId xmlns:p14="http://schemas.microsoft.com/office/powerpoint/2010/main" val="333458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1CB193D-DDC3-4AB2-A9EC-7229145C8025}"/>
              </a:ext>
            </a:extLst>
          </p:cNvPr>
          <p:cNvGrpSpPr/>
          <p:nvPr/>
        </p:nvGrpSpPr>
        <p:grpSpPr>
          <a:xfrm>
            <a:off x="0" y="6049107"/>
            <a:ext cx="12192000" cy="808893"/>
            <a:chOff x="0" y="5727033"/>
            <a:chExt cx="12192000" cy="113096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7F8CF72-99C5-4EFB-AE5C-F81BC4F6ACE7}"/>
                </a:ext>
              </a:extLst>
            </p:cNvPr>
            <p:cNvSpPr/>
            <p:nvPr/>
          </p:nvSpPr>
          <p:spPr>
            <a:xfrm>
              <a:off x="0" y="5727033"/>
              <a:ext cx="12192000" cy="11309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BCEE684-768D-41ED-B292-BCC498D73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968" y="6056725"/>
              <a:ext cx="2560691" cy="488225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D60FDD60-8B4F-4703-903B-C2270B53F88B}"/>
              </a:ext>
            </a:extLst>
          </p:cNvPr>
          <p:cNvSpPr/>
          <p:nvPr/>
        </p:nvSpPr>
        <p:spPr>
          <a:xfrm>
            <a:off x="503296" y="280498"/>
            <a:ext cx="96080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srgbClr val="B2600E"/>
                </a:solidFill>
                <a:latin typeface="Calibri Light" panose="020F0302020204030204"/>
                <a:cs typeface="Arial" panose="020B0604020202020204" pitchFamily="34" charset="0"/>
              </a:rPr>
              <a:t>Reboot considerations: People Perspective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B2600E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8FFD3-DB1A-4051-8534-EB7CA61948BC}"/>
              </a:ext>
            </a:extLst>
          </p:cNvPr>
          <p:cNvSpPr/>
          <p:nvPr/>
        </p:nvSpPr>
        <p:spPr>
          <a:xfrm>
            <a:off x="284907" y="1591556"/>
            <a:ext cx="116221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8BDA43-00E5-4743-83BF-74BD1E97C27B}"/>
              </a:ext>
            </a:extLst>
          </p:cNvPr>
          <p:cNvSpPr txBox="1"/>
          <p:nvPr/>
        </p:nvSpPr>
        <p:spPr>
          <a:xfrm>
            <a:off x="743919" y="1821850"/>
            <a:ext cx="99499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4.	What does good leadership need to look like?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/>
              <a:t>Self leadership – all employees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/>
              <a:t>Adaptable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/>
              <a:t>Resilient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/>
              <a:t>Digital Aptitude</a:t>
            </a:r>
          </a:p>
          <a:p>
            <a:pPr lvl="2"/>
            <a:endParaRPr lang="en-GB" sz="2800" dirty="0"/>
          </a:p>
          <a:p>
            <a:pPr marL="514350" indent="-514350">
              <a:buAutoNum type="arabicPeriod" startAt="5"/>
            </a:pPr>
            <a:r>
              <a:rPr lang="en-GB" sz="2800" dirty="0"/>
              <a:t>Review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dirty="0"/>
              <a:t>Ensure people measures are discussed at Board level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800" dirty="0"/>
              <a:t>Regularity and feed back into the Business and People plans.</a:t>
            </a:r>
          </a:p>
          <a:p>
            <a:pPr marL="971550" lvl="1" indent="-514350">
              <a:buAutoNum type="arabicPeriod" startAt="5"/>
            </a:pPr>
            <a:endParaRPr lang="en-GB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lvl="1"/>
            <a:endParaRPr lang="en-GB" sz="2800" dirty="0"/>
          </a:p>
          <a:p>
            <a:pPr marL="342900" indent="-342900">
              <a:buAutoNum type="arabicPeriod"/>
            </a:pP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70333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6113</TotalTime>
  <Words>247</Words>
  <Application>Microsoft Office PowerPoint</Application>
  <PresentationFormat>Widescreen</PresentationFormat>
  <Paragraphs>50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adam@hrchampions.co.uk</dc:creator>
  <cp:lastModifiedBy>Cathy</cp:lastModifiedBy>
  <cp:revision>602</cp:revision>
  <cp:lastPrinted>2020-06-03T15:55:33Z</cp:lastPrinted>
  <dcterms:created xsi:type="dcterms:W3CDTF">2019-02-19T14:57:18Z</dcterms:created>
  <dcterms:modified xsi:type="dcterms:W3CDTF">2020-07-16T08:23:22Z</dcterms:modified>
</cp:coreProperties>
</file>