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8"/>
  </p:notesMasterIdLst>
  <p:sldIdLst>
    <p:sldId id="293" r:id="rId2"/>
    <p:sldId id="365" r:id="rId3"/>
    <p:sldId id="608" r:id="rId4"/>
    <p:sldId id="610" r:id="rId5"/>
    <p:sldId id="849" r:id="rId6"/>
    <p:sldId id="847" r:id="rId7"/>
    <p:sldId id="848" r:id="rId8"/>
    <p:sldId id="850" r:id="rId9"/>
    <p:sldId id="851" r:id="rId10"/>
    <p:sldId id="846" r:id="rId11"/>
    <p:sldId id="852" r:id="rId12"/>
    <p:sldId id="853" r:id="rId13"/>
    <p:sldId id="854" r:id="rId14"/>
    <p:sldId id="512" r:id="rId15"/>
    <p:sldId id="845" r:id="rId16"/>
    <p:sldId id="362"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4BA4B15-C279-4BF9-A81C-CF8E18CC4931}" type="datetimeFigureOut">
              <a:rPr lang="en-US" smtClean="0"/>
              <a:t>7/16/2020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18153CF-77DB-4899-8B05-2361F41C420B}" type="slidenum">
              <a:rPr lang="en-US" smtClean="0"/>
              <a:t>‹#›</a:t>
            </a:fld>
            <a:endParaRPr lang="en-US"/>
          </a:p>
        </p:txBody>
      </p:sp>
    </p:spTree>
    <p:extLst>
      <p:ext uri="{BB962C8B-B14F-4D97-AF65-F5344CB8AC3E}">
        <p14:creationId xmlns:p14="http://schemas.microsoft.com/office/powerpoint/2010/main" val="129780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collections/hm-treasury-coronavirus-covid-19-business-loan-scheme-statistics#Bounce-Back-Loan-Schem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uk/government/publications/a-plan-for-jobs-documents/a-plan-for-jobs-20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4</a:t>
            </a:fld>
            <a:endParaRPr lang="en-US"/>
          </a:p>
        </p:txBody>
      </p:sp>
    </p:spTree>
    <p:extLst>
      <p:ext uri="{BB962C8B-B14F-4D97-AF65-F5344CB8AC3E}">
        <p14:creationId xmlns:p14="http://schemas.microsoft.com/office/powerpoint/2010/main" val="218071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6</a:t>
            </a:fld>
            <a:endParaRPr lang="en-US"/>
          </a:p>
        </p:txBody>
      </p:sp>
    </p:spTree>
    <p:extLst>
      <p:ext uri="{BB962C8B-B14F-4D97-AF65-F5344CB8AC3E}">
        <p14:creationId xmlns:p14="http://schemas.microsoft.com/office/powerpoint/2010/main" val="274186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7</a:t>
            </a:fld>
            <a:endParaRPr lang="en-US"/>
          </a:p>
        </p:txBody>
      </p:sp>
    </p:spTree>
    <p:extLst>
      <p:ext uri="{BB962C8B-B14F-4D97-AF65-F5344CB8AC3E}">
        <p14:creationId xmlns:p14="http://schemas.microsoft.com/office/powerpoint/2010/main" val="345116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8</a:t>
            </a:fld>
            <a:endParaRPr lang="en-US"/>
          </a:p>
        </p:txBody>
      </p:sp>
    </p:spTree>
    <p:extLst>
      <p:ext uri="{BB962C8B-B14F-4D97-AF65-F5344CB8AC3E}">
        <p14:creationId xmlns:p14="http://schemas.microsoft.com/office/powerpoint/2010/main" val="68921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10</a:t>
            </a:fld>
            <a:endParaRPr lang="en-US"/>
          </a:p>
        </p:txBody>
      </p:sp>
    </p:spTree>
    <p:extLst>
      <p:ext uri="{BB962C8B-B14F-4D97-AF65-F5344CB8AC3E}">
        <p14:creationId xmlns:p14="http://schemas.microsoft.com/office/powerpoint/2010/main" val="145267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11</a:t>
            </a:fld>
            <a:endParaRPr lang="en-US"/>
          </a:p>
        </p:txBody>
      </p:sp>
    </p:spTree>
    <p:extLst>
      <p:ext uri="{BB962C8B-B14F-4D97-AF65-F5344CB8AC3E}">
        <p14:creationId xmlns:p14="http://schemas.microsoft.com/office/powerpoint/2010/main" val="426171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https://www.gov.uk/government/collections/hm-treasury-coronavirus-covid-19-business-loan-scheme-statistics#Bounce-Back-Loan-Scheme</a:t>
            </a:r>
            <a:r>
              <a:rPr lang="en-GB" dirty="0"/>
              <a:t> at 12 July CBILS £11.85bn, CLBILS £2.73bn, BBLS £31.7bn </a:t>
            </a:r>
          </a:p>
          <a:p>
            <a:r>
              <a:rPr lang="en-GB" dirty="0">
                <a:hlinkClick r:id="rId4"/>
              </a:rPr>
              <a:t>https://www.gov.uk/government/publications/a-plan-for-jobs-documents/a-plan-for-jobs-2020</a:t>
            </a:r>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12</a:t>
            </a:fld>
            <a:endParaRPr lang="en-US"/>
          </a:p>
        </p:txBody>
      </p:sp>
    </p:spTree>
    <p:extLst>
      <p:ext uri="{BB962C8B-B14F-4D97-AF65-F5344CB8AC3E}">
        <p14:creationId xmlns:p14="http://schemas.microsoft.com/office/powerpoint/2010/main" val="337993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14" y="762000"/>
            <a:ext cx="2394831"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9100132" y="1032001"/>
            <a:ext cx="2569433"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921711" y="6065932"/>
            <a:ext cx="5088015"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spTree>
    <p:extLst>
      <p:ext uri="{BB962C8B-B14F-4D97-AF65-F5344CB8AC3E}">
        <p14:creationId xmlns:p14="http://schemas.microsoft.com/office/powerpoint/2010/main" val="16900952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2A00D-DDD9-417B-823F-32ACA2ECFB46}"/>
              </a:ext>
            </a:extLst>
          </p:cNvPr>
          <p:cNvPicPr>
            <a:picLocks noChangeAspect="1"/>
          </p:cNvPicPr>
          <p:nvPr userDrawn="1"/>
        </p:nvPicPr>
        <p:blipFill rotWithShape="1">
          <a:blip r:embed="rId2"/>
          <a:srcRect r="10995"/>
          <a:stretch/>
        </p:blipFill>
        <p:spPr>
          <a:xfrm>
            <a:off x="446626" y="557212"/>
            <a:ext cx="11298751" cy="5743576"/>
          </a:xfrm>
          <a:prstGeom prst="rect">
            <a:avLst/>
          </a:prstGeom>
        </p:spPr>
      </p:pic>
      <p:sp>
        <p:nvSpPr>
          <p:cNvPr id="11" name="Text Placeholder 10"/>
          <p:cNvSpPr>
            <a:spLocks noGrp="1"/>
          </p:cNvSpPr>
          <p:nvPr>
            <p:ph type="body" sz="quarter" idx="11"/>
          </p:nvPr>
        </p:nvSpPr>
        <p:spPr>
          <a:xfrm>
            <a:off x="938846" y="2552700"/>
            <a:ext cx="6909755" cy="1752600"/>
          </a:xfrm>
        </p:spPr>
        <p:txBody>
          <a:bodyPr/>
          <a:lstStyle>
            <a:lvl1pPr marL="0" indent="0">
              <a:spcBef>
                <a:spcPts val="0"/>
              </a:spcBef>
              <a:buFontTx/>
              <a:buNone/>
              <a:defRPr sz="65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a:t>Click to edit Master text styles</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6" y="6492241"/>
            <a:ext cx="563676" cy="93872"/>
          </a:xfrm>
          <a:prstGeom prst="rect">
            <a:avLst/>
          </a:prstGeom>
          <a:noFill/>
        </p:spPr>
        <p:txBody>
          <a:bodyPr wrap="square" lIns="0" tIns="0" rIns="0" bIns="0" rtlCol="0">
            <a:spAutoFit/>
          </a:bodyPr>
          <a:lstStyle/>
          <a:p>
            <a:pPr algn="r"/>
            <a:fld id="{043534F5-8106-454C-A466-0C6DA036C846}" type="slidenum">
              <a:rPr lang="en-US" sz="600">
                <a:solidFill>
                  <a:srgbClr val="000000"/>
                </a:solidFill>
                <a:cs typeface="Arial" pitchFamily="34" charset="0"/>
              </a:rPr>
              <a:pPr algn="r"/>
              <a:t>‹#›</a:t>
            </a:fld>
            <a:endParaRPr lang="en-US" sz="600" dirty="0">
              <a:solidFill>
                <a:srgbClr val="000000"/>
              </a:solidFill>
              <a:cs typeface="Arial" pitchFamily="34" charset="0"/>
            </a:endParaRPr>
          </a:p>
        </p:txBody>
      </p:sp>
      <p:sp>
        <p:nvSpPr>
          <p:cNvPr id="6" name="TextBox 5">
            <a:extLst>
              <a:ext uri="{FF2B5EF4-FFF2-40B4-BE49-F238E27FC236}">
                <a16:creationId xmlns:a16="http://schemas.microsoft.com/office/drawing/2014/main" id="{616DAA66-6099-4E99-9A9B-F14B8920D2D1}"/>
              </a:ext>
            </a:extLst>
          </p:cNvPr>
          <p:cNvSpPr txBox="1"/>
          <p:nvPr userDrawn="1"/>
        </p:nvSpPr>
        <p:spPr>
          <a:xfrm>
            <a:off x="540001" y="6523914"/>
            <a:ext cx="823944" cy="92333"/>
          </a:xfrm>
          <a:prstGeom prst="rect">
            <a:avLst/>
          </a:prstGeom>
          <a:noFill/>
        </p:spPr>
        <p:txBody>
          <a:bodyPr wrap="none" lIns="0" tIns="0" rIns="0" bIns="0" rtlCol="0">
            <a:spAutoFit/>
          </a:bodyPr>
          <a:lstStyle/>
          <a:p>
            <a:r>
              <a:rPr lang="en-US" sz="600" dirty="0">
                <a:solidFill>
                  <a:srgbClr val="000000"/>
                </a:solidFill>
              </a:rPr>
              <a:t>© 2020 Crowe U.K. LLP</a:t>
            </a:r>
          </a:p>
        </p:txBody>
      </p:sp>
    </p:spTree>
    <p:extLst>
      <p:ext uri="{BB962C8B-B14F-4D97-AF65-F5344CB8AC3E}">
        <p14:creationId xmlns:p14="http://schemas.microsoft.com/office/powerpoint/2010/main" val="2927011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626EE-632A-49F4-B509-F4806E1E0C76}"/>
              </a:ext>
            </a:extLst>
          </p:cNvPr>
          <p:cNvPicPr>
            <a:picLocks noChangeAspect="1"/>
          </p:cNvPicPr>
          <p:nvPr userDrawn="1"/>
        </p:nvPicPr>
        <p:blipFill rotWithShape="1">
          <a:blip r:embed="rId2"/>
          <a:srcRect r="11005"/>
          <a:stretch/>
        </p:blipFill>
        <p:spPr>
          <a:xfrm>
            <a:off x="447204" y="557179"/>
            <a:ext cx="11297594" cy="5743645"/>
          </a:xfrm>
          <a:prstGeom prst="rect">
            <a:avLst/>
          </a:prstGeom>
        </p:spPr>
      </p:pic>
      <p:sp>
        <p:nvSpPr>
          <p:cNvPr id="11" name="Text Placeholder 10"/>
          <p:cNvSpPr>
            <a:spLocks noGrp="1"/>
          </p:cNvSpPr>
          <p:nvPr>
            <p:ph type="body" sz="quarter" idx="11"/>
          </p:nvPr>
        </p:nvSpPr>
        <p:spPr>
          <a:xfrm>
            <a:off x="938846" y="2514600"/>
            <a:ext cx="6909755" cy="1752600"/>
          </a:xfrm>
        </p:spPr>
        <p:txBody>
          <a:bodyPr/>
          <a:lstStyle>
            <a:lvl1pPr marL="0" indent="0">
              <a:spcBef>
                <a:spcPts val="0"/>
              </a:spcBef>
              <a:buFontTx/>
              <a:buNone/>
              <a:defRPr sz="65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a:t>Click to edit Master text styles</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6" y="6492241"/>
            <a:ext cx="563676" cy="93872"/>
          </a:xfrm>
          <a:prstGeom prst="rect">
            <a:avLst/>
          </a:prstGeom>
          <a:noFill/>
        </p:spPr>
        <p:txBody>
          <a:bodyPr wrap="square" lIns="0" tIns="0" rIns="0" bIns="0" rtlCol="0">
            <a:spAutoFit/>
          </a:bodyPr>
          <a:lstStyle/>
          <a:p>
            <a:pPr algn="r"/>
            <a:fld id="{043534F5-8106-454C-A466-0C6DA036C846}" type="slidenum">
              <a:rPr lang="en-US" sz="600">
                <a:solidFill>
                  <a:srgbClr val="000000"/>
                </a:solidFill>
                <a:cs typeface="Arial" pitchFamily="34" charset="0"/>
              </a:rPr>
              <a:pPr algn="r"/>
              <a:t>‹#›</a:t>
            </a:fld>
            <a:endParaRPr lang="en-US" sz="600" dirty="0">
              <a:solidFill>
                <a:srgbClr val="000000"/>
              </a:solidFill>
              <a:cs typeface="Arial" pitchFamily="34" charset="0"/>
            </a:endParaRPr>
          </a:p>
        </p:txBody>
      </p:sp>
      <p:sp>
        <p:nvSpPr>
          <p:cNvPr id="5" name="TextBox 4">
            <a:extLst>
              <a:ext uri="{FF2B5EF4-FFF2-40B4-BE49-F238E27FC236}">
                <a16:creationId xmlns:a16="http://schemas.microsoft.com/office/drawing/2014/main" id="{FDC5EEEE-D023-4B54-A8AA-CBA86BA3C22A}"/>
              </a:ext>
            </a:extLst>
          </p:cNvPr>
          <p:cNvSpPr txBox="1"/>
          <p:nvPr userDrawn="1"/>
        </p:nvSpPr>
        <p:spPr>
          <a:xfrm>
            <a:off x="540001" y="6523914"/>
            <a:ext cx="823944" cy="92333"/>
          </a:xfrm>
          <a:prstGeom prst="rect">
            <a:avLst/>
          </a:prstGeom>
          <a:noFill/>
        </p:spPr>
        <p:txBody>
          <a:bodyPr wrap="none" lIns="0" tIns="0" rIns="0" bIns="0" rtlCol="0">
            <a:spAutoFit/>
          </a:bodyPr>
          <a:lstStyle/>
          <a:p>
            <a:r>
              <a:rPr lang="en-US" sz="600" dirty="0">
                <a:solidFill>
                  <a:srgbClr val="000000"/>
                </a:solidFill>
              </a:rPr>
              <a:t>© 2020 Crowe U.K. LLP</a:t>
            </a:r>
          </a:p>
        </p:txBody>
      </p:sp>
    </p:spTree>
    <p:extLst>
      <p:ext uri="{BB962C8B-B14F-4D97-AF65-F5344CB8AC3E}">
        <p14:creationId xmlns:p14="http://schemas.microsoft.com/office/powerpoint/2010/main" val="24474776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3088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752600"/>
            <a:ext cx="5410201" cy="4556760"/>
          </a:xfrm>
        </p:spPr>
        <p:txBody>
          <a:bodyPr/>
          <a:lstStyle>
            <a:lvl1pPr>
              <a:defRPr sz="1950"/>
            </a:lvl1pPr>
            <a:lvl2pPr>
              <a:defRPr sz="1950"/>
            </a:lvl2pPr>
            <a:lvl3pPr>
              <a:defRPr sz="1950"/>
            </a:lvl3pPr>
            <a:lvl4pPr>
              <a:defRPr sz="1950"/>
            </a:lvl4pPr>
            <a:lvl5pPr>
              <a:defRPr sz="1950"/>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7569" y="1752600"/>
            <a:ext cx="5412433" cy="4556760"/>
          </a:xfrm>
        </p:spPr>
        <p:txBody>
          <a:bodyPr/>
          <a:lstStyle>
            <a:lvl1pPr>
              <a:defRPr sz="1950"/>
            </a:lvl1pPr>
            <a:lvl2pPr>
              <a:defRPr sz="1950"/>
            </a:lvl2pPr>
            <a:lvl3pPr>
              <a:defRPr sz="1950"/>
            </a:lvl3pPr>
            <a:lvl4pPr>
              <a:defRPr sz="1950"/>
            </a:lvl4pPr>
            <a:lvl5pPr>
              <a:defRPr sz="1950"/>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416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3088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0001" y="1752600"/>
            <a:ext cx="5394960" cy="307777"/>
          </a:xfrm>
        </p:spPr>
        <p:txBody>
          <a:bodyPr anchor="b"/>
          <a:lstStyle>
            <a:lvl1pPr marL="0" indent="0">
              <a:buNone/>
              <a:defRPr sz="2167" b="1"/>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a:t>Click to edit Master text styles</a:t>
            </a:r>
          </a:p>
        </p:txBody>
      </p:sp>
      <p:sp>
        <p:nvSpPr>
          <p:cNvPr id="4" name="Content Placeholder 3"/>
          <p:cNvSpPr>
            <a:spLocks noGrp="1"/>
          </p:cNvSpPr>
          <p:nvPr>
            <p:ph sz="half" idx="2"/>
          </p:nvPr>
        </p:nvSpPr>
        <p:spPr>
          <a:xfrm>
            <a:off x="540001" y="2194560"/>
            <a:ext cx="5394960" cy="4114800"/>
          </a:xfrm>
        </p:spPr>
        <p:txBody>
          <a:bodyPr/>
          <a:lstStyle>
            <a:lvl1pPr>
              <a:defRPr sz="1950"/>
            </a:lvl1pPr>
            <a:lvl2pPr>
              <a:defRPr sz="1950"/>
            </a:lvl2pPr>
            <a:lvl3pPr>
              <a:defRPr sz="1950"/>
            </a:lvl3pPr>
            <a:lvl4pPr>
              <a:defRPr sz="1950"/>
            </a:lvl4pPr>
            <a:lvl5pPr>
              <a:defRPr sz="1950"/>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5041" y="1775949"/>
            <a:ext cx="5394960" cy="307777"/>
          </a:xfrm>
        </p:spPr>
        <p:txBody>
          <a:bodyPr anchor="b"/>
          <a:lstStyle>
            <a:lvl1pPr marL="0" indent="0">
              <a:buNone/>
              <a:defRPr sz="2167" b="1"/>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a:t>Click to edit Master text styles</a:t>
            </a:r>
          </a:p>
        </p:txBody>
      </p:sp>
      <p:sp>
        <p:nvSpPr>
          <p:cNvPr id="6" name="Content Placeholder 5"/>
          <p:cNvSpPr>
            <a:spLocks noGrp="1"/>
          </p:cNvSpPr>
          <p:nvPr>
            <p:ph sz="quarter" idx="4"/>
          </p:nvPr>
        </p:nvSpPr>
        <p:spPr>
          <a:xfrm>
            <a:off x="6305041" y="2194560"/>
            <a:ext cx="5394960" cy="4114800"/>
          </a:xfrm>
        </p:spPr>
        <p:txBody>
          <a:bodyPr/>
          <a:lstStyle>
            <a:lvl1pPr>
              <a:defRPr sz="1950"/>
            </a:lvl1pPr>
            <a:lvl2pPr>
              <a:defRPr sz="1950"/>
            </a:lvl2pPr>
            <a:lvl3pPr>
              <a:defRPr sz="1950"/>
            </a:lvl3pPr>
            <a:lvl4pPr>
              <a:defRPr sz="1950"/>
            </a:lvl4pPr>
            <a:lvl5pPr>
              <a:defRPr sz="1950"/>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552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52657-2B1C-4598-819E-6BADBD0C1294}"/>
              </a:ext>
            </a:extLst>
          </p:cNvPr>
          <p:cNvSpPr txBox="1"/>
          <p:nvPr userDrawn="1"/>
        </p:nvSpPr>
        <p:spPr>
          <a:xfrm>
            <a:off x="540001" y="6523914"/>
            <a:ext cx="823944" cy="92333"/>
          </a:xfrm>
          <a:prstGeom prst="rect">
            <a:avLst/>
          </a:prstGeom>
          <a:noFill/>
        </p:spPr>
        <p:txBody>
          <a:bodyPr wrap="none" lIns="0" tIns="0" rIns="0" bIns="0" rtlCol="0">
            <a:spAutoFit/>
          </a:bodyPr>
          <a:lstStyle/>
          <a:p>
            <a:r>
              <a:rPr lang="en-US" sz="600" dirty="0">
                <a:solidFill>
                  <a:srgbClr val="000000"/>
                </a:solidFill>
              </a:rPr>
              <a:t>© 2020 Crowe U.K. LLP</a:t>
            </a:r>
          </a:p>
        </p:txBody>
      </p:sp>
    </p:spTree>
    <p:extLst>
      <p:ext uri="{BB962C8B-B14F-4D97-AF65-F5344CB8AC3E}">
        <p14:creationId xmlns:p14="http://schemas.microsoft.com/office/powerpoint/2010/main" val="84733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pic1">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cstate="print">
            <a:extLst>
              <a:ext uri="{28A0092B-C50C-407E-A947-70E740481C1C}">
                <a14:useLocalDpi xmlns:a14="http://schemas.microsoft.com/office/drawing/2010/main" val="0"/>
              </a:ext>
            </a:extLst>
          </a:blip>
          <a:srcRect t="7808" b="7808"/>
          <a:stretch/>
        </p:blipFill>
        <p:spPr>
          <a:xfrm>
            <a:off x="-26632" y="0"/>
            <a:ext cx="12242306" cy="6885967"/>
          </a:xfrm>
          <a:prstGeom prst="rect">
            <a:avLst/>
          </a:prstGeom>
        </p:spPr>
      </p:pic>
      <p:pic>
        <p:nvPicPr>
          <p:cNvPr id="33" name="Picture 32"/>
          <p:cNvPicPr>
            <a:picLocks noChangeAspect="1"/>
          </p:cNvPicPr>
          <p:nvPr userDrawn="1"/>
        </p:nvPicPr>
        <p:blipFill rotWithShape="1">
          <a:blip r:embed="rId3"/>
          <a:srcRect l="46531" b="17372"/>
          <a:stretch/>
        </p:blipFill>
        <p:spPr>
          <a:xfrm>
            <a:off x="9389492" y="6265473"/>
            <a:ext cx="2560141" cy="236548"/>
          </a:xfrm>
          <a:prstGeom prst="rect">
            <a:avLst/>
          </a:prstGeom>
        </p:spPr>
      </p:pic>
      <p:sp>
        <p:nvSpPr>
          <p:cNvPr id="2" name="Title 1"/>
          <p:cNvSpPr>
            <a:spLocks noGrp="1"/>
          </p:cNvSpPr>
          <p:nvPr>
            <p:ph type="ctrTitle" hasCustomPrompt="1"/>
          </p:nvPr>
        </p:nvSpPr>
        <p:spPr>
          <a:xfrm>
            <a:off x="969569" y="3343835"/>
            <a:ext cx="5141257" cy="1376363"/>
          </a:xfrm>
        </p:spPr>
        <p:txBody>
          <a:bodyPr anchor="b">
            <a:normAutofit/>
          </a:bodyPr>
          <a:lstStyle>
            <a:lvl1pPr algn="l">
              <a:lnSpc>
                <a:spcPct val="100000"/>
              </a:lnSpc>
              <a:spcBef>
                <a:spcPts val="0"/>
              </a:spcBef>
              <a:defRPr sz="3629" b="0" cap="none" baseline="0">
                <a:solidFill>
                  <a:schemeClr val="tx1"/>
                </a:solidFill>
              </a:defRPr>
            </a:lvl1pPr>
          </a:lstStyle>
          <a:p>
            <a:r>
              <a:rPr lang="en-GB" noProof="0"/>
              <a:t>Add title</a:t>
            </a:r>
          </a:p>
        </p:txBody>
      </p:sp>
      <p:sp>
        <p:nvSpPr>
          <p:cNvPr id="3" name="Subtitle 2"/>
          <p:cNvSpPr>
            <a:spLocks noGrp="1"/>
          </p:cNvSpPr>
          <p:nvPr>
            <p:ph type="subTitle" idx="1" hasCustomPrompt="1"/>
          </p:nvPr>
        </p:nvSpPr>
        <p:spPr>
          <a:xfrm>
            <a:off x="969569" y="4729162"/>
            <a:ext cx="5141257" cy="470367"/>
          </a:xfrm>
        </p:spPr>
        <p:txBody>
          <a:bodyPr>
            <a:noAutofit/>
          </a:bodyPr>
          <a:lstStyle>
            <a:lvl1pPr marL="0" indent="0" algn="l">
              <a:lnSpc>
                <a:spcPct val="100000"/>
              </a:lnSpc>
              <a:spcBef>
                <a:spcPts val="0"/>
              </a:spcBef>
              <a:buNone/>
              <a:defRPr sz="2177" b="0">
                <a:solidFill>
                  <a:schemeClr val="tx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noProof="0"/>
              <a:t>Add subtitle</a:t>
            </a:r>
          </a:p>
        </p:txBody>
      </p:sp>
      <p:sp>
        <p:nvSpPr>
          <p:cNvPr id="24" name="Text Placeholder 23"/>
          <p:cNvSpPr>
            <a:spLocks noGrp="1"/>
          </p:cNvSpPr>
          <p:nvPr userDrawn="1">
            <p:ph type="body" sz="quarter" idx="10" hasCustomPrompt="1"/>
          </p:nvPr>
        </p:nvSpPr>
        <p:spPr>
          <a:xfrm>
            <a:off x="969569" y="5417495"/>
            <a:ext cx="5141257" cy="237180"/>
          </a:xfrm>
        </p:spPr>
        <p:txBody>
          <a:bodyPr vert="horz" lIns="0" tIns="45720" rIns="0" bIns="45720" rtlCol="0">
            <a:noAutofit/>
          </a:bodyPr>
          <a:lstStyle>
            <a:lvl1pPr marL="0" indent="0">
              <a:lnSpc>
                <a:spcPct val="100000"/>
              </a:lnSpc>
              <a:spcBef>
                <a:spcPts val="0"/>
              </a:spcBef>
              <a:buNone/>
              <a:defRPr lang="en-US" sz="1270" smtClean="0">
                <a:solidFill>
                  <a:schemeClr val="tx1"/>
                </a:solidFill>
              </a:defRPr>
            </a:lvl1pPr>
            <a:lvl2pPr>
              <a:defRPr lang="en-US" sz="2000" smtClean="0"/>
            </a:lvl2pPr>
            <a:lvl3pPr>
              <a:defRPr lang="en-US" sz="1800" smtClean="0"/>
            </a:lvl3pPr>
            <a:lvl4pPr>
              <a:defRPr lang="en-US" sz="1600" smtClean="0"/>
            </a:lvl4pPr>
            <a:lvl5pPr>
              <a:defRPr lang="en-ZA" sz="1600"/>
            </a:lvl5pPr>
          </a:lstStyle>
          <a:p>
            <a:pPr marL="228602" lvl="0" indent="-228602"/>
            <a:r>
              <a:rPr lang="en-GB" noProof="0"/>
              <a:t>Add date</a:t>
            </a:r>
          </a:p>
        </p:txBody>
      </p:sp>
      <p:pic>
        <p:nvPicPr>
          <p:cNvPr id="202" name="Picture 201">
            <a:extLst>
              <a:ext uri="{FF2B5EF4-FFF2-40B4-BE49-F238E27FC236}">
                <a16:creationId xmlns:a16="http://schemas.microsoft.com/office/drawing/2014/main" id="{B82E642F-9E4E-489F-919B-255829A82519}"/>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997270" y="620153"/>
            <a:ext cx="2651432" cy="733537"/>
          </a:xfrm>
          <a:prstGeom prst="rect">
            <a:avLst/>
          </a:prstGeom>
        </p:spPr>
      </p:pic>
      <p:sp>
        <p:nvSpPr>
          <p:cNvPr id="4" name="TextBox 3"/>
          <p:cNvSpPr txBox="1"/>
          <p:nvPr userDrawn="1"/>
        </p:nvSpPr>
        <p:spPr>
          <a:xfrm>
            <a:off x="823818" y="6190235"/>
            <a:ext cx="3548803" cy="259943"/>
          </a:xfrm>
          <a:prstGeom prst="rect">
            <a:avLst/>
          </a:prstGeom>
          <a:noFill/>
        </p:spPr>
        <p:txBody>
          <a:bodyPr wrap="square" rtlCol="0">
            <a:spAutoFit/>
          </a:bodyPr>
          <a:lstStyle/>
          <a:p>
            <a:r>
              <a:rPr lang="en-GB" sz="1089" dirty="0">
                <a:solidFill>
                  <a:schemeClr val="tx1"/>
                </a:solidFill>
              </a:rPr>
              <a:t>Audit / Tax / Advisory /</a:t>
            </a:r>
            <a:r>
              <a:rPr lang="en-GB" sz="1089" baseline="0" dirty="0">
                <a:solidFill>
                  <a:schemeClr val="tx1"/>
                </a:solidFill>
              </a:rPr>
              <a:t> Risk</a:t>
            </a:r>
            <a:endParaRPr lang="en-GB" sz="1089" dirty="0">
              <a:solidFill>
                <a:schemeClr val="tx1"/>
              </a:solidFill>
            </a:endParaRPr>
          </a:p>
        </p:txBody>
      </p:sp>
    </p:spTree>
    <p:extLst>
      <p:ext uri="{BB962C8B-B14F-4D97-AF65-F5344CB8AC3E}">
        <p14:creationId xmlns:p14="http://schemas.microsoft.com/office/powerpoint/2010/main" val="410561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65883" y="6341257"/>
            <a:ext cx="2844800" cy="365125"/>
          </a:xfrm>
          <a:prstGeom prst="rect">
            <a:avLst/>
          </a:prstGeom>
        </p:spPr>
        <p:txBody>
          <a:bodyPr/>
          <a:lstStyle/>
          <a:p>
            <a:fld id="{331B2C12-DDF7-124D-ACFF-CDEB64B7D641}" type="slidenum">
              <a:rPr lang="en-US" smtClean="0"/>
              <a:pPr/>
              <a:t>‹#›</a:t>
            </a:fld>
            <a:endParaRPr lang="en-US" dirty="0"/>
          </a:p>
        </p:txBody>
      </p:sp>
      <p:sp>
        <p:nvSpPr>
          <p:cNvPr id="5" name="Content Placeholder 4"/>
          <p:cNvSpPr>
            <a:spLocks noGrp="1"/>
          </p:cNvSpPr>
          <p:nvPr>
            <p:ph sz="quarter" idx="11"/>
          </p:nvPr>
        </p:nvSpPr>
        <p:spPr>
          <a:xfrm>
            <a:off x="541868" y="1403350"/>
            <a:ext cx="11051117" cy="4463022"/>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5068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vert="horz" lIns="0" tIns="45720" rIns="91440" bIns="45720" rtlCol="0">
            <a:no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ZA" dirty="0">
                <a:solidFill>
                  <a:schemeClr val="tx1"/>
                </a:solidFill>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1" y="124567"/>
            <a:ext cx="11452225" cy="846000"/>
          </a:xfrm>
        </p:spPr>
        <p:txBody>
          <a:bodyPr vert="horz" lIns="0" tIns="0" rIns="0" bIns="0" rtlCol="0" anchor="b">
            <a:noAutofit/>
          </a:bodyPr>
          <a:lstStyle>
            <a:lvl1pPr>
              <a:defRPr lang="en-ZA" dirty="0">
                <a:solidFill>
                  <a:schemeClr val="tx1"/>
                </a:solidFill>
              </a:defRPr>
            </a:lvl1pPr>
          </a:lstStyle>
          <a:p>
            <a:pPr lvl="0"/>
            <a:r>
              <a:rPr lang="en-US" dirty="0"/>
              <a:t>Add title</a:t>
            </a:r>
            <a:endParaRPr lang="en-ZA" dirty="0"/>
          </a:p>
        </p:txBody>
      </p:sp>
    </p:spTree>
    <p:extLst>
      <p:ext uri="{BB962C8B-B14F-4D97-AF65-F5344CB8AC3E}">
        <p14:creationId xmlns:p14="http://schemas.microsoft.com/office/powerpoint/2010/main" val="64651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14" y="762000"/>
            <a:ext cx="2394831"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9100132" y="1032001"/>
            <a:ext cx="2569433"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921711" y="6065932"/>
            <a:ext cx="5088015"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t="9454" b="9454"/>
          <a:stretch/>
        </p:blipFill>
        <p:spPr>
          <a:xfrm>
            <a:off x="8878" y="0"/>
            <a:ext cx="12215673" cy="6858000"/>
          </a:xfrm>
          <a:prstGeom prst="rect">
            <a:avLst/>
          </a:prstGeom>
        </p:spPr>
      </p:pic>
    </p:spTree>
    <p:extLst>
      <p:ext uri="{BB962C8B-B14F-4D97-AF65-F5344CB8AC3E}">
        <p14:creationId xmlns:p14="http://schemas.microsoft.com/office/powerpoint/2010/main" val="14823476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14" y="762000"/>
            <a:ext cx="2394831"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9100132" y="1032001"/>
            <a:ext cx="2569433"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921711" y="6065932"/>
            <a:ext cx="5088015"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8050" cy="6858000"/>
          </a:xfrm>
          <a:prstGeom prst="rect">
            <a:avLst/>
          </a:prstGeom>
        </p:spPr>
      </p:pic>
    </p:spTree>
    <p:extLst>
      <p:ext uri="{BB962C8B-B14F-4D97-AF65-F5344CB8AC3E}">
        <p14:creationId xmlns:p14="http://schemas.microsoft.com/office/powerpoint/2010/main" val="19350073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14" y="762000"/>
            <a:ext cx="2394831"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9100132" y="1032001"/>
            <a:ext cx="2569433"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921711" y="6065932"/>
            <a:ext cx="5088015"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4204" y="0"/>
            <a:ext cx="12173847" cy="6858000"/>
          </a:xfrm>
          <a:prstGeom prst="rect">
            <a:avLst/>
          </a:prstGeom>
        </p:spPr>
      </p:pic>
    </p:spTree>
    <p:extLst>
      <p:ext uri="{BB962C8B-B14F-4D97-AF65-F5344CB8AC3E}">
        <p14:creationId xmlns:p14="http://schemas.microsoft.com/office/powerpoint/2010/main" val="5986058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2101" y="0"/>
            <a:ext cx="12185950" cy="6858000"/>
          </a:xfrm>
          <a:prstGeom prst="rect">
            <a:avLst/>
          </a:prstGeom>
        </p:spPr>
      </p:pic>
    </p:spTree>
    <p:extLst>
      <p:ext uri="{BB962C8B-B14F-4D97-AF65-F5344CB8AC3E}">
        <p14:creationId xmlns:p14="http://schemas.microsoft.com/office/powerpoint/2010/main" val="15126435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514" y="762000"/>
            <a:ext cx="2394831"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9100132" y="1032001"/>
            <a:ext cx="2569433"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921711" y="6065932"/>
            <a:ext cx="5088015"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2101" y="0"/>
            <a:ext cx="12210151" cy="6858000"/>
          </a:xfrm>
          <a:prstGeom prst="rect">
            <a:avLst/>
          </a:prstGeom>
        </p:spPr>
      </p:pic>
    </p:spTree>
    <p:extLst>
      <p:ext uri="{BB962C8B-B14F-4D97-AF65-F5344CB8AC3E}">
        <p14:creationId xmlns:p14="http://schemas.microsoft.com/office/powerpoint/2010/main" val="9870966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753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307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6A50EE-7773-4123-85E2-8369D5C93595}"/>
              </a:ext>
            </a:extLst>
          </p:cNvPr>
          <p:cNvPicPr>
            <a:picLocks noChangeAspect="1"/>
          </p:cNvPicPr>
          <p:nvPr userDrawn="1"/>
        </p:nvPicPr>
        <p:blipFill rotWithShape="1">
          <a:blip r:embed="rId2"/>
          <a:srcRect r="11005"/>
          <a:stretch/>
        </p:blipFill>
        <p:spPr>
          <a:xfrm>
            <a:off x="447204" y="557179"/>
            <a:ext cx="11297594" cy="5743645"/>
          </a:xfrm>
          <a:prstGeom prst="rect">
            <a:avLst/>
          </a:prstGeom>
        </p:spPr>
      </p:pic>
      <p:sp>
        <p:nvSpPr>
          <p:cNvPr id="11" name="Text Placeholder 10"/>
          <p:cNvSpPr>
            <a:spLocks noGrp="1"/>
          </p:cNvSpPr>
          <p:nvPr>
            <p:ph type="body" sz="quarter" idx="11"/>
          </p:nvPr>
        </p:nvSpPr>
        <p:spPr>
          <a:xfrm>
            <a:off x="938848" y="814756"/>
            <a:ext cx="6596561" cy="570945"/>
          </a:xfrm>
        </p:spPr>
        <p:txBody>
          <a:bodyPr/>
          <a:lstStyle>
            <a:lvl1pPr marL="0" indent="0">
              <a:lnSpc>
                <a:spcPct val="100000"/>
              </a:lnSpc>
              <a:spcBef>
                <a:spcPts val="0"/>
              </a:spcBef>
              <a:buFontTx/>
              <a:buNone/>
              <a:defRPr sz="39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a:t>Click to edit Master text styles</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6" y="6492241"/>
            <a:ext cx="563676" cy="93872"/>
          </a:xfrm>
          <a:prstGeom prst="rect">
            <a:avLst/>
          </a:prstGeom>
          <a:noFill/>
        </p:spPr>
        <p:txBody>
          <a:bodyPr wrap="square" lIns="0" tIns="0" rIns="0" bIns="0" rtlCol="0">
            <a:spAutoFit/>
          </a:bodyPr>
          <a:lstStyle/>
          <a:p>
            <a:pPr algn="r"/>
            <a:fld id="{043534F5-8106-454C-A466-0C6DA036C846}" type="slidenum">
              <a:rPr lang="en-US" sz="600">
                <a:solidFill>
                  <a:srgbClr val="000000"/>
                </a:solidFill>
                <a:cs typeface="Arial" pitchFamily="34" charset="0"/>
              </a:rPr>
              <a:pPr algn="r"/>
              <a:t>‹#›</a:t>
            </a:fld>
            <a:endParaRPr lang="en-US" sz="600" dirty="0">
              <a:solidFill>
                <a:srgbClr val="000000"/>
              </a:solidFill>
              <a:cs typeface="Arial" pitchFamily="34" charset="0"/>
            </a:endParaRPr>
          </a:p>
        </p:txBody>
      </p:sp>
      <p:sp>
        <p:nvSpPr>
          <p:cNvPr id="7" name="TextBox 6">
            <a:extLst>
              <a:ext uri="{FF2B5EF4-FFF2-40B4-BE49-F238E27FC236}">
                <a16:creationId xmlns:a16="http://schemas.microsoft.com/office/drawing/2014/main" id="{970BE423-A2C1-4A58-AC8C-94A5CE93A538}"/>
              </a:ext>
            </a:extLst>
          </p:cNvPr>
          <p:cNvSpPr txBox="1"/>
          <p:nvPr userDrawn="1"/>
        </p:nvSpPr>
        <p:spPr>
          <a:xfrm>
            <a:off x="540001" y="6523914"/>
            <a:ext cx="823944" cy="92333"/>
          </a:xfrm>
          <a:prstGeom prst="rect">
            <a:avLst/>
          </a:prstGeom>
          <a:noFill/>
        </p:spPr>
        <p:txBody>
          <a:bodyPr wrap="none" lIns="0" tIns="0" rIns="0" bIns="0" rtlCol="0">
            <a:spAutoFit/>
          </a:bodyPr>
          <a:lstStyle/>
          <a:p>
            <a:r>
              <a:rPr lang="en-US" sz="600" dirty="0">
                <a:solidFill>
                  <a:srgbClr val="000000"/>
                </a:solidFill>
              </a:rPr>
              <a:t>© 2020 Crowe U.K. LLP</a:t>
            </a:r>
          </a:p>
        </p:txBody>
      </p:sp>
    </p:spTree>
    <p:extLst>
      <p:ext uri="{BB962C8B-B14F-4D97-AF65-F5344CB8AC3E}">
        <p14:creationId xmlns:p14="http://schemas.microsoft.com/office/powerpoint/2010/main" val="33165208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2"/>
            <a:ext cx="11160000" cy="43088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a:defRPr/>
            </a:pPr>
            <a:endParaRPr lang="en-US" sz="1097" dirty="0">
              <a:solidFill>
                <a:srgbClr val="000000"/>
              </a:solidFill>
            </a:endParaRPr>
          </a:p>
        </p:txBody>
      </p:sp>
      <p:sp>
        <p:nvSpPr>
          <p:cNvPr id="4" name="TextBox 3"/>
          <p:cNvSpPr txBox="1"/>
          <p:nvPr/>
        </p:nvSpPr>
        <p:spPr>
          <a:xfrm>
            <a:off x="540001" y="6523914"/>
            <a:ext cx="823944" cy="92333"/>
          </a:xfrm>
          <a:prstGeom prst="rect">
            <a:avLst/>
          </a:prstGeom>
          <a:noFill/>
        </p:spPr>
        <p:txBody>
          <a:bodyPr wrap="none" lIns="0" tIns="0" rIns="0" bIns="0" rtlCol="0">
            <a:spAutoFit/>
          </a:bodyPr>
          <a:lstStyle/>
          <a:p>
            <a:r>
              <a:rPr lang="en-US" sz="600" dirty="0">
                <a:solidFill>
                  <a:srgbClr val="000000"/>
                </a:solidFill>
              </a:rPr>
              <a:t>© 2020 Crowe U.K. LLP</a:t>
            </a:r>
          </a:p>
        </p:txBody>
      </p:sp>
      <p:sp>
        <p:nvSpPr>
          <p:cNvPr id="6" name="TextBox 5">
            <a:extLst>
              <a:ext uri="{FF2B5EF4-FFF2-40B4-BE49-F238E27FC236}">
                <a16:creationId xmlns:a16="http://schemas.microsoft.com/office/drawing/2014/main" id="{5E17B961-3CA3-4520-9A64-79F3880ABCBB}"/>
              </a:ext>
            </a:extLst>
          </p:cNvPr>
          <p:cNvSpPr txBox="1"/>
          <p:nvPr userDrawn="1"/>
        </p:nvSpPr>
        <p:spPr>
          <a:xfrm>
            <a:off x="11136326" y="6492242"/>
            <a:ext cx="563676" cy="92333"/>
          </a:xfrm>
          <a:prstGeom prst="rect">
            <a:avLst/>
          </a:prstGeom>
          <a:noFill/>
        </p:spPr>
        <p:txBody>
          <a:bodyPr wrap="square" lIns="0" tIns="0" rIns="0" bIns="0" rtlCol="0">
            <a:spAutoFit/>
          </a:bodyPr>
          <a:lstStyle/>
          <a:p>
            <a:pPr algn="r"/>
            <a:fld id="{043534F5-8106-454C-A466-0C6DA036C846}" type="slidenum">
              <a:rPr lang="en-US" sz="600">
                <a:solidFill>
                  <a:srgbClr val="000000"/>
                </a:solidFill>
                <a:cs typeface="Arial" pitchFamily="34" charset="0"/>
              </a:rPr>
              <a:pPr algn="r"/>
              <a:t>‹#›</a:t>
            </a:fld>
            <a:endParaRPr lang="en-US" sz="600" dirty="0">
              <a:solidFill>
                <a:srgbClr val="000000"/>
              </a:solidFill>
              <a:cs typeface="Arial" pitchFamily="34" charset="0"/>
            </a:endParaRPr>
          </a:p>
        </p:txBody>
      </p:sp>
    </p:spTree>
    <p:extLst>
      <p:ext uri="{BB962C8B-B14F-4D97-AF65-F5344CB8AC3E}">
        <p14:creationId xmlns:p14="http://schemas.microsoft.com/office/powerpoint/2010/main" val="34466876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9" r:id="rId15"/>
    <p:sldLayoutId id="2147483710" r:id="rId16"/>
    <p:sldLayoutId id="2147483711" r:id="rId17"/>
  </p:sldLayoutIdLst>
  <p:hf sldNum="0" hdr="0" ftr="0" dt="0"/>
  <p:txStyles>
    <p:titleStyle>
      <a:lvl1pPr algn="l" defTabSz="557195" rtl="0" eaLnBrk="1" latinLnBrk="0" hangingPunct="1">
        <a:spcBef>
          <a:spcPct val="0"/>
        </a:spcBef>
        <a:buNone/>
        <a:defRPr sz="2800" b="1" kern="1200" baseline="0">
          <a:solidFill>
            <a:schemeClr val="tx1"/>
          </a:solidFill>
          <a:latin typeface="+mj-lt"/>
          <a:ea typeface="+mj-ea"/>
          <a:cs typeface="+mj-cs"/>
        </a:defRPr>
      </a:lvl1pPr>
    </p:titleStyle>
    <p:bodyStyle>
      <a:lvl1pPr marL="145748" indent="-145748"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57195" rtl="0" eaLnBrk="1" latinLnBrk="0" hangingPunct="1">
        <a:defRPr sz="1097" kern="1200">
          <a:solidFill>
            <a:schemeClr val="tx1"/>
          </a:solidFill>
          <a:latin typeface="+mn-lt"/>
          <a:ea typeface="+mn-ea"/>
          <a:cs typeface="+mn-cs"/>
        </a:defRPr>
      </a:lvl1pPr>
      <a:lvl2pPr marL="278598" algn="l" defTabSz="557195" rtl="0" eaLnBrk="1" latinLnBrk="0" hangingPunct="1">
        <a:defRPr sz="1097" kern="1200">
          <a:solidFill>
            <a:schemeClr val="tx1"/>
          </a:solidFill>
          <a:latin typeface="+mn-lt"/>
          <a:ea typeface="+mn-ea"/>
          <a:cs typeface="+mn-cs"/>
        </a:defRPr>
      </a:lvl2pPr>
      <a:lvl3pPr marL="557195" algn="l" defTabSz="557195" rtl="0" eaLnBrk="1" latinLnBrk="0" hangingPunct="1">
        <a:defRPr sz="1097" kern="1200">
          <a:solidFill>
            <a:schemeClr val="tx1"/>
          </a:solidFill>
          <a:latin typeface="+mn-lt"/>
          <a:ea typeface="+mn-ea"/>
          <a:cs typeface="+mn-cs"/>
        </a:defRPr>
      </a:lvl3pPr>
      <a:lvl4pPr marL="835793" algn="l" defTabSz="557195" rtl="0" eaLnBrk="1" latinLnBrk="0" hangingPunct="1">
        <a:defRPr sz="1097" kern="1200">
          <a:solidFill>
            <a:schemeClr val="tx1"/>
          </a:solidFill>
          <a:latin typeface="+mn-lt"/>
          <a:ea typeface="+mn-ea"/>
          <a:cs typeface="+mn-cs"/>
        </a:defRPr>
      </a:lvl4pPr>
      <a:lvl5pPr marL="1114391" algn="l" defTabSz="557195" rtl="0" eaLnBrk="1" latinLnBrk="0" hangingPunct="1">
        <a:defRPr sz="1097" kern="1200">
          <a:solidFill>
            <a:schemeClr val="tx1"/>
          </a:solidFill>
          <a:latin typeface="+mn-lt"/>
          <a:ea typeface="+mn-ea"/>
          <a:cs typeface="+mn-cs"/>
        </a:defRPr>
      </a:lvl5pPr>
      <a:lvl6pPr marL="1392988" algn="l" defTabSz="557195" rtl="0" eaLnBrk="1" latinLnBrk="0" hangingPunct="1">
        <a:defRPr sz="1097" kern="1200">
          <a:solidFill>
            <a:schemeClr val="tx1"/>
          </a:solidFill>
          <a:latin typeface="+mn-lt"/>
          <a:ea typeface="+mn-ea"/>
          <a:cs typeface="+mn-cs"/>
        </a:defRPr>
      </a:lvl6pPr>
      <a:lvl7pPr marL="1671586" algn="l" defTabSz="557195" rtl="0" eaLnBrk="1" latinLnBrk="0" hangingPunct="1">
        <a:defRPr sz="1097" kern="1200">
          <a:solidFill>
            <a:schemeClr val="tx1"/>
          </a:solidFill>
          <a:latin typeface="+mn-lt"/>
          <a:ea typeface="+mn-ea"/>
          <a:cs typeface="+mn-cs"/>
        </a:defRPr>
      </a:lvl7pPr>
      <a:lvl8pPr marL="1950184" algn="l" defTabSz="557195" rtl="0" eaLnBrk="1" latinLnBrk="0" hangingPunct="1">
        <a:defRPr sz="1097" kern="1200">
          <a:solidFill>
            <a:schemeClr val="tx1"/>
          </a:solidFill>
          <a:latin typeface="+mn-lt"/>
          <a:ea typeface="+mn-ea"/>
          <a:cs typeface="+mn-cs"/>
        </a:defRPr>
      </a:lvl8pPr>
      <a:lvl9pPr marL="2228781" algn="l" defTabSz="557195" rtl="0" eaLnBrk="1" latinLnBrk="0" hangingPunct="1">
        <a:defRPr sz="109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4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443" y="1744556"/>
            <a:ext cx="5583580" cy="1376363"/>
          </a:xfrm>
        </p:spPr>
        <p:txBody>
          <a:bodyPr anchor="t">
            <a:normAutofit fontScale="90000"/>
          </a:bodyPr>
          <a:lstStyle/>
          <a:p>
            <a:r>
              <a:rPr lang="en-ZA" sz="4000" b="1" u="sng" dirty="0"/>
              <a:t>The Big Conversation</a:t>
            </a:r>
            <a:br>
              <a:rPr lang="en-ZA" sz="4000" b="1" dirty="0"/>
            </a:br>
            <a:br>
              <a:rPr lang="en-ZA" sz="4000" b="1" dirty="0"/>
            </a:br>
            <a:r>
              <a:rPr lang="en-ZA" sz="3300" b="1" dirty="0">
                <a:solidFill>
                  <a:schemeClr val="bg1"/>
                </a:solidFill>
              </a:rPr>
              <a:t>Government </a:t>
            </a:r>
            <a:br>
              <a:rPr lang="en-ZA" sz="3300" b="1" dirty="0">
                <a:solidFill>
                  <a:schemeClr val="bg1"/>
                </a:solidFill>
              </a:rPr>
            </a:br>
            <a:r>
              <a:rPr lang="en-ZA" sz="3300" b="1" dirty="0">
                <a:solidFill>
                  <a:schemeClr val="bg1"/>
                </a:solidFill>
              </a:rPr>
              <a:t>announcements </a:t>
            </a:r>
            <a:br>
              <a:rPr lang="en-ZA" sz="3300" b="1" dirty="0">
                <a:solidFill>
                  <a:schemeClr val="bg1"/>
                </a:solidFill>
              </a:rPr>
            </a:br>
            <a:r>
              <a:rPr lang="en-ZA" sz="3300" b="1" dirty="0">
                <a:solidFill>
                  <a:schemeClr val="bg1"/>
                </a:solidFill>
              </a:rPr>
              <a:t>and finance</a:t>
            </a:r>
          </a:p>
        </p:txBody>
      </p:sp>
      <p:sp>
        <p:nvSpPr>
          <p:cNvPr id="4" name="Text Placeholder 3"/>
          <p:cNvSpPr>
            <a:spLocks noGrp="1"/>
          </p:cNvSpPr>
          <p:nvPr>
            <p:ph type="body" sz="quarter" idx="10"/>
          </p:nvPr>
        </p:nvSpPr>
        <p:spPr>
          <a:xfrm>
            <a:off x="1014443" y="4326644"/>
            <a:ext cx="4090158" cy="341911"/>
          </a:xfrm>
        </p:spPr>
        <p:txBody>
          <a:bodyPr/>
          <a:lstStyle/>
          <a:p>
            <a:r>
              <a:rPr lang="en-GB" sz="1633" b="1" dirty="0">
                <a:solidFill>
                  <a:schemeClr val="bg1"/>
                </a:solidFill>
              </a:rPr>
              <a:t>Nick Latimer</a:t>
            </a:r>
          </a:p>
          <a:p>
            <a:r>
              <a:rPr lang="en-GB" sz="1633" b="1" dirty="0">
                <a:solidFill>
                  <a:schemeClr val="bg1"/>
                </a:solidFill>
              </a:rPr>
              <a:t>16 July 2020</a:t>
            </a:r>
          </a:p>
        </p:txBody>
      </p:sp>
      <p:pic>
        <p:nvPicPr>
          <p:cNvPr id="5" name="Picture 4">
            <a:extLst>
              <a:ext uri="{FF2B5EF4-FFF2-40B4-BE49-F238E27FC236}">
                <a16:creationId xmlns:a16="http://schemas.microsoft.com/office/drawing/2014/main" id="{B78E7DB6-E558-49CD-B4E9-7131E191F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3087" y="448899"/>
            <a:ext cx="2197961" cy="1710683"/>
          </a:xfrm>
          <a:prstGeom prst="rect">
            <a:avLst/>
          </a:prstGeom>
        </p:spPr>
      </p:pic>
    </p:spTree>
    <p:extLst>
      <p:ext uri="{BB962C8B-B14F-4D97-AF65-F5344CB8AC3E}">
        <p14:creationId xmlns:p14="http://schemas.microsoft.com/office/powerpoint/2010/main" val="186222899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657" y="63281"/>
            <a:ext cx="9304933" cy="846000"/>
          </a:xfrm>
        </p:spPr>
        <p:txBody>
          <a:bodyPr/>
          <a:lstStyle/>
          <a:p>
            <a:r>
              <a:rPr lang="en-GB" dirty="0"/>
              <a:t>For employers</a:t>
            </a:r>
          </a:p>
        </p:txBody>
      </p:sp>
      <p:sp>
        <p:nvSpPr>
          <p:cNvPr id="5" name="Content Placeholder 1">
            <a:extLst>
              <a:ext uri="{FF2B5EF4-FFF2-40B4-BE49-F238E27FC236}">
                <a16:creationId xmlns:a16="http://schemas.microsoft.com/office/drawing/2014/main" id="{107A9E79-1938-485B-9F65-07D584D5B6FC}"/>
              </a:ext>
            </a:extLst>
          </p:cNvPr>
          <p:cNvSpPr txBox="1">
            <a:spLocks/>
          </p:cNvSpPr>
          <p:nvPr/>
        </p:nvSpPr>
        <p:spPr>
          <a:xfrm>
            <a:off x="1079993" y="1382934"/>
            <a:ext cx="9273397" cy="4988785"/>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marL="0" indent="0">
              <a:buClr>
                <a:srgbClr val="F8B500"/>
              </a:buClr>
              <a:buNone/>
            </a:pPr>
            <a:r>
              <a:rPr lang="en-GB" b="1" dirty="0"/>
              <a:t>Job Retention Bonus</a:t>
            </a:r>
          </a:p>
          <a:p>
            <a:pPr>
              <a:buClr>
                <a:srgbClr val="F8B500"/>
              </a:buClr>
              <a:buFontTx/>
              <a:buChar char="-"/>
            </a:pPr>
            <a:r>
              <a:rPr lang="en-GB" dirty="0"/>
              <a:t>£1,000 to be paid to UK employers for:</a:t>
            </a:r>
          </a:p>
          <a:p>
            <a:pPr lvl="1">
              <a:buClr>
                <a:srgbClr val="F8B500"/>
              </a:buClr>
              <a:buFontTx/>
              <a:buChar char="-"/>
            </a:pPr>
            <a:r>
              <a:rPr lang="en-GB" dirty="0"/>
              <a:t>each furloughed employee earning above £520p/m on average between 31 Oct 20 and 31 Jan 21</a:t>
            </a:r>
          </a:p>
          <a:p>
            <a:pPr lvl="1">
              <a:buClr>
                <a:srgbClr val="F8B500"/>
              </a:buClr>
              <a:buFontTx/>
              <a:buChar char="-"/>
            </a:pPr>
            <a:r>
              <a:rPr lang="en-GB" dirty="0"/>
              <a:t>who is continuously employed until 31 January 2021</a:t>
            </a:r>
          </a:p>
          <a:p>
            <a:pPr lvl="1">
              <a:buClr>
                <a:srgbClr val="F8B500"/>
              </a:buClr>
              <a:buFontTx/>
              <a:buChar char="-"/>
            </a:pPr>
            <a:r>
              <a:rPr lang="en-GB" dirty="0"/>
              <a:t>Irrespective of current financial performance of business</a:t>
            </a:r>
          </a:p>
          <a:p>
            <a:pPr>
              <a:buClr>
                <a:srgbClr val="F8B500"/>
              </a:buClr>
              <a:buFontTx/>
              <a:buChar char="-"/>
            </a:pPr>
            <a:r>
              <a:rPr lang="en-GB" dirty="0"/>
              <a:t>Payments made from Feb 21</a:t>
            </a:r>
            <a:br>
              <a:rPr lang="en-GB" dirty="0"/>
            </a:br>
            <a:endParaRPr lang="en-GB" dirty="0"/>
          </a:p>
          <a:p>
            <a:pPr marL="0" indent="0">
              <a:buClr>
                <a:srgbClr val="F8B500"/>
              </a:buClr>
              <a:buNone/>
            </a:pPr>
            <a:r>
              <a:rPr lang="en-GB" b="1" dirty="0"/>
              <a:t>Kickstart scheme</a:t>
            </a:r>
          </a:p>
          <a:p>
            <a:pPr>
              <a:buClr>
                <a:srgbClr val="F8B500"/>
              </a:buClr>
              <a:buFontTx/>
              <a:buChar char="-"/>
            </a:pPr>
            <a:r>
              <a:rPr lang="en-GB" dirty="0"/>
              <a:t>Government covers 6 months wages</a:t>
            </a:r>
          </a:p>
          <a:p>
            <a:pPr>
              <a:buClr>
                <a:srgbClr val="F8B500"/>
              </a:buClr>
              <a:buFontTx/>
              <a:buChar char="-"/>
            </a:pPr>
            <a:r>
              <a:rPr lang="en-GB" dirty="0"/>
              <a:t>For those aged 16-24 on universal credit and deemed to be at risk of long term unemployment</a:t>
            </a:r>
          </a:p>
          <a:p>
            <a:pPr>
              <a:buClr>
                <a:srgbClr val="F8B500"/>
              </a:buClr>
              <a:buFontTx/>
              <a:buChar char="-"/>
            </a:pPr>
            <a:r>
              <a:rPr lang="en-GB" dirty="0"/>
              <a:t>Funding will cover 100% of NMW and associated costs</a:t>
            </a:r>
          </a:p>
          <a:p>
            <a:endParaRPr lang="en-GB" dirty="0"/>
          </a:p>
          <a:p>
            <a:pPr marL="0" indent="0">
              <a:buNone/>
            </a:pPr>
            <a:r>
              <a:rPr lang="en-GB" dirty="0"/>
              <a:t>PLUS funding support for new traineeships of between £1-2k per trainee/apprentice</a:t>
            </a:r>
          </a:p>
        </p:txBody>
      </p:sp>
    </p:spTree>
    <p:extLst>
      <p:ext uri="{BB962C8B-B14F-4D97-AF65-F5344CB8AC3E}">
        <p14:creationId xmlns:p14="http://schemas.microsoft.com/office/powerpoint/2010/main" val="428560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657" y="63281"/>
            <a:ext cx="9304933" cy="846000"/>
          </a:xfrm>
        </p:spPr>
        <p:txBody>
          <a:bodyPr/>
          <a:lstStyle/>
          <a:p>
            <a:r>
              <a:rPr lang="en-GB" dirty="0"/>
              <a:t>For the hospitality and tourism industry</a:t>
            </a:r>
          </a:p>
        </p:txBody>
      </p:sp>
      <p:sp>
        <p:nvSpPr>
          <p:cNvPr id="5" name="Content Placeholder 1">
            <a:extLst>
              <a:ext uri="{FF2B5EF4-FFF2-40B4-BE49-F238E27FC236}">
                <a16:creationId xmlns:a16="http://schemas.microsoft.com/office/drawing/2014/main" id="{107A9E79-1938-485B-9F65-07D584D5B6FC}"/>
              </a:ext>
            </a:extLst>
          </p:cNvPr>
          <p:cNvSpPr txBox="1">
            <a:spLocks/>
          </p:cNvSpPr>
          <p:nvPr/>
        </p:nvSpPr>
        <p:spPr>
          <a:xfrm>
            <a:off x="1079993" y="1382934"/>
            <a:ext cx="9273397" cy="4988785"/>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marL="0" indent="0">
              <a:buClr>
                <a:srgbClr val="F8B500"/>
              </a:buClr>
              <a:buNone/>
            </a:pPr>
            <a:r>
              <a:rPr lang="en-GB" b="1" dirty="0"/>
              <a:t>Cut in VAT to 5%</a:t>
            </a:r>
          </a:p>
          <a:p>
            <a:pPr>
              <a:buClr>
                <a:srgbClr val="F8B500"/>
              </a:buClr>
              <a:buFontTx/>
              <a:buChar char="-"/>
            </a:pPr>
            <a:r>
              <a:rPr lang="en-GB" dirty="0"/>
              <a:t>In force - applies from 15 July to 12 Jan 2021</a:t>
            </a:r>
          </a:p>
          <a:p>
            <a:pPr>
              <a:buClr>
                <a:srgbClr val="F8B500"/>
              </a:buClr>
              <a:buFontTx/>
              <a:buChar char="-"/>
            </a:pPr>
            <a:r>
              <a:rPr lang="en-GB" dirty="0"/>
              <a:t>To eat-in, hot takeaway food, and non-alcoholic drinks</a:t>
            </a:r>
          </a:p>
          <a:p>
            <a:pPr>
              <a:buClr>
                <a:srgbClr val="F8B500"/>
              </a:buClr>
              <a:buFontTx/>
              <a:buChar char="-"/>
            </a:pPr>
            <a:r>
              <a:rPr lang="en-GB" dirty="0"/>
              <a:t>To accommodation and attractions</a:t>
            </a:r>
            <a:br>
              <a:rPr lang="en-GB" dirty="0"/>
            </a:br>
            <a:endParaRPr lang="en-GB" dirty="0"/>
          </a:p>
          <a:p>
            <a:pPr marL="0" indent="0">
              <a:buClr>
                <a:srgbClr val="F8B500"/>
              </a:buClr>
              <a:buNone/>
            </a:pPr>
            <a:r>
              <a:rPr lang="en-GB" b="1" dirty="0"/>
              <a:t>Rishi’s Eat Out to Help Out</a:t>
            </a:r>
          </a:p>
          <a:p>
            <a:pPr>
              <a:buClr>
                <a:srgbClr val="F8B500"/>
              </a:buClr>
              <a:buFontTx/>
              <a:buChar char="-"/>
            </a:pPr>
            <a:r>
              <a:rPr lang="en-GB" dirty="0"/>
              <a:t>3</a:t>
            </a:r>
            <a:r>
              <a:rPr lang="en-GB" baseline="30000" dirty="0"/>
              <a:t>rd</a:t>
            </a:r>
            <a:r>
              <a:rPr lang="en-GB" dirty="0"/>
              <a:t> to 31</a:t>
            </a:r>
            <a:r>
              <a:rPr lang="en-GB" baseline="30000" dirty="0"/>
              <a:t>st</a:t>
            </a:r>
            <a:r>
              <a:rPr lang="en-GB" dirty="0"/>
              <a:t> August</a:t>
            </a:r>
          </a:p>
          <a:p>
            <a:pPr>
              <a:buClr>
                <a:srgbClr val="F8B500"/>
              </a:buClr>
              <a:buFontTx/>
              <a:buChar char="-"/>
            </a:pPr>
            <a:r>
              <a:rPr lang="en-GB" dirty="0"/>
              <a:t>Mon – Wed</a:t>
            </a:r>
          </a:p>
          <a:p>
            <a:pPr>
              <a:buClr>
                <a:srgbClr val="F8B500"/>
              </a:buClr>
              <a:buFontTx/>
              <a:buChar char="-"/>
            </a:pPr>
            <a:r>
              <a:rPr lang="en-GB" dirty="0"/>
              <a:t>50% discount up to £10 per person (food or non-alcoholic drinks)</a:t>
            </a:r>
          </a:p>
          <a:p>
            <a:pPr>
              <a:buClr>
                <a:srgbClr val="F8B500"/>
              </a:buClr>
              <a:buFontTx/>
              <a:buChar char="-"/>
            </a:pPr>
            <a:r>
              <a:rPr lang="en-GB" dirty="0"/>
              <a:t>So far include:</a:t>
            </a:r>
            <a:br>
              <a:rPr lang="en-GB" dirty="0"/>
            </a:br>
            <a:br>
              <a:rPr lang="en-GB" dirty="0"/>
            </a:br>
            <a:r>
              <a:rPr lang="en-GB" dirty="0"/>
              <a:t>Nando’s, </a:t>
            </a:r>
            <a:r>
              <a:rPr lang="en-GB" dirty="0" err="1"/>
              <a:t>Wagamamas</a:t>
            </a:r>
            <a:r>
              <a:rPr lang="en-GB" dirty="0"/>
              <a:t>, Burger King, Frankie and Benny’s, Harvester, Toby Carvery, Pizza Hut.</a:t>
            </a:r>
            <a:br>
              <a:rPr lang="en-GB" dirty="0"/>
            </a:br>
            <a:endParaRPr lang="en-GB" dirty="0"/>
          </a:p>
          <a:p>
            <a:pPr>
              <a:buClr>
                <a:srgbClr val="F8B500"/>
              </a:buClr>
              <a:buFontTx/>
              <a:buChar char="-"/>
            </a:pPr>
            <a:r>
              <a:rPr lang="en-GB" dirty="0"/>
              <a:t>Gym’s reopen 25</a:t>
            </a:r>
            <a:r>
              <a:rPr lang="en-GB" baseline="30000" dirty="0"/>
              <a:t>th</a:t>
            </a:r>
            <a:r>
              <a:rPr lang="en-GB" dirty="0"/>
              <a:t> July!</a:t>
            </a:r>
          </a:p>
        </p:txBody>
      </p:sp>
    </p:spTree>
    <p:extLst>
      <p:ext uri="{BB962C8B-B14F-4D97-AF65-F5344CB8AC3E}">
        <p14:creationId xmlns:p14="http://schemas.microsoft.com/office/powerpoint/2010/main" val="178821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657" y="63281"/>
            <a:ext cx="9304933" cy="846000"/>
          </a:xfrm>
        </p:spPr>
        <p:txBody>
          <a:bodyPr/>
          <a:lstStyle/>
          <a:p>
            <a:r>
              <a:rPr lang="en-GB" dirty="0"/>
              <a:t>For the property sector</a:t>
            </a:r>
          </a:p>
        </p:txBody>
      </p:sp>
      <p:sp>
        <p:nvSpPr>
          <p:cNvPr id="5" name="Content Placeholder 1">
            <a:extLst>
              <a:ext uri="{FF2B5EF4-FFF2-40B4-BE49-F238E27FC236}">
                <a16:creationId xmlns:a16="http://schemas.microsoft.com/office/drawing/2014/main" id="{107A9E79-1938-485B-9F65-07D584D5B6FC}"/>
              </a:ext>
            </a:extLst>
          </p:cNvPr>
          <p:cNvSpPr txBox="1">
            <a:spLocks/>
          </p:cNvSpPr>
          <p:nvPr/>
        </p:nvSpPr>
        <p:spPr>
          <a:xfrm>
            <a:off x="1079993" y="1382935"/>
            <a:ext cx="9273397" cy="1955884"/>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marL="0" indent="0">
              <a:buClr>
                <a:srgbClr val="F8B500"/>
              </a:buClr>
              <a:buNone/>
            </a:pPr>
            <a:r>
              <a:rPr lang="en-GB" b="1" dirty="0"/>
              <a:t>SDLT holiday on first £500,000</a:t>
            </a:r>
          </a:p>
          <a:p>
            <a:pPr>
              <a:buClr>
                <a:srgbClr val="F8B500"/>
              </a:buClr>
            </a:pPr>
            <a:r>
              <a:rPr lang="en-GB" dirty="0"/>
              <a:t>In force – applies from 8 July to 31 March 2021</a:t>
            </a:r>
          </a:p>
          <a:p>
            <a:pPr>
              <a:buClr>
                <a:srgbClr val="F8B500"/>
              </a:buClr>
            </a:pPr>
            <a:r>
              <a:rPr lang="en-GB" dirty="0"/>
              <a:t>Residential property</a:t>
            </a:r>
          </a:p>
          <a:p>
            <a:pPr>
              <a:buClr>
                <a:srgbClr val="F8B500"/>
              </a:buClr>
            </a:pPr>
            <a:r>
              <a:rPr lang="en-GB" dirty="0"/>
              <a:t>Saving of up to £15,000 with cliff edge 1 April 2021</a:t>
            </a:r>
          </a:p>
          <a:p>
            <a:pPr>
              <a:buClr>
                <a:srgbClr val="F8B500"/>
              </a:buClr>
            </a:pPr>
            <a:r>
              <a:rPr lang="en-GB" dirty="0"/>
              <a:t>Expected SDLT surcharge on non-residential purchasers from 1 April 2021 as well (not yet confirmed)</a:t>
            </a:r>
          </a:p>
          <a:p>
            <a:pPr>
              <a:buClr>
                <a:srgbClr val="F8B500"/>
              </a:buClr>
            </a:pPr>
            <a:r>
              <a:rPr lang="en-GB" dirty="0"/>
              <a:t>Rates below:</a:t>
            </a:r>
          </a:p>
          <a:p>
            <a:pPr marL="0" indent="0">
              <a:buClr>
                <a:srgbClr val="F8B500"/>
              </a:buClr>
              <a:buNone/>
            </a:pPr>
            <a:endParaRPr lang="en-GB" dirty="0"/>
          </a:p>
          <a:p>
            <a:pPr marL="0" indent="0">
              <a:buClr>
                <a:srgbClr val="F8B500"/>
              </a:buClr>
              <a:buNone/>
            </a:pPr>
            <a:endParaRPr lang="en-GB" dirty="0"/>
          </a:p>
        </p:txBody>
      </p:sp>
      <p:graphicFrame>
        <p:nvGraphicFramePr>
          <p:cNvPr id="4" name="Table 3">
            <a:extLst>
              <a:ext uri="{FF2B5EF4-FFF2-40B4-BE49-F238E27FC236}">
                <a16:creationId xmlns:a16="http://schemas.microsoft.com/office/drawing/2014/main" id="{8B867A18-4382-417E-B211-2A1FF1A5AE7F}"/>
              </a:ext>
            </a:extLst>
          </p:cNvPr>
          <p:cNvGraphicFramePr>
            <a:graphicFrameLocks noGrp="1"/>
          </p:cNvGraphicFramePr>
          <p:nvPr>
            <p:extLst>
              <p:ext uri="{D42A27DB-BD31-4B8C-83A1-F6EECF244321}">
                <p14:modId xmlns:p14="http://schemas.microsoft.com/office/powerpoint/2010/main" val="303968750"/>
              </p:ext>
            </p:extLst>
          </p:nvPr>
        </p:nvGraphicFramePr>
        <p:xfrm>
          <a:off x="893328" y="3812473"/>
          <a:ext cx="4823363" cy="1438280"/>
        </p:xfrm>
        <a:graphic>
          <a:graphicData uri="http://schemas.openxmlformats.org/drawingml/2006/table">
            <a:tbl>
              <a:tblPr firstRow="1" bandRow="1">
                <a:tableStyleId>{21E4AEA4-8DFA-4A89-87EB-49C32662AFE0}</a:tableStyleId>
              </a:tblPr>
              <a:tblGrid>
                <a:gridCol w="3710556">
                  <a:extLst>
                    <a:ext uri="{9D8B030D-6E8A-4147-A177-3AD203B41FA5}">
                      <a16:colId xmlns:a16="http://schemas.microsoft.com/office/drawing/2014/main" val="20000"/>
                    </a:ext>
                  </a:extLst>
                </a:gridCol>
                <a:gridCol w="526211">
                  <a:extLst>
                    <a:ext uri="{9D8B030D-6E8A-4147-A177-3AD203B41FA5}">
                      <a16:colId xmlns:a16="http://schemas.microsoft.com/office/drawing/2014/main" val="20001"/>
                    </a:ext>
                  </a:extLst>
                </a:gridCol>
                <a:gridCol w="586596">
                  <a:extLst>
                    <a:ext uri="{9D8B030D-6E8A-4147-A177-3AD203B41FA5}">
                      <a16:colId xmlns:a16="http://schemas.microsoft.com/office/drawing/2014/main" val="20002"/>
                    </a:ext>
                  </a:extLst>
                </a:gridCol>
              </a:tblGrid>
              <a:tr h="278121">
                <a:tc gridSpan="3">
                  <a:txBody>
                    <a:bodyPr/>
                    <a:lstStyle/>
                    <a:p>
                      <a:r>
                        <a:rPr lang="en-GB" sz="1400" dirty="0"/>
                        <a:t>Residential</a:t>
                      </a:r>
                      <a:r>
                        <a:rPr lang="en-GB" sz="1400" baseline="0" dirty="0"/>
                        <a:t> rates (main rate and </a:t>
                      </a:r>
                      <a:r>
                        <a:rPr lang="en-GB" sz="1400" baseline="0" dirty="0">
                          <a:solidFill>
                            <a:srgbClr val="FF0000"/>
                          </a:solidFill>
                        </a:rPr>
                        <a:t>surcharged rate</a:t>
                      </a:r>
                      <a:r>
                        <a:rPr lang="en-GB" sz="1400" baseline="0" dirty="0"/>
                        <a:t>)</a:t>
                      </a:r>
                      <a:endParaRPr lang="en-GB" sz="1400" dirty="0"/>
                    </a:p>
                  </a:txBody>
                  <a:tcPr marL="74295" marR="74295" marT="37148" marB="37148"/>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0"/>
                  </a:ext>
                </a:extLst>
              </a:tr>
              <a:tr h="278121">
                <a:tc>
                  <a:txBody>
                    <a:bodyPr/>
                    <a:lstStyle/>
                    <a:p>
                      <a:r>
                        <a:rPr lang="en-GB" sz="1400" dirty="0"/>
                        <a:t>&lt; £500,000</a:t>
                      </a:r>
                    </a:p>
                  </a:txBody>
                  <a:tcPr marL="74295" marR="74295" marT="37148" marB="37148"/>
                </a:tc>
                <a:tc>
                  <a:txBody>
                    <a:bodyPr/>
                    <a:lstStyle/>
                    <a:p>
                      <a:pPr algn="r"/>
                      <a:r>
                        <a:rPr lang="en-GB" sz="1400" dirty="0"/>
                        <a:t>0%</a:t>
                      </a:r>
                    </a:p>
                  </a:txBody>
                  <a:tcPr marL="74295" marR="74295" marT="37148" marB="37148"/>
                </a:tc>
                <a:tc>
                  <a:txBody>
                    <a:bodyPr/>
                    <a:lstStyle/>
                    <a:p>
                      <a:pPr algn="r"/>
                      <a:r>
                        <a:rPr lang="en-GB" sz="1400" dirty="0">
                          <a:solidFill>
                            <a:srgbClr val="FF0000"/>
                          </a:solidFill>
                        </a:rPr>
                        <a:t>3%</a:t>
                      </a:r>
                    </a:p>
                  </a:txBody>
                  <a:tcPr marL="74295" marR="74295" marT="37148" marB="37148"/>
                </a:tc>
                <a:extLst>
                  <a:ext uri="{0D108BD9-81ED-4DB2-BD59-A6C34878D82A}">
                    <a16:rowId xmlns:a16="http://schemas.microsoft.com/office/drawing/2014/main" val="10001"/>
                  </a:ext>
                </a:extLst>
              </a:tr>
              <a:tr h="278121">
                <a:tc>
                  <a:txBody>
                    <a:bodyPr/>
                    <a:lstStyle/>
                    <a:p>
                      <a:r>
                        <a:rPr lang="en-GB" sz="1400" dirty="0"/>
                        <a:t>£500,001 - £925,000</a:t>
                      </a:r>
                    </a:p>
                  </a:txBody>
                  <a:tcPr marL="74295" marR="74295" marT="37148" marB="37148"/>
                </a:tc>
                <a:tc>
                  <a:txBody>
                    <a:bodyPr/>
                    <a:lstStyle/>
                    <a:p>
                      <a:pPr algn="r"/>
                      <a:r>
                        <a:rPr lang="en-GB" sz="1400" dirty="0"/>
                        <a:t>5%</a:t>
                      </a:r>
                    </a:p>
                  </a:txBody>
                  <a:tcPr marL="74295" marR="74295" marT="37148" marB="37148"/>
                </a:tc>
                <a:tc>
                  <a:txBody>
                    <a:bodyPr/>
                    <a:lstStyle/>
                    <a:p>
                      <a:pPr algn="r"/>
                      <a:r>
                        <a:rPr lang="en-GB" sz="1400" dirty="0">
                          <a:solidFill>
                            <a:srgbClr val="FF0000"/>
                          </a:solidFill>
                        </a:rPr>
                        <a:t>8%</a:t>
                      </a:r>
                    </a:p>
                  </a:txBody>
                  <a:tcPr marL="74295" marR="74295" marT="37148" marB="37148"/>
                </a:tc>
                <a:extLst>
                  <a:ext uri="{0D108BD9-81ED-4DB2-BD59-A6C34878D82A}">
                    <a16:rowId xmlns:a16="http://schemas.microsoft.com/office/drawing/2014/main" val="10003"/>
                  </a:ext>
                </a:extLst>
              </a:tr>
              <a:tr h="278121">
                <a:tc>
                  <a:txBody>
                    <a:bodyPr/>
                    <a:lstStyle/>
                    <a:p>
                      <a:r>
                        <a:rPr lang="en-GB" sz="1400" dirty="0"/>
                        <a:t>£925,000 - £1.5million</a:t>
                      </a:r>
                    </a:p>
                  </a:txBody>
                  <a:tcPr marL="74295" marR="74295" marT="37148" marB="37148"/>
                </a:tc>
                <a:tc>
                  <a:txBody>
                    <a:bodyPr/>
                    <a:lstStyle/>
                    <a:p>
                      <a:pPr algn="r"/>
                      <a:r>
                        <a:rPr lang="en-GB" sz="1400" dirty="0"/>
                        <a:t>10%</a:t>
                      </a:r>
                    </a:p>
                  </a:txBody>
                  <a:tcPr marL="74295" marR="74295" marT="37148" marB="37148"/>
                </a:tc>
                <a:tc>
                  <a:txBody>
                    <a:bodyPr/>
                    <a:lstStyle/>
                    <a:p>
                      <a:pPr algn="r"/>
                      <a:r>
                        <a:rPr lang="en-GB" sz="1400" dirty="0">
                          <a:solidFill>
                            <a:srgbClr val="FF0000"/>
                          </a:solidFill>
                        </a:rPr>
                        <a:t>13%</a:t>
                      </a:r>
                    </a:p>
                  </a:txBody>
                  <a:tcPr marL="74295" marR="74295" marT="37148" marB="37148"/>
                </a:tc>
                <a:extLst>
                  <a:ext uri="{0D108BD9-81ED-4DB2-BD59-A6C34878D82A}">
                    <a16:rowId xmlns:a16="http://schemas.microsoft.com/office/drawing/2014/main" val="10004"/>
                  </a:ext>
                </a:extLst>
              </a:tr>
              <a:tr h="278121">
                <a:tc>
                  <a:txBody>
                    <a:bodyPr/>
                    <a:lstStyle/>
                    <a:p>
                      <a:r>
                        <a:rPr lang="en-GB" sz="1400" dirty="0"/>
                        <a:t>&gt; £1.5m</a:t>
                      </a:r>
                    </a:p>
                  </a:txBody>
                  <a:tcPr marL="74295" marR="74295" marT="37148" marB="37148"/>
                </a:tc>
                <a:tc>
                  <a:txBody>
                    <a:bodyPr/>
                    <a:lstStyle/>
                    <a:p>
                      <a:pPr algn="r"/>
                      <a:r>
                        <a:rPr lang="en-GB" sz="1400" dirty="0"/>
                        <a:t>12%</a:t>
                      </a:r>
                    </a:p>
                  </a:txBody>
                  <a:tcPr marL="74295" marR="74295" marT="37148" marB="37148"/>
                </a:tc>
                <a:tc>
                  <a:txBody>
                    <a:bodyPr/>
                    <a:lstStyle/>
                    <a:p>
                      <a:pPr algn="r"/>
                      <a:r>
                        <a:rPr lang="en-GB" sz="1400" dirty="0">
                          <a:solidFill>
                            <a:srgbClr val="FF0000"/>
                          </a:solidFill>
                        </a:rPr>
                        <a:t>15%</a:t>
                      </a:r>
                    </a:p>
                  </a:txBody>
                  <a:tcPr marL="74295" marR="74295" marT="37148" marB="37148"/>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858B400B-6059-4778-80A8-6113A02C399E}"/>
              </a:ext>
            </a:extLst>
          </p:cNvPr>
          <p:cNvGraphicFramePr>
            <a:graphicFrameLocks noGrp="1"/>
          </p:cNvGraphicFramePr>
          <p:nvPr>
            <p:extLst>
              <p:ext uri="{D42A27DB-BD31-4B8C-83A1-F6EECF244321}">
                <p14:modId xmlns:p14="http://schemas.microsoft.com/office/powerpoint/2010/main" val="3637439788"/>
              </p:ext>
            </p:extLst>
          </p:nvPr>
        </p:nvGraphicFramePr>
        <p:xfrm>
          <a:off x="6096000" y="3812473"/>
          <a:ext cx="4823363" cy="1277518"/>
        </p:xfrm>
        <a:graphic>
          <a:graphicData uri="http://schemas.openxmlformats.org/drawingml/2006/table">
            <a:tbl>
              <a:tblPr firstRow="1" bandRow="1">
                <a:tableStyleId>{21E4AEA4-8DFA-4A89-87EB-49C32662AFE0}</a:tableStyleId>
              </a:tblPr>
              <a:tblGrid>
                <a:gridCol w="4185009">
                  <a:extLst>
                    <a:ext uri="{9D8B030D-6E8A-4147-A177-3AD203B41FA5}">
                      <a16:colId xmlns:a16="http://schemas.microsoft.com/office/drawing/2014/main" val="20000"/>
                    </a:ext>
                  </a:extLst>
                </a:gridCol>
                <a:gridCol w="638354">
                  <a:extLst>
                    <a:ext uri="{9D8B030D-6E8A-4147-A177-3AD203B41FA5}">
                      <a16:colId xmlns:a16="http://schemas.microsoft.com/office/drawing/2014/main" val="20001"/>
                    </a:ext>
                  </a:extLst>
                </a:gridCol>
              </a:tblGrid>
              <a:tr h="414550">
                <a:tc gridSpan="2">
                  <a:txBody>
                    <a:bodyPr/>
                    <a:lstStyle/>
                    <a:p>
                      <a:r>
                        <a:rPr lang="en-GB" sz="1400" dirty="0"/>
                        <a:t>Non residential</a:t>
                      </a:r>
                    </a:p>
                  </a:txBody>
                  <a:tcPr marL="74295" marR="74295" marT="37148" marB="37148"/>
                </a:tc>
                <a:tc hMerge="1">
                  <a:txBody>
                    <a:bodyPr/>
                    <a:lstStyle/>
                    <a:p>
                      <a:endParaRPr lang="en-GB" dirty="0"/>
                    </a:p>
                  </a:txBody>
                  <a:tcPr/>
                </a:tc>
                <a:extLst>
                  <a:ext uri="{0D108BD9-81ED-4DB2-BD59-A6C34878D82A}">
                    <a16:rowId xmlns:a16="http://schemas.microsoft.com/office/drawing/2014/main" val="10000"/>
                  </a:ext>
                </a:extLst>
              </a:tr>
              <a:tr h="240270">
                <a:tc>
                  <a:txBody>
                    <a:bodyPr/>
                    <a:lstStyle/>
                    <a:p>
                      <a:r>
                        <a:rPr lang="en-GB" sz="1400" dirty="0"/>
                        <a:t>&lt; £150,000</a:t>
                      </a:r>
                    </a:p>
                  </a:txBody>
                  <a:tcPr marL="74295" marR="74295" marT="37148" marB="37148"/>
                </a:tc>
                <a:tc>
                  <a:txBody>
                    <a:bodyPr/>
                    <a:lstStyle/>
                    <a:p>
                      <a:pPr algn="r"/>
                      <a:r>
                        <a:rPr lang="en-GB" sz="1400" dirty="0"/>
                        <a:t>0%</a:t>
                      </a:r>
                    </a:p>
                  </a:txBody>
                  <a:tcPr marL="74295" marR="74295" marT="37148" marB="37148"/>
                </a:tc>
                <a:extLst>
                  <a:ext uri="{0D108BD9-81ED-4DB2-BD59-A6C34878D82A}">
                    <a16:rowId xmlns:a16="http://schemas.microsoft.com/office/drawing/2014/main" val="10001"/>
                  </a:ext>
                </a:extLst>
              </a:tr>
              <a:tr h="202780">
                <a:tc>
                  <a:txBody>
                    <a:bodyPr/>
                    <a:lstStyle/>
                    <a:p>
                      <a:r>
                        <a:rPr lang="en-GB" sz="1400" dirty="0"/>
                        <a:t>£150,000 - £250,000</a:t>
                      </a:r>
                    </a:p>
                  </a:txBody>
                  <a:tcPr marL="74295" marR="74295" marT="37148" marB="37148"/>
                </a:tc>
                <a:tc>
                  <a:txBody>
                    <a:bodyPr/>
                    <a:lstStyle/>
                    <a:p>
                      <a:pPr algn="r"/>
                      <a:r>
                        <a:rPr lang="en-GB" sz="1400" dirty="0"/>
                        <a:t>2%</a:t>
                      </a:r>
                    </a:p>
                  </a:txBody>
                  <a:tcPr marL="74295" marR="74295" marT="37148" marB="37148"/>
                </a:tc>
                <a:extLst>
                  <a:ext uri="{0D108BD9-81ED-4DB2-BD59-A6C34878D82A}">
                    <a16:rowId xmlns:a16="http://schemas.microsoft.com/office/drawing/2014/main" val="10002"/>
                  </a:ext>
                </a:extLst>
              </a:tr>
              <a:tr h="0">
                <a:tc>
                  <a:txBody>
                    <a:bodyPr/>
                    <a:lstStyle/>
                    <a:p>
                      <a:r>
                        <a:rPr lang="en-GB" sz="1400" dirty="0"/>
                        <a:t>&gt;</a:t>
                      </a:r>
                      <a:r>
                        <a:rPr lang="en-GB" sz="1400" baseline="0" dirty="0"/>
                        <a:t> £250,000</a:t>
                      </a:r>
                      <a:endParaRPr lang="en-GB" sz="1400" dirty="0"/>
                    </a:p>
                  </a:txBody>
                  <a:tcPr marL="74295" marR="74295" marT="37148" marB="37148"/>
                </a:tc>
                <a:tc>
                  <a:txBody>
                    <a:bodyPr/>
                    <a:lstStyle/>
                    <a:p>
                      <a:pPr algn="r"/>
                      <a:r>
                        <a:rPr lang="en-GB" sz="1400" dirty="0"/>
                        <a:t>5%</a:t>
                      </a:r>
                    </a:p>
                  </a:txBody>
                  <a:tcPr marL="74295" marR="74295" marT="37148" marB="3714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22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60845" y="1960033"/>
            <a:ext cx="7594379" cy="1752600"/>
          </a:xfrm>
        </p:spPr>
        <p:txBody>
          <a:bodyPr/>
          <a:lstStyle/>
          <a:p>
            <a:r>
              <a:rPr lang="en-GB" dirty="0"/>
              <a:t>Autumn Budget?</a:t>
            </a:r>
          </a:p>
        </p:txBody>
      </p:sp>
    </p:spTree>
    <p:extLst>
      <p:ext uri="{BB962C8B-B14F-4D97-AF65-F5344CB8AC3E}">
        <p14:creationId xmlns:p14="http://schemas.microsoft.com/office/powerpoint/2010/main" val="273567348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0323" y="1382934"/>
            <a:ext cx="9273397" cy="4988785"/>
          </a:xfrm>
        </p:spPr>
        <p:txBody>
          <a:bodyPr/>
          <a:lstStyle/>
          <a:p>
            <a:pPr marL="0" indent="0">
              <a:buClr>
                <a:srgbClr val="F8B500"/>
              </a:buClr>
              <a:buNone/>
            </a:pPr>
            <a:r>
              <a:rPr lang="en-GB" dirty="0"/>
              <a:t>Taxes are likely to have to go up – but a difficult balance.</a:t>
            </a:r>
          </a:p>
          <a:p>
            <a:pPr marL="0" indent="0">
              <a:buClr>
                <a:srgbClr val="F8B500"/>
              </a:buClr>
              <a:buNone/>
            </a:pPr>
            <a:endParaRPr lang="en-GB" dirty="0"/>
          </a:p>
          <a:p>
            <a:pPr marL="0" indent="0">
              <a:buClr>
                <a:srgbClr val="F8B500"/>
              </a:buClr>
              <a:buNone/>
            </a:pPr>
            <a:r>
              <a:rPr lang="en-GB" dirty="0"/>
              <a:t>Possible targets:</a:t>
            </a:r>
          </a:p>
          <a:p>
            <a:pPr marL="342900" indent="-342900">
              <a:buClr>
                <a:srgbClr val="F8B500"/>
              </a:buClr>
              <a:buAutoNum type="arabicParenR"/>
            </a:pPr>
            <a:r>
              <a:rPr lang="en-GB" dirty="0"/>
              <a:t>Capital gains tax rates top rate 20% (28% for residential property) versus income tax at up to 45%</a:t>
            </a:r>
          </a:p>
          <a:p>
            <a:pPr marL="342900" indent="-342900">
              <a:buClr>
                <a:srgbClr val="F8B500"/>
              </a:buClr>
              <a:buAutoNum type="arabicParenR"/>
            </a:pPr>
            <a:r>
              <a:rPr lang="en-GB" dirty="0"/>
              <a:t>Pension grab – reduced rate of pension tax relief on savings, reduction in tax free withdrawal on drawdown?</a:t>
            </a:r>
          </a:p>
          <a:p>
            <a:pPr marL="342900" indent="-342900">
              <a:buClr>
                <a:srgbClr val="F8B500"/>
              </a:buClr>
              <a:buAutoNum type="arabicParenR"/>
            </a:pPr>
            <a:r>
              <a:rPr lang="en-GB" dirty="0"/>
              <a:t>Increased rates of income tax (50% after 2008 crisis) or lower tax thresholds</a:t>
            </a:r>
          </a:p>
          <a:p>
            <a:pPr marL="342900" indent="-342900">
              <a:buClr>
                <a:srgbClr val="F8B500"/>
              </a:buClr>
              <a:buAutoNum type="arabicParenR"/>
            </a:pPr>
            <a:r>
              <a:rPr lang="en-GB" dirty="0"/>
              <a:t>Dividend tax rates – particularly for those with “close companies”</a:t>
            </a:r>
          </a:p>
          <a:p>
            <a:pPr marL="342900" indent="-342900">
              <a:buClr>
                <a:srgbClr val="F8B500"/>
              </a:buClr>
              <a:buAutoNum type="arabicParenR"/>
            </a:pPr>
            <a:r>
              <a:rPr lang="en-GB" dirty="0"/>
              <a:t>National insurance – particularly for the self-employed</a:t>
            </a:r>
          </a:p>
          <a:p>
            <a:pPr marL="342900" indent="-342900">
              <a:buClr>
                <a:srgbClr val="F8B500"/>
              </a:buClr>
              <a:buAutoNum type="arabicParenR"/>
            </a:pPr>
            <a:r>
              <a:rPr lang="en-GB" dirty="0"/>
              <a:t>VAT – though regressive and already at historic UK high</a:t>
            </a:r>
          </a:p>
          <a:p>
            <a:pPr marL="342900" indent="-342900">
              <a:buClr>
                <a:srgbClr val="F8B500"/>
              </a:buClr>
              <a:buAutoNum type="arabicParenR"/>
            </a:pPr>
            <a:r>
              <a:rPr lang="en-GB" dirty="0"/>
              <a:t>Replace inheritance tax with a wealth tax?</a:t>
            </a:r>
          </a:p>
          <a:p>
            <a:pPr marL="0" indent="0">
              <a:buClr>
                <a:srgbClr val="F8B500"/>
              </a:buClr>
              <a:buNone/>
            </a:pPr>
            <a:endParaRPr lang="en-GB" dirty="0"/>
          </a:p>
          <a:p>
            <a:pPr marL="0" indent="0">
              <a:buClr>
                <a:srgbClr val="F8B500"/>
              </a:buClr>
              <a:buNone/>
            </a:pPr>
            <a:r>
              <a:rPr lang="en-GB" dirty="0"/>
              <a:t>What’s to come?  Vaccine, autumn spike, economic recovery? </a:t>
            </a:r>
            <a:br>
              <a:rPr lang="en-GB" dirty="0"/>
            </a:br>
            <a:r>
              <a:rPr lang="en-GB" dirty="0"/>
              <a:t>Tax raising measures in the autumn budget should be expected.</a:t>
            </a:r>
          </a:p>
          <a:p>
            <a:pPr marL="342900" indent="-342900">
              <a:buClr>
                <a:srgbClr val="F8B500"/>
              </a:buClr>
              <a:buAutoNum type="arabicParenR"/>
            </a:pPr>
            <a:endParaRPr lang="en-GB" dirty="0"/>
          </a:p>
          <a:p>
            <a:endParaRPr lang="en-GB" dirty="0"/>
          </a:p>
        </p:txBody>
      </p:sp>
      <p:sp>
        <p:nvSpPr>
          <p:cNvPr id="3" name="Title 2"/>
          <p:cNvSpPr>
            <a:spLocks noGrp="1"/>
          </p:cNvSpPr>
          <p:nvPr>
            <p:ph type="title"/>
          </p:nvPr>
        </p:nvSpPr>
        <p:spPr>
          <a:xfrm>
            <a:off x="1603611" y="124567"/>
            <a:ext cx="9304933" cy="846000"/>
          </a:xfrm>
        </p:spPr>
        <p:txBody>
          <a:bodyPr/>
          <a:lstStyle/>
          <a:p>
            <a:r>
              <a:rPr lang="en-GB" dirty="0"/>
              <a:t>Tax increases on the way?</a:t>
            </a:r>
          </a:p>
        </p:txBody>
      </p:sp>
    </p:spTree>
    <p:extLst>
      <p:ext uri="{BB962C8B-B14F-4D97-AF65-F5344CB8AC3E}">
        <p14:creationId xmlns:p14="http://schemas.microsoft.com/office/powerpoint/2010/main" val="390537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955227" y="1559170"/>
            <a:ext cx="8288338" cy="4119713"/>
          </a:xfrm>
        </p:spPr>
        <p:txBody>
          <a:bodyPr/>
          <a:lstStyle/>
          <a:p>
            <a:pPr marL="0" indent="0">
              <a:spcBef>
                <a:spcPts val="0"/>
              </a:spcBef>
              <a:buNone/>
            </a:pPr>
            <a:r>
              <a:rPr lang="en-GB" sz="1292" dirty="0"/>
              <a:t>						</a:t>
            </a:r>
            <a:r>
              <a:rPr lang="en-GB" sz="2031" dirty="0"/>
              <a:t>Nick Latimer</a:t>
            </a:r>
            <a:br>
              <a:rPr lang="en-GB" sz="2031" dirty="0"/>
            </a:br>
            <a:r>
              <a:rPr lang="en-GB" sz="2031" dirty="0"/>
              <a:t>						</a:t>
            </a:r>
            <a:r>
              <a:rPr lang="en-GB" sz="1292" dirty="0"/>
              <a:t>Tax Partner</a:t>
            </a:r>
          </a:p>
          <a:p>
            <a:pPr marL="0" indent="0">
              <a:spcBef>
                <a:spcPts val="0"/>
              </a:spcBef>
              <a:buNone/>
            </a:pPr>
            <a:r>
              <a:rPr lang="en-GB" sz="1292" dirty="0"/>
              <a:t>						</a:t>
            </a:r>
            <a:endParaRPr lang="en-GB" sz="369" dirty="0"/>
          </a:p>
          <a:p>
            <a:pPr marL="0" indent="0">
              <a:buNone/>
            </a:pPr>
            <a:r>
              <a:rPr lang="en-GB" sz="1292" dirty="0"/>
              <a:t>						Cheltenham Office 		</a:t>
            </a:r>
          </a:p>
          <a:p>
            <a:pPr marL="0" indent="0">
              <a:buNone/>
            </a:pPr>
            <a:r>
              <a:rPr lang="en-GB" sz="1292" dirty="0"/>
              <a:t>						+44 (0)1242 234421		</a:t>
            </a:r>
          </a:p>
          <a:p>
            <a:pPr marL="0" indent="0">
              <a:buNone/>
            </a:pPr>
            <a:r>
              <a:rPr lang="en-GB" sz="1292" dirty="0"/>
              <a:t>						nick.latimer@crowe.co.uk</a:t>
            </a:r>
          </a:p>
          <a:p>
            <a:pPr marL="0" indent="0">
              <a:buNone/>
            </a:pPr>
            <a:endParaRPr lang="en-GB" sz="1292" dirty="0"/>
          </a:p>
          <a:p>
            <a:pPr marL="0" indent="0">
              <a:spcBef>
                <a:spcPts val="1108"/>
              </a:spcBef>
              <a:buNone/>
            </a:pPr>
            <a:r>
              <a:rPr lang="en-GB" sz="1292" dirty="0"/>
              <a:t>Nick leads the Private Client Tax service in the Cheltenham office of national audit, tax and advisory firm Crowe U.K. LLP. </a:t>
            </a:r>
          </a:p>
          <a:p>
            <a:pPr marL="0" indent="0">
              <a:spcBef>
                <a:spcPts val="1108"/>
              </a:spcBef>
              <a:buNone/>
            </a:pPr>
            <a:r>
              <a:rPr lang="en-GB" sz="1292" dirty="0"/>
              <a:t>His tax advice helps clients not only to overcome their tax problems, but also to become and remain tax efficient.  He advises on all aspects of the tax system but in particular income tax, capital gains tax and inheritance tax. </a:t>
            </a:r>
            <a:endParaRPr lang="en-US" sz="1292" dirty="0"/>
          </a:p>
          <a:p>
            <a:pPr marL="0" indent="0">
              <a:spcBef>
                <a:spcPts val="1108"/>
              </a:spcBef>
              <a:buNone/>
            </a:pPr>
            <a:r>
              <a:rPr lang="en-GB" sz="1292" dirty="0"/>
              <a:t>As well as acting for clients directly, Nick speaks at seminars to help people better understand changes in the tax rules and to help them spot planning opportunities.    </a:t>
            </a:r>
          </a:p>
          <a:p>
            <a:pPr marL="0" indent="0">
              <a:buNone/>
            </a:pPr>
            <a:endParaRPr lang="en-GB" sz="1292" dirty="0"/>
          </a:p>
          <a:p>
            <a:endParaRPr lang="en-US" sz="1292"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710" y="1559170"/>
            <a:ext cx="2432436" cy="1725017"/>
          </a:xfrm>
          <a:prstGeom prst="rect">
            <a:avLst/>
          </a:prstGeom>
        </p:spPr>
      </p:pic>
      <p:sp>
        <p:nvSpPr>
          <p:cNvPr id="7" name="Title 1"/>
          <p:cNvSpPr txBox="1">
            <a:spLocks/>
          </p:cNvSpPr>
          <p:nvPr/>
        </p:nvSpPr>
        <p:spPr>
          <a:xfrm>
            <a:off x="1048624" y="533400"/>
            <a:ext cx="8699079" cy="340922"/>
          </a:xfrm>
          <a:prstGeom prst="rect">
            <a:avLst/>
          </a:prstGeom>
        </p:spPr>
        <p:txBody>
          <a:bodyPr/>
          <a:lstStyle>
            <a:lvl1pPr algn="l" defTabSz="457200" rtl="0" eaLnBrk="1" latinLnBrk="0" hangingPunct="1">
              <a:spcBef>
                <a:spcPct val="0"/>
              </a:spcBef>
              <a:buNone/>
              <a:defRPr sz="3000" b="1" kern="1200">
                <a:solidFill>
                  <a:schemeClr val="bg2"/>
                </a:solidFill>
                <a:latin typeface="+mj-lt"/>
                <a:ea typeface="+mj-ea"/>
                <a:cs typeface="+mj-cs"/>
              </a:defRPr>
            </a:lvl1pPr>
          </a:lstStyle>
          <a:p>
            <a:r>
              <a:rPr lang="en-US" sz="2769" b="0" dirty="0">
                <a:solidFill>
                  <a:srgbClr val="FF0000"/>
                </a:solidFill>
              </a:rPr>
              <a:t>Next Finance Focus – 23</a:t>
            </a:r>
            <a:r>
              <a:rPr lang="en-US" sz="2769" b="0" baseline="30000" dirty="0">
                <a:solidFill>
                  <a:srgbClr val="FF0000"/>
                </a:solidFill>
              </a:rPr>
              <a:t>rd</a:t>
            </a:r>
            <a:r>
              <a:rPr lang="en-US" sz="2769" b="0" dirty="0">
                <a:solidFill>
                  <a:srgbClr val="FF0000"/>
                </a:solidFill>
              </a:rPr>
              <a:t> July 10am – please join us</a:t>
            </a:r>
          </a:p>
        </p:txBody>
      </p:sp>
    </p:spTree>
    <p:extLst>
      <p:ext uri="{BB962C8B-B14F-4D97-AF65-F5344CB8AC3E}">
        <p14:creationId xmlns:p14="http://schemas.microsoft.com/office/powerpoint/2010/main" val="12728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Questions</a:t>
            </a:r>
          </a:p>
        </p:txBody>
      </p:sp>
    </p:spTree>
    <p:extLst>
      <p:ext uri="{BB962C8B-B14F-4D97-AF65-F5344CB8AC3E}">
        <p14:creationId xmlns:p14="http://schemas.microsoft.com/office/powerpoint/2010/main" val="26663609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60845" y="1960033"/>
            <a:ext cx="7594379" cy="1752600"/>
          </a:xfrm>
        </p:spPr>
        <p:txBody>
          <a:bodyPr/>
          <a:lstStyle/>
          <a:p>
            <a:r>
              <a:rPr lang="en-GB" dirty="0"/>
              <a:t>Latest from the OBR</a:t>
            </a:r>
          </a:p>
        </p:txBody>
      </p:sp>
    </p:spTree>
    <p:extLst>
      <p:ext uri="{BB962C8B-B14F-4D97-AF65-F5344CB8AC3E}">
        <p14:creationId xmlns:p14="http://schemas.microsoft.com/office/powerpoint/2010/main" val="22824536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4E4D7-6114-4C3D-A223-8864E4AC1F0E}"/>
              </a:ext>
            </a:extLst>
          </p:cNvPr>
          <p:cNvSpPr>
            <a:spLocks noGrp="1"/>
          </p:cNvSpPr>
          <p:nvPr>
            <p:ph type="title"/>
          </p:nvPr>
        </p:nvSpPr>
        <p:spPr/>
        <p:txBody>
          <a:bodyPr/>
          <a:lstStyle/>
          <a:p>
            <a:r>
              <a:rPr lang="en-GB" dirty="0"/>
              <a:t>July OBR data – GDP vs Budget scenario – debt to hit £2 Trillion</a:t>
            </a:r>
          </a:p>
        </p:txBody>
      </p:sp>
      <p:pic>
        <p:nvPicPr>
          <p:cNvPr id="4" name="Picture 3">
            <a:extLst>
              <a:ext uri="{FF2B5EF4-FFF2-40B4-BE49-F238E27FC236}">
                <a16:creationId xmlns:a16="http://schemas.microsoft.com/office/drawing/2014/main" id="{F5E65BC4-39BA-465A-AF51-C3A57413F86B}"/>
              </a:ext>
            </a:extLst>
          </p:cNvPr>
          <p:cNvPicPr>
            <a:picLocks noChangeAspect="1"/>
          </p:cNvPicPr>
          <p:nvPr/>
        </p:nvPicPr>
        <p:blipFill>
          <a:blip r:embed="rId2"/>
          <a:stretch>
            <a:fillRect/>
          </a:stretch>
        </p:blipFill>
        <p:spPr>
          <a:xfrm>
            <a:off x="1318260" y="1267760"/>
            <a:ext cx="5791200" cy="3575867"/>
          </a:xfrm>
          <a:prstGeom prst="rect">
            <a:avLst/>
          </a:prstGeom>
        </p:spPr>
      </p:pic>
      <p:sp>
        <p:nvSpPr>
          <p:cNvPr id="5" name="Content Placeholder 1">
            <a:extLst>
              <a:ext uri="{FF2B5EF4-FFF2-40B4-BE49-F238E27FC236}">
                <a16:creationId xmlns:a16="http://schemas.microsoft.com/office/drawing/2014/main" id="{E89E0445-9BFC-4EA5-8F68-F2B67E6CAEFD}"/>
              </a:ext>
            </a:extLst>
          </p:cNvPr>
          <p:cNvSpPr>
            <a:spLocks noGrp="1"/>
          </p:cNvSpPr>
          <p:nvPr>
            <p:ph idx="1"/>
          </p:nvPr>
        </p:nvSpPr>
        <p:spPr>
          <a:xfrm>
            <a:off x="1560960" y="4843627"/>
            <a:ext cx="9067500" cy="676439"/>
          </a:xfrm>
        </p:spPr>
        <p:txBody>
          <a:bodyPr/>
          <a:lstStyle/>
          <a:p>
            <a:r>
              <a:rPr lang="en-GB" dirty="0"/>
              <a:t>Central Scenario</a:t>
            </a:r>
            <a:br>
              <a:rPr lang="en-GB" dirty="0"/>
            </a:br>
            <a:r>
              <a:rPr lang="en-GB" dirty="0"/>
              <a:t>- receipts £133 billion lower than expected, </a:t>
            </a:r>
            <a:br>
              <a:rPr lang="en-GB" dirty="0"/>
            </a:br>
            <a:r>
              <a:rPr lang="en-GB" dirty="0"/>
              <a:t>spend £135 billion higher</a:t>
            </a:r>
          </a:p>
          <a:p>
            <a:r>
              <a:rPr lang="en-GB" dirty="0"/>
              <a:t>Net borrowing in the year £322bn, 16% of GDP, </a:t>
            </a:r>
            <a:br>
              <a:rPr lang="en-GB" dirty="0"/>
            </a:br>
            <a:r>
              <a:rPr lang="en-GB" dirty="0"/>
              <a:t>highest in 300 years</a:t>
            </a:r>
          </a:p>
          <a:p>
            <a:pPr marL="0" indent="0">
              <a:buNone/>
            </a:pPr>
            <a:r>
              <a:rPr lang="en-GB" dirty="0"/>
              <a:t>               …and numbers exclude additional £30bn from 8 July announcements</a:t>
            </a:r>
            <a:br>
              <a:rPr lang="en-GB" dirty="0"/>
            </a:br>
            <a:endParaRPr lang="en-GB" dirty="0"/>
          </a:p>
        </p:txBody>
      </p:sp>
      <p:pic>
        <p:nvPicPr>
          <p:cNvPr id="7" name="Picture 6">
            <a:extLst>
              <a:ext uri="{FF2B5EF4-FFF2-40B4-BE49-F238E27FC236}">
                <a16:creationId xmlns:a16="http://schemas.microsoft.com/office/drawing/2014/main" id="{E0059693-439B-4152-8757-9259265394F4}"/>
              </a:ext>
            </a:extLst>
          </p:cNvPr>
          <p:cNvPicPr>
            <a:picLocks noChangeAspect="1"/>
          </p:cNvPicPr>
          <p:nvPr/>
        </p:nvPicPr>
        <p:blipFill>
          <a:blip r:embed="rId3"/>
          <a:stretch>
            <a:fillRect/>
          </a:stretch>
        </p:blipFill>
        <p:spPr>
          <a:xfrm>
            <a:off x="7201853" y="1360170"/>
            <a:ext cx="3228975" cy="2324100"/>
          </a:xfrm>
          <a:prstGeom prst="rect">
            <a:avLst/>
          </a:prstGeom>
        </p:spPr>
      </p:pic>
      <p:pic>
        <p:nvPicPr>
          <p:cNvPr id="8" name="Picture 7">
            <a:extLst>
              <a:ext uri="{FF2B5EF4-FFF2-40B4-BE49-F238E27FC236}">
                <a16:creationId xmlns:a16="http://schemas.microsoft.com/office/drawing/2014/main" id="{D101207A-5E5A-49A6-B3B1-A78A3BC647D8}"/>
              </a:ext>
            </a:extLst>
          </p:cNvPr>
          <p:cNvPicPr>
            <a:picLocks noChangeAspect="1"/>
          </p:cNvPicPr>
          <p:nvPr/>
        </p:nvPicPr>
        <p:blipFill>
          <a:blip r:embed="rId4"/>
          <a:stretch>
            <a:fillRect/>
          </a:stretch>
        </p:blipFill>
        <p:spPr>
          <a:xfrm>
            <a:off x="7422953" y="3936683"/>
            <a:ext cx="3324225" cy="2428875"/>
          </a:xfrm>
          <a:prstGeom prst="rect">
            <a:avLst/>
          </a:prstGeom>
        </p:spPr>
      </p:pic>
    </p:spTree>
    <p:extLst>
      <p:ext uri="{BB962C8B-B14F-4D97-AF65-F5344CB8AC3E}">
        <p14:creationId xmlns:p14="http://schemas.microsoft.com/office/powerpoint/2010/main" val="190452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0323" y="1382934"/>
            <a:ext cx="9273397" cy="4988785"/>
          </a:xfrm>
        </p:spPr>
        <p:txBody>
          <a:bodyPr/>
          <a:lstStyle/>
          <a:p>
            <a:pPr>
              <a:buClr>
                <a:srgbClr val="F8B500"/>
              </a:buClr>
            </a:pPr>
            <a:endParaRPr lang="en-GB" dirty="0"/>
          </a:p>
          <a:p>
            <a:pPr marL="0" indent="0">
              <a:buNone/>
            </a:pPr>
            <a:endParaRPr lang="en-GB" dirty="0"/>
          </a:p>
          <a:p>
            <a:pPr marL="0" indent="0">
              <a:buNone/>
            </a:pPr>
            <a:endParaRPr lang="en-GB" dirty="0"/>
          </a:p>
        </p:txBody>
      </p:sp>
      <p:sp>
        <p:nvSpPr>
          <p:cNvPr id="3" name="Title 2"/>
          <p:cNvSpPr>
            <a:spLocks noGrp="1"/>
          </p:cNvSpPr>
          <p:nvPr>
            <p:ph type="title"/>
          </p:nvPr>
        </p:nvSpPr>
        <p:spPr>
          <a:xfrm>
            <a:off x="806657" y="63281"/>
            <a:ext cx="9304933" cy="846000"/>
          </a:xfrm>
        </p:spPr>
        <p:txBody>
          <a:bodyPr/>
          <a:lstStyle/>
          <a:p>
            <a:r>
              <a:rPr lang="en-GB" dirty="0"/>
              <a:t>Helping through COVID in 20-21</a:t>
            </a:r>
          </a:p>
        </p:txBody>
      </p:sp>
      <p:sp>
        <p:nvSpPr>
          <p:cNvPr id="5" name="Content Placeholder 1">
            <a:extLst>
              <a:ext uri="{FF2B5EF4-FFF2-40B4-BE49-F238E27FC236}">
                <a16:creationId xmlns:a16="http://schemas.microsoft.com/office/drawing/2014/main" id="{107A9E79-1938-485B-9F65-07D584D5B6FC}"/>
              </a:ext>
            </a:extLst>
          </p:cNvPr>
          <p:cNvSpPr txBox="1">
            <a:spLocks/>
          </p:cNvSpPr>
          <p:nvPr/>
        </p:nvSpPr>
        <p:spPr>
          <a:xfrm>
            <a:off x="1742723" y="1535334"/>
            <a:ext cx="9273397" cy="4988785"/>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a:buClr>
                <a:srgbClr val="F8B500"/>
              </a:buClr>
            </a:pPr>
            <a:endParaRPr lang="en-GB" dirty="0"/>
          </a:p>
          <a:p>
            <a:pPr>
              <a:buClr>
                <a:srgbClr val="F8B500"/>
              </a:buClr>
              <a:buFontTx/>
              <a:buChar char="-"/>
            </a:pPr>
            <a:r>
              <a:rPr lang="en-GB" dirty="0"/>
              <a:t>Job Retention Scheme – expected cost £47bn</a:t>
            </a:r>
          </a:p>
          <a:p>
            <a:pPr>
              <a:buClr>
                <a:srgbClr val="F8B500"/>
              </a:buClr>
              <a:buFontTx/>
              <a:buChar char="-"/>
            </a:pPr>
            <a:r>
              <a:rPr lang="en-GB" dirty="0"/>
              <a:t>Self-employed income support scheme – expected cost £15bn</a:t>
            </a:r>
          </a:p>
          <a:p>
            <a:pPr>
              <a:buClr>
                <a:srgbClr val="F8B500"/>
              </a:buClr>
              <a:buFontTx/>
              <a:buChar char="-"/>
            </a:pPr>
            <a:r>
              <a:rPr lang="en-GB" dirty="0"/>
              <a:t>Grants and loan guarantees – expected cost £20bn</a:t>
            </a:r>
          </a:p>
          <a:p>
            <a:pPr>
              <a:buClr>
                <a:srgbClr val="F8B500"/>
              </a:buClr>
              <a:buFontTx/>
              <a:buChar char="-"/>
            </a:pPr>
            <a:r>
              <a:rPr lang="en-GB" dirty="0"/>
              <a:t>£46bn (so far) in CBILS and Bounce Back loans, and deferred VAT and income tax payments</a:t>
            </a:r>
          </a:p>
          <a:p>
            <a:pPr>
              <a:buClr>
                <a:srgbClr val="F8B500"/>
              </a:buClr>
              <a:buFontTx/>
              <a:buChar char="-"/>
            </a:pPr>
            <a:r>
              <a:rPr lang="en-GB" dirty="0"/>
              <a:t>Further £30bn on new 8 July “Plan for Jobs” measures including:</a:t>
            </a:r>
          </a:p>
          <a:p>
            <a:pPr lvl="1">
              <a:buClr>
                <a:srgbClr val="F8B500"/>
              </a:buClr>
              <a:buFontTx/>
              <a:buChar char="-"/>
            </a:pPr>
            <a:r>
              <a:rPr lang="en-GB" dirty="0"/>
              <a:t>Job Retention Bonus – £9.4bn</a:t>
            </a:r>
          </a:p>
          <a:p>
            <a:pPr lvl="1">
              <a:buClr>
                <a:srgbClr val="F8B500"/>
              </a:buClr>
              <a:buFontTx/>
              <a:buChar char="-"/>
            </a:pPr>
            <a:r>
              <a:rPr lang="en-GB" dirty="0" err="1"/>
              <a:t>Kirkstart</a:t>
            </a:r>
            <a:r>
              <a:rPr lang="en-GB" dirty="0"/>
              <a:t> and workplace schemes - £3.7bn</a:t>
            </a:r>
          </a:p>
          <a:p>
            <a:pPr lvl="1">
              <a:buClr>
                <a:srgbClr val="F8B500"/>
              </a:buClr>
              <a:buFontTx/>
              <a:buChar char="-"/>
            </a:pPr>
            <a:r>
              <a:rPr lang="en-GB" dirty="0"/>
              <a:t>VAT reduction - £4.1bn</a:t>
            </a:r>
          </a:p>
          <a:p>
            <a:pPr lvl="1">
              <a:buClr>
                <a:srgbClr val="F8B500"/>
              </a:buClr>
              <a:buFontTx/>
              <a:buChar char="-"/>
            </a:pPr>
            <a:r>
              <a:rPr lang="en-GB" dirty="0"/>
              <a:t>SDLT cut - £3.8bn</a:t>
            </a:r>
          </a:p>
          <a:p>
            <a:pPr lvl="1">
              <a:buClr>
                <a:srgbClr val="F8B500"/>
              </a:buClr>
              <a:buFontTx/>
              <a:buChar char="-"/>
            </a:pPr>
            <a:r>
              <a:rPr lang="en-GB" dirty="0"/>
              <a:t>Reduced VAT rate for hospitality, accommodation and attractions - £4.1bn</a:t>
            </a:r>
          </a:p>
          <a:p>
            <a:endParaRPr lang="en-GB" dirty="0"/>
          </a:p>
        </p:txBody>
      </p:sp>
    </p:spTree>
    <p:extLst>
      <p:ext uri="{BB962C8B-B14F-4D97-AF65-F5344CB8AC3E}">
        <p14:creationId xmlns:p14="http://schemas.microsoft.com/office/powerpoint/2010/main" val="193012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60845" y="1960033"/>
            <a:ext cx="7594379" cy="1752600"/>
          </a:xfrm>
        </p:spPr>
        <p:txBody>
          <a:bodyPr/>
          <a:lstStyle/>
          <a:p>
            <a:r>
              <a:rPr lang="en-GB" dirty="0"/>
              <a:t>Reminder of key measures</a:t>
            </a:r>
          </a:p>
        </p:txBody>
      </p:sp>
    </p:spTree>
    <p:extLst>
      <p:ext uri="{BB962C8B-B14F-4D97-AF65-F5344CB8AC3E}">
        <p14:creationId xmlns:p14="http://schemas.microsoft.com/office/powerpoint/2010/main" val="40650059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0323" y="1382934"/>
            <a:ext cx="9273397" cy="4988785"/>
          </a:xfrm>
        </p:spPr>
        <p:txBody>
          <a:bodyPr/>
          <a:lstStyle/>
          <a:p>
            <a:pPr>
              <a:buClr>
                <a:srgbClr val="F8B500"/>
              </a:buClr>
            </a:pPr>
            <a:endParaRPr lang="en-GB" dirty="0"/>
          </a:p>
          <a:p>
            <a:pPr marL="0" indent="0">
              <a:buNone/>
            </a:pPr>
            <a:endParaRPr lang="en-GB" dirty="0"/>
          </a:p>
          <a:p>
            <a:pPr marL="0" indent="0">
              <a:buNone/>
            </a:pPr>
            <a:endParaRPr lang="en-GB" dirty="0"/>
          </a:p>
        </p:txBody>
      </p:sp>
      <p:sp>
        <p:nvSpPr>
          <p:cNvPr id="3" name="Title 2"/>
          <p:cNvSpPr>
            <a:spLocks noGrp="1"/>
          </p:cNvSpPr>
          <p:nvPr>
            <p:ph type="title"/>
          </p:nvPr>
        </p:nvSpPr>
        <p:spPr>
          <a:xfrm>
            <a:off x="806657" y="63281"/>
            <a:ext cx="9304933" cy="846000"/>
          </a:xfrm>
        </p:spPr>
        <p:txBody>
          <a:bodyPr/>
          <a:lstStyle/>
          <a:p>
            <a:r>
              <a:rPr lang="en-GB" dirty="0"/>
              <a:t>“New” Flexible Furlough - Reminder of Phase Out Plan</a:t>
            </a:r>
          </a:p>
        </p:txBody>
      </p:sp>
      <p:pic>
        <p:nvPicPr>
          <p:cNvPr id="4" name="Picture 3">
            <a:extLst>
              <a:ext uri="{FF2B5EF4-FFF2-40B4-BE49-F238E27FC236}">
                <a16:creationId xmlns:a16="http://schemas.microsoft.com/office/drawing/2014/main" id="{881080AC-3629-4053-A21D-F19D85191F24}"/>
              </a:ext>
            </a:extLst>
          </p:cNvPr>
          <p:cNvPicPr>
            <a:picLocks noChangeAspect="1"/>
          </p:cNvPicPr>
          <p:nvPr/>
        </p:nvPicPr>
        <p:blipFill>
          <a:blip r:embed="rId3"/>
          <a:stretch>
            <a:fillRect/>
          </a:stretch>
        </p:blipFill>
        <p:spPr>
          <a:xfrm>
            <a:off x="2024336" y="2320598"/>
            <a:ext cx="7639990" cy="4142630"/>
          </a:xfrm>
          <a:prstGeom prst="rect">
            <a:avLst/>
          </a:prstGeom>
        </p:spPr>
      </p:pic>
      <p:sp>
        <p:nvSpPr>
          <p:cNvPr id="6" name="Content Placeholder 1">
            <a:extLst>
              <a:ext uri="{FF2B5EF4-FFF2-40B4-BE49-F238E27FC236}">
                <a16:creationId xmlns:a16="http://schemas.microsoft.com/office/drawing/2014/main" id="{4A733547-6699-4931-BBA5-909706D3BBBB}"/>
              </a:ext>
            </a:extLst>
          </p:cNvPr>
          <p:cNvSpPr txBox="1">
            <a:spLocks/>
          </p:cNvSpPr>
          <p:nvPr/>
        </p:nvSpPr>
        <p:spPr>
          <a:xfrm>
            <a:off x="744433" y="1348051"/>
            <a:ext cx="9857244" cy="847139"/>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a:buClr>
                <a:srgbClr val="F8B500"/>
              </a:buClr>
              <a:buFontTx/>
              <a:buChar char="-"/>
            </a:pPr>
            <a:r>
              <a:rPr lang="en-GB" dirty="0"/>
              <a:t>Deadline 31 July for claiming on the “old” (pre July) scheme</a:t>
            </a:r>
          </a:p>
          <a:p>
            <a:pPr>
              <a:buClr>
                <a:srgbClr val="F8B500"/>
              </a:buClr>
              <a:buFontTx/>
              <a:buChar char="-"/>
            </a:pPr>
            <a:r>
              <a:rPr lang="en-GB" dirty="0"/>
              <a:t>New “back to work” flexible furlough scheme only available to those with qualifying furlough claim by 30 June.  Period can be as short or long required (but calcs complicated):</a:t>
            </a:r>
          </a:p>
          <a:p>
            <a:endParaRPr lang="en-GB" dirty="0"/>
          </a:p>
        </p:txBody>
      </p:sp>
    </p:spTree>
    <p:extLst>
      <p:ext uri="{BB962C8B-B14F-4D97-AF65-F5344CB8AC3E}">
        <p14:creationId xmlns:p14="http://schemas.microsoft.com/office/powerpoint/2010/main" val="389298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0323" y="1382934"/>
            <a:ext cx="9273397" cy="4988785"/>
          </a:xfrm>
        </p:spPr>
        <p:txBody>
          <a:bodyPr/>
          <a:lstStyle/>
          <a:p>
            <a:pPr>
              <a:buClr>
                <a:srgbClr val="F8B500"/>
              </a:buClr>
            </a:pPr>
            <a:endParaRPr lang="en-GB" dirty="0"/>
          </a:p>
          <a:p>
            <a:pPr marL="0" indent="0">
              <a:buNone/>
            </a:pPr>
            <a:endParaRPr lang="en-GB" dirty="0"/>
          </a:p>
          <a:p>
            <a:pPr marL="0" indent="0">
              <a:buNone/>
            </a:pPr>
            <a:endParaRPr lang="en-GB" dirty="0"/>
          </a:p>
        </p:txBody>
      </p:sp>
      <p:sp>
        <p:nvSpPr>
          <p:cNvPr id="3" name="Title 2"/>
          <p:cNvSpPr>
            <a:spLocks noGrp="1"/>
          </p:cNvSpPr>
          <p:nvPr>
            <p:ph type="title"/>
          </p:nvPr>
        </p:nvSpPr>
        <p:spPr>
          <a:xfrm>
            <a:off x="806657" y="63281"/>
            <a:ext cx="9304933" cy="846000"/>
          </a:xfrm>
        </p:spPr>
        <p:txBody>
          <a:bodyPr/>
          <a:lstStyle/>
          <a:p>
            <a:r>
              <a:rPr lang="en-GB" dirty="0"/>
              <a:t>“New” Self Employed Income Support Scheme</a:t>
            </a:r>
          </a:p>
        </p:txBody>
      </p:sp>
      <p:sp>
        <p:nvSpPr>
          <p:cNvPr id="6" name="Content Placeholder 1">
            <a:extLst>
              <a:ext uri="{FF2B5EF4-FFF2-40B4-BE49-F238E27FC236}">
                <a16:creationId xmlns:a16="http://schemas.microsoft.com/office/drawing/2014/main" id="{4A733547-6699-4931-BBA5-909706D3BBBB}"/>
              </a:ext>
            </a:extLst>
          </p:cNvPr>
          <p:cNvSpPr txBox="1">
            <a:spLocks/>
          </p:cNvSpPr>
          <p:nvPr/>
        </p:nvSpPr>
        <p:spPr>
          <a:xfrm>
            <a:off x="744433" y="1540997"/>
            <a:ext cx="9857244" cy="847139"/>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a:buClr>
                <a:srgbClr val="F8B500"/>
              </a:buClr>
              <a:buFontTx/>
              <a:buChar char="-"/>
            </a:pPr>
            <a:r>
              <a:rPr lang="en-GB" dirty="0"/>
              <a:t>Deadline for claiming under the “old” scheme now passed (13</a:t>
            </a:r>
            <a:r>
              <a:rPr lang="en-GB" baseline="30000" dirty="0"/>
              <a:t>th</a:t>
            </a:r>
            <a:r>
              <a:rPr lang="en-GB" dirty="0"/>
              <a:t> July)</a:t>
            </a:r>
          </a:p>
          <a:p>
            <a:pPr>
              <a:buClr>
                <a:srgbClr val="F8B500"/>
              </a:buClr>
              <a:buFontTx/>
              <a:buChar char="-"/>
            </a:pPr>
            <a:r>
              <a:rPr lang="en-GB" dirty="0"/>
              <a:t>New scheme grant claims open 17 August 2020:</a:t>
            </a:r>
          </a:p>
          <a:p>
            <a:pPr lvl="1">
              <a:buClr>
                <a:srgbClr val="F8B500"/>
              </a:buClr>
              <a:buFontTx/>
              <a:buChar char="-"/>
            </a:pPr>
            <a:r>
              <a:rPr lang="en-GB" dirty="0"/>
              <a:t>70% of three months trading profit up to £6,570 (previous scheme was 80% up to £7,500)</a:t>
            </a:r>
          </a:p>
          <a:p>
            <a:pPr>
              <a:buClr>
                <a:srgbClr val="F8B500"/>
              </a:buClr>
              <a:buFontTx/>
              <a:buChar char="-"/>
            </a:pPr>
            <a:r>
              <a:rPr lang="en-GB" dirty="0"/>
              <a:t>Self employed individuals can continue to work – grant is a taxable receipt</a:t>
            </a:r>
          </a:p>
          <a:p>
            <a:pPr>
              <a:buClr>
                <a:srgbClr val="F8B500"/>
              </a:buClr>
              <a:buFontTx/>
              <a:buChar char="-"/>
            </a:pPr>
            <a:r>
              <a:rPr lang="en-GB" dirty="0"/>
              <a:t>Eligibility</a:t>
            </a:r>
          </a:p>
          <a:p>
            <a:pPr lvl="1">
              <a:buClr>
                <a:srgbClr val="F8B500"/>
              </a:buClr>
              <a:buFontTx/>
              <a:buChar char="-"/>
            </a:pPr>
            <a:r>
              <a:rPr lang="en-GB" dirty="0"/>
              <a:t>submitted their self assessment tax return for the tax year 2018/19 by 23 April 2020;</a:t>
            </a:r>
          </a:p>
          <a:p>
            <a:pPr lvl="1">
              <a:buClr>
                <a:srgbClr val="F8B500"/>
              </a:buClr>
              <a:buFontTx/>
              <a:buChar char="-"/>
            </a:pPr>
            <a:r>
              <a:rPr lang="en-GB" dirty="0"/>
              <a:t>traded in the tax year 2019/20;</a:t>
            </a:r>
          </a:p>
          <a:p>
            <a:pPr lvl="1">
              <a:buClr>
                <a:srgbClr val="F8B500"/>
              </a:buClr>
              <a:buFontTx/>
              <a:buChar char="-"/>
            </a:pPr>
            <a:r>
              <a:rPr lang="en-GB" dirty="0"/>
              <a:t>intends to continue to trade in the tax year 2020/21;</a:t>
            </a:r>
          </a:p>
          <a:p>
            <a:pPr lvl="1">
              <a:buClr>
                <a:srgbClr val="F8B500"/>
              </a:buClr>
              <a:buFontTx/>
              <a:buChar char="-"/>
            </a:pPr>
            <a:r>
              <a:rPr lang="en-GB" dirty="0"/>
              <a:t>carries on a trade which has been adversely affected by coronavirus.</a:t>
            </a:r>
          </a:p>
          <a:p>
            <a:pPr>
              <a:buClr>
                <a:srgbClr val="F8B500"/>
              </a:buClr>
              <a:buFontTx/>
              <a:buChar char="-"/>
            </a:pPr>
            <a:r>
              <a:rPr lang="en-GB" dirty="0"/>
              <a:t>“Adversely affected”</a:t>
            </a:r>
          </a:p>
          <a:p>
            <a:pPr lvl="1">
              <a:buClr>
                <a:srgbClr val="F8B500"/>
              </a:buClr>
              <a:buFontTx/>
              <a:buChar char="-"/>
            </a:pPr>
            <a:r>
              <a:rPr lang="en-GB" dirty="0"/>
              <a:t>For new scheme, the business must be adversely affected after 13 July 2020</a:t>
            </a:r>
          </a:p>
          <a:p>
            <a:pPr lvl="1">
              <a:buClr>
                <a:srgbClr val="F8B500"/>
              </a:buClr>
              <a:buFontTx/>
              <a:buChar char="-"/>
            </a:pPr>
            <a:r>
              <a:rPr lang="en-GB" dirty="0"/>
              <a:t>Examples include unable to work due to shielding, care responsibilities, scaling down or suspending activities, fewer or no customers, or staff unable to work</a:t>
            </a:r>
          </a:p>
          <a:p>
            <a:endParaRPr lang="en-GB" dirty="0"/>
          </a:p>
        </p:txBody>
      </p:sp>
    </p:spTree>
    <p:extLst>
      <p:ext uri="{BB962C8B-B14F-4D97-AF65-F5344CB8AC3E}">
        <p14:creationId xmlns:p14="http://schemas.microsoft.com/office/powerpoint/2010/main" val="299865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0323" y="1382934"/>
            <a:ext cx="9273397" cy="4988785"/>
          </a:xfrm>
        </p:spPr>
        <p:txBody>
          <a:bodyPr/>
          <a:lstStyle/>
          <a:p>
            <a:pPr>
              <a:buClr>
                <a:srgbClr val="F8B500"/>
              </a:buClr>
            </a:pPr>
            <a:endParaRPr lang="en-GB" dirty="0"/>
          </a:p>
          <a:p>
            <a:pPr marL="0" indent="0">
              <a:buNone/>
            </a:pPr>
            <a:endParaRPr lang="en-GB" dirty="0"/>
          </a:p>
          <a:p>
            <a:pPr marL="0" indent="0">
              <a:buNone/>
            </a:pPr>
            <a:endParaRPr lang="en-GB" dirty="0"/>
          </a:p>
        </p:txBody>
      </p:sp>
      <p:sp>
        <p:nvSpPr>
          <p:cNvPr id="3" name="Title 2"/>
          <p:cNvSpPr>
            <a:spLocks noGrp="1"/>
          </p:cNvSpPr>
          <p:nvPr>
            <p:ph type="title"/>
          </p:nvPr>
        </p:nvSpPr>
        <p:spPr>
          <a:xfrm>
            <a:off x="806657" y="63281"/>
            <a:ext cx="9304933" cy="846000"/>
          </a:xfrm>
        </p:spPr>
        <p:txBody>
          <a:bodyPr/>
          <a:lstStyle/>
          <a:p>
            <a:r>
              <a:rPr lang="en-GB" dirty="0"/>
              <a:t>Reminder of other previously announced measures</a:t>
            </a:r>
          </a:p>
        </p:txBody>
      </p:sp>
      <p:sp>
        <p:nvSpPr>
          <p:cNvPr id="6" name="Content Placeholder 1">
            <a:extLst>
              <a:ext uri="{FF2B5EF4-FFF2-40B4-BE49-F238E27FC236}">
                <a16:creationId xmlns:a16="http://schemas.microsoft.com/office/drawing/2014/main" id="{4A733547-6699-4931-BBA5-909706D3BBBB}"/>
              </a:ext>
            </a:extLst>
          </p:cNvPr>
          <p:cNvSpPr txBox="1">
            <a:spLocks/>
          </p:cNvSpPr>
          <p:nvPr/>
        </p:nvSpPr>
        <p:spPr>
          <a:xfrm>
            <a:off x="744433" y="1348051"/>
            <a:ext cx="9857244" cy="847139"/>
          </a:xfrm>
          <a:prstGeom prst="rect">
            <a:avLst/>
          </a:prstGeom>
        </p:spPr>
        <p:txBody>
          <a:bodyPr vert="horz" wrap="square" lIns="0" tIns="45720" rIns="91440" bIns="45720" rtlCol="0" anchor="t" anchorCtr="0">
            <a:noAutofit/>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lang="en-US" sz="1800" kern="1200" dirty="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lang="en-ZA" sz="1800" kern="1200" dirty="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a:buClr>
                <a:srgbClr val="F8B500"/>
              </a:buClr>
              <a:buFontTx/>
              <a:buChar char="-"/>
            </a:pPr>
            <a:r>
              <a:rPr lang="en-GB" dirty="0"/>
              <a:t>Vat payments deferred in period to end of June 2020 to be paid before 31 March 2021.  No other deferrals available.</a:t>
            </a:r>
            <a:br>
              <a:rPr lang="en-GB" dirty="0"/>
            </a:br>
            <a:endParaRPr lang="en-GB" dirty="0"/>
          </a:p>
          <a:p>
            <a:pPr>
              <a:buClr>
                <a:srgbClr val="F8B500"/>
              </a:buClr>
              <a:buFontTx/>
              <a:buChar char="-"/>
            </a:pPr>
            <a:r>
              <a:rPr lang="en-GB" dirty="0"/>
              <a:t>July 2021 self assessment tax instalment payment doesn’t need to be paid until 31 Jan 2021.</a:t>
            </a:r>
            <a:br>
              <a:rPr lang="en-GB" dirty="0"/>
            </a:br>
            <a:endParaRPr lang="en-GB" dirty="0"/>
          </a:p>
          <a:p>
            <a:pPr>
              <a:buClr>
                <a:srgbClr val="F8B500"/>
              </a:buClr>
              <a:buFontTx/>
              <a:buChar char="-"/>
            </a:pPr>
            <a:r>
              <a:rPr lang="en-GB" dirty="0"/>
              <a:t>CBILS and Bounce Back loan schemes still available </a:t>
            </a:r>
            <a:r>
              <a:rPr lang="en-GB" b="1" dirty="0"/>
              <a:t>until 30 September 2020</a:t>
            </a:r>
            <a:r>
              <a:rPr lang="en-GB" dirty="0"/>
              <a:t>:</a:t>
            </a:r>
          </a:p>
          <a:p>
            <a:pPr lvl="1">
              <a:buClr>
                <a:srgbClr val="F8B500"/>
              </a:buClr>
              <a:buFontTx/>
              <a:buChar char="-"/>
            </a:pPr>
            <a:r>
              <a:rPr lang="en-GB" dirty="0"/>
              <a:t>Crowe has 100% success on raising CBILS funding</a:t>
            </a:r>
          </a:p>
          <a:p>
            <a:pPr lvl="1">
              <a:buClr>
                <a:srgbClr val="F8B500"/>
              </a:buClr>
              <a:buFontTx/>
              <a:buChar char="-"/>
            </a:pPr>
            <a:r>
              <a:rPr lang="en-GB" dirty="0"/>
              <a:t>Bounce Back loans of up to £50k/25% of t/o easy to obtain</a:t>
            </a:r>
          </a:p>
          <a:p>
            <a:pPr marL="126400" lvl="1" indent="0">
              <a:buClr>
                <a:srgbClr val="F8B500"/>
              </a:buClr>
              <a:buNone/>
            </a:pPr>
            <a:br>
              <a:rPr lang="en-GB" dirty="0"/>
            </a:br>
            <a:r>
              <a:rPr lang="en-GB" dirty="0"/>
              <a:t>Borrowing will get more difficult thereafter…better to have too much cash than too little.</a:t>
            </a:r>
          </a:p>
          <a:p>
            <a:endParaRPr lang="en-GB" dirty="0"/>
          </a:p>
        </p:txBody>
      </p:sp>
    </p:spTree>
    <p:extLst>
      <p:ext uri="{BB962C8B-B14F-4D97-AF65-F5344CB8AC3E}">
        <p14:creationId xmlns:p14="http://schemas.microsoft.com/office/powerpoint/2010/main" val="19273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60845" y="1960033"/>
            <a:ext cx="7594379" cy="1752600"/>
          </a:xfrm>
        </p:spPr>
        <p:txBody>
          <a:bodyPr/>
          <a:lstStyle/>
          <a:p>
            <a:r>
              <a:rPr lang="en-GB" dirty="0"/>
              <a:t>8 July:</a:t>
            </a:r>
          </a:p>
          <a:p>
            <a:r>
              <a:rPr lang="en-GB" dirty="0"/>
              <a:t>“Plan for Jobs” measures</a:t>
            </a:r>
          </a:p>
        </p:txBody>
      </p:sp>
    </p:spTree>
    <p:extLst>
      <p:ext uri="{BB962C8B-B14F-4D97-AF65-F5344CB8AC3E}">
        <p14:creationId xmlns:p14="http://schemas.microsoft.com/office/powerpoint/2010/main" val="890986863"/>
      </p:ext>
    </p:extLst>
  </p:cSld>
  <p:clrMapOvr>
    <a:masterClrMapping/>
  </p:clrMapOvr>
  <p:transition spd="slow">
    <p:wipe/>
  </p:transition>
</p:sld>
</file>

<file path=ppt/theme/theme1.xml><?xml version="1.0" encoding="utf-8"?>
<a:theme xmlns:a="http://schemas.openxmlformats.org/drawingml/2006/main" name="2_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86593C30-EB6F-4F59-8B18-FC68859FD1FB}" vid="{3BDAA8A9-98B5-43CF-8CEB-061226223F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1473</Words>
  <Application>Microsoft Office PowerPoint</Application>
  <PresentationFormat>Widescreen</PresentationFormat>
  <Paragraphs>147</Paragraphs>
  <Slides>16</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2_2018 Brand Refresh</vt:lpstr>
      <vt:lpstr>The Big Conversation  Government  announcements  and finance</vt:lpstr>
      <vt:lpstr>PowerPoint Presentation</vt:lpstr>
      <vt:lpstr>July OBR data – GDP vs Budget scenario – debt to hit £2 Trillion</vt:lpstr>
      <vt:lpstr>Helping through COVID in 20-21</vt:lpstr>
      <vt:lpstr>PowerPoint Presentation</vt:lpstr>
      <vt:lpstr>“New” Flexible Furlough - Reminder of Phase Out Plan</vt:lpstr>
      <vt:lpstr>“New” Self Employed Income Support Scheme</vt:lpstr>
      <vt:lpstr>Reminder of other previously announced measures</vt:lpstr>
      <vt:lpstr>PowerPoint Presentation</vt:lpstr>
      <vt:lpstr>For employers</vt:lpstr>
      <vt:lpstr>For the hospitality and tourism industry</vt:lpstr>
      <vt:lpstr>For the property sector</vt:lpstr>
      <vt:lpstr>PowerPoint Presentation</vt:lpstr>
      <vt:lpstr>Tax increases on the 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Lupson-Darnell</dc:creator>
  <cp:lastModifiedBy>Angela Edwards</cp:lastModifiedBy>
  <cp:revision>73</cp:revision>
  <cp:lastPrinted>2019-09-12T16:33:58Z</cp:lastPrinted>
  <dcterms:created xsi:type="dcterms:W3CDTF">2019-09-04T12:05:20Z</dcterms:created>
  <dcterms:modified xsi:type="dcterms:W3CDTF">2020-07-16T12:37:24Z</dcterms:modified>
</cp:coreProperties>
</file>