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AE7"/>
    <a:srgbClr val="21314D"/>
    <a:srgbClr val="E9EBF5"/>
    <a:srgbClr val="CFD5EA"/>
    <a:srgbClr val="61B4DD"/>
    <a:srgbClr val="5889B4"/>
    <a:srgbClr val="E1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PE_Solicitors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bpe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bpesolicitors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ps for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9B3A39-F1D9-4D98-9DAD-8E6F0596D3CA}"/>
              </a:ext>
            </a:extLst>
          </p:cNvPr>
          <p:cNvSpPr/>
          <p:nvPr userDrawn="1"/>
        </p:nvSpPr>
        <p:spPr>
          <a:xfrm>
            <a:off x="1541929" y="468345"/>
            <a:ext cx="8812306" cy="1011853"/>
          </a:xfrm>
          <a:prstGeom prst="rect">
            <a:avLst/>
          </a:prstGeom>
          <a:solidFill>
            <a:srgbClr val="21314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Top Tips for Presentations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C54B1-82EA-4C13-9CAA-3595D3855564}"/>
              </a:ext>
            </a:extLst>
          </p:cNvPr>
          <p:cNvSpPr txBox="1"/>
          <p:nvPr userDrawn="1"/>
        </p:nvSpPr>
        <p:spPr>
          <a:xfrm>
            <a:off x="734987" y="1870621"/>
            <a:ext cx="780825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Choose the most appropriate layout for each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5889B4"/>
              </a:solidFill>
              <a:latin typeface="Arial Narrow" panose="020B0606020202030204" pitchFamily="34" charset="0"/>
              <a:ea typeface="ＭＳ Ｐゴシック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Don’t change the font size or layout to cram more text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5889B4"/>
              </a:solidFill>
              <a:latin typeface="Arial Narrow" panose="020B0606020202030204" pitchFamily="34" charset="0"/>
              <a:ea typeface="ＭＳ Ｐゴシック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Please don’t use animation or clip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5889B4"/>
              </a:solidFill>
              <a:latin typeface="Arial Narrow" panose="020B0606020202030204" pitchFamily="34" charset="0"/>
              <a:ea typeface="ＭＳ Ｐゴシック" charset="0"/>
              <a:cs typeface="+mn-cs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Don’t have too many slides.  G</a:t>
            </a:r>
            <a:r>
              <a:rPr lang="en-GB" sz="2400" kern="1200" baseline="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enerally 2 mins = 1 slide (this can vary).  </a:t>
            </a:r>
            <a:r>
              <a:rPr lang="en-GB" sz="2400" kern="12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Keep your slides concise and use handouts if you need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5889B4"/>
              </a:solidFill>
              <a:latin typeface="Arial Narrow" panose="020B0606020202030204" pitchFamily="34" charset="0"/>
              <a:ea typeface="ＭＳ Ｐゴシック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1200" baseline="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Ask Marketing for relevant photos, videos, logos and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kern="1200" baseline="0" dirty="0">
              <a:solidFill>
                <a:srgbClr val="5889B4"/>
              </a:solidFill>
              <a:latin typeface="Arial Narrow" panose="020B0606020202030204" pitchFamily="34" charset="0"/>
              <a:ea typeface="ＭＳ Ｐゴシック" charset="0"/>
              <a:cs typeface="+mn-cs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If you prefer, Marketing can</a:t>
            </a:r>
            <a:r>
              <a:rPr lang="en-GB" sz="2400" kern="1200" baseline="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 </a:t>
            </a:r>
            <a:r>
              <a:rPr lang="en-GB" sz="2400" kern="12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create the presentation </a:t>
            </a:r>
            <a:r>
              <a:rPr lang="en-GB" sz="2400" kern="1200" baseline="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  <a:cs typeface="+mn-cs"/>
              </a:rPr>
              <a:t>for you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CA4D57-DBA8-437E-81EB-DEC49D5A4C20}"/>
              </a:ext>
            </a:extLst>
          </p:cNvPr>
          <p:cNvCxnSpPr/>
          <p:nvPr userDrawn="1"/>
        </p:nvCxnSpPr>
        <p:spPr>
          <a:xfrm>
            <a:off x="6833937" y="2141621"/>
            <a:ext cx="1239252" cy="116630"/>
          </a:xfrm>
          <a:prstGeom prst="straightConnector1">
            <a:avLst/>
          </a:prstGeom>
          <a:ln w="38100">
            <a:solidFill>
              <a:srgbClr val="FFA1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3117551-E157-4092-94F4-B8EE13B99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5" t="-1" r="83365" b="40010"/>
          <a:stretch/>
        </p:blipFill>
        <p:spPr>
          <a:xfrm>
            <a:off x="8543245" y="1750659"/>
            <a:ext cx="3433482" cy="43802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98030-990D-49DD-BDA0-B1B5699782BD}"/>
              </a:ext>
            </a:extLst>
          </p:cNvPr>
          <p:cNvSpPr txBox="1"/>
          <p:nvPr userDrawn="1"/>
        </p:nvSpPr>
        <p:spPr>
          <a:xfrm>
            <a:off x="7121263" y="6442311"/>
            <a:ext cx="48554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Arial Narrow" panose="020B0606020202030204" pitchFamily="34" charset="0"/>
              </a:rPr>
              <a:t>Don’t forget</a:t>
            </a:r>
            <a:r>
              <a:rPr lang="en-GB" sz="1400" b="1" i="1" baseline="0" dirty="0">
                <a:latin typeface="Arial Narrow" panose="020B0606020202030204" pitchFamily="34" charset="0"/>
              </a:rPr>
              <a:t> to d</a:t>
            </a:r>
            <a:r>
              <a:rPr lang="en-GB" sz="1400" b="1" i="1" dirty="0">
                <a:latin typeface="Arial Narrow" panose="020B0606020202030204" pitchFamily="34" charset="0"/>
              </a:rPr>
              <a:t>elete this slide before you save your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5207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AF4A4A-EFCF-4BA0-B5E6-6DC242996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9" b="32431"/>
          <a:stretch/>
        </p:blipFill>
        <p:spPr>
          <a:xfrm>
            <a:off x="6696339" y="0"/>
            <a:ext cx="5493600" cy="3594082"/>
          </a:xfrm>
          <a:prstGeom prst="rect">
            <a:avLst/>
          </a:prstGeom>
        </p:spPr>
      </p:pic>
      <p:pic>
        <p:nvPicPr>
          <p:cNvPr id="14" name="Picture 1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BB86D7E4-FD90-4865-BBD2-4E1F12631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r="150" b="11013"/>
          <a:stretch/>
        </p:blipFill>
        <p:spPr>
          <a:xfrm>
            <a:off x="6686009" y="3594082"/>
            <a:ext cx="5503929" cy="3263918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54320C-B32F-4F36-91E7-DB36BBA91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767" y="1838325"/>
            <a:ext cx="5015328" cy="66675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44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1A8F610-F4BD-4B7A-9E4D-45EFD978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767" y="2834640"/>
            <a:ext cx="5015329" cy="318198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</a:p>
          <a:p>
            <a:pPr lvl="0"/>
            <a:endParaRPr lang="en-GB" dirty="0">
              <a:latin typeface="Arial Narrow" panose="020B0606020202030204" pitchFamily="34" charset="0"/>
            </a:endParaRP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</a:p>
          <a:p>
            <a:pPr lvl="0"/>
            <a:endParaRPr lang="en-GB" dirty="0">
              <a:latin typeface="Arial Narrow" panose="020B0606020202030204" pitchFamily="34" charset="0"/>
            </a:endParaRP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53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C27AA8-C824-47FD-9E4B-0820325A41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1880" y="1170432"/>
            <a:ext cx="6071616" cy="612648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FEAE904-C2BD-457C-B925-4593402FFDD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6941939"/>
              </p:ext>
            </p:extLst>
          </p:nvPr>
        </p:nvGraphicFramePr>
        <p:xfrm>
          <a:off x="2583688" y="2251190"/>
          <a:ext cx="8128000" cy="359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240">
                  <a:extLst>
                    <a:ext uri="{9D8B030D-6E8A-4147-A177-3AD203B41FA5}">
                      <a16:colId xmlns:a16="http://schemas.microsoft.com/office/drawing/2014/main" val="1846190544"/>
                    </a:ext>
                  </a:extLst>
                </a:gridCol>
                <a:gridCol w="2774760">
                  <a:extLst>
                    <a:ext uri="{9D8B030D-6E8A-4147-A177-3AD203B41FA5}">
                      <a16:colId xmlns:a16="http://schemas.microsoft.com/office/drawing/2014/main" val="3362947324"/>
                    </a:ext>
                  </a:extLst>
                </a:gridCol>
              </a:tblGrid>
              <a:tr h="545786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2131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213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5055"/>
                  </a:ext>
                </a:extLst>
              </a:tr>
              <a:tr h="507614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5889B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5889B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98700"/>
                  </a:ext>
                </a:extLst>
              </a:tr>
              <a:tr h="507614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21314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21314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24577"/>
                  </a:ext>
                </a:extLst>
              </a:tr>
              <a:tr h="507614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5889B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5889B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13709"/>
                  </a:ext>
                </a:extLst>
              </a:tr>
              <a:tr h="507614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21314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21314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51329"/>
                  </a:ext>
                </a:extLst>
              </a:tr>
              <a:tr h="507614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5889B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5889B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87616"/>
                  </a:ext>
                </a:extLst>
              </a:tr>
              <a:tr h="507614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21314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21314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388907"/>
                  </a:ext>
                </a:extLst>
              </a:tr>
            </a:tbl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87C728-60BD-4D53-9593-4BF875F17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7150" y="2249424"/>
            <a:ext cx="5330825" cy="5128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Main Title </a:t>
            </a:r>
            <a:endParaRPr lang="en-GB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CE1419B-823E-4A83-B7EF-64FA39074D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41437" y="2249424"/>
            <a:ext cx="2738756" cy="5128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Main Title 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25E5CA7-D503-4152-B1A1-9FED402F5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7148" y="2790692"/>
            <a:ext cx="5313363" cy="512826"/>
          </a:xfrm>
          <a:solidFill>
            <a:srgbClr val="CFD5EA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B342B58-FC6C-45A1-9266-5528FBABC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7148" y="4827003"/>
            <a:ext cx="531336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D6D9F2-9223-4099-A745-16D3A4DB8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97149" y="3811346"/>
            <a:ext cx="531336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656851FD-8B51-4D54-8590-C4B92D5AF4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05880" y="3305284"/>
            <a:ext cx="5313363" cy="512826"/>
          </a:xfrm>
          <a:solidFill>
            <a:srgbClr val="E9EBF5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5A7B55FC-C2DA-48D4-BEE1-2199FD3D44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2229" y="4314177"/>
            <a:ext cx="531336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44C2F1-A726-4C4B-B11B-1D3D919F80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2067" y="5339829"/>
            <a:ext cx="531336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A16E569B-7806-4E81-95F5-39F93EE899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41435" y="2790692"/>
            <a:ext cx="274534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B995EF2F-08FB-4880-A9F9-C3067EA07A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30339" y="3305284"/>
            <a:ext cx="274534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59031B5F-531A-4715-83FE-DAE6FA719D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50167" y="3811346"/>
            <a:ext cx="2736612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BD88694-89CD-4395-9324-CD094B3F44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30339" y="4314177"/>
            <a:ext cx="274534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89160AE7-D505-49B3-86B5-01170DE398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05430" y="4827003"/>
            <a:ext cx="277025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6AC19B01-EA00-4D5A-8C12-E34B275A2E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05429" y="5338063"/>
            <a:ext cx="2770253" cy="512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9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4E45E-FF84-4EE5-888D-6C921A51EAD8}"/>
              </a:ext>
            </a:extLst>
          </p:cNvPr>
          <p:cNvSpPr txBox="1"/>
          <p:nvPr userDrawn="1"/>
        </p:nvSpPr>
        <p:spPr>
          <a:xfrm>
            <a:off x="3372561" y="1332602"/>
            <a:ext cx="609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31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C2C2-790C-4A42-BF20-04DB2CA63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2038" y="2395411"/>
            <a:ext cx="2706687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E41F8FE-57B4-4A19-9A17-8F60B3E59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2038" y="2917379"/>
            <a:ext cx="2706687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8FB26D9-A9FD-4926-AFCA-19101DA3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2038" y="3439347"/>
            <a:ext cx="2706687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8C2B7B3-B86A-4CCA-8A2E-0190E1E69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2038" y="3961315"/>
            <a:ext cx="2706687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FD371AA-9621-4C21-854D-101AFEB1D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2038" y="4483283"/>
            <a:ext cx="2706687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556CDDD-AEB8-4CBE-83A9-D8F9B3701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2038" y="5005251"/>
            <a:ext cx="2706687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3D5A254-56B8-472A-9EE7-F94BBDFA18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206" y="2395411"/>
            <a:ext cx="5790882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AE053A4-5605-4D9A-A7BA-BDA9640430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0206" y="2917379"/>
            <a:ext cx="5790882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91E71C7-4216-4A16-B01B-9414A8725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0206" y="3439347"/>
            <a:ext cx="5790882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6DC8CE6-8975-4350-B43A-B9A33CA614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0206" y="3962518"/>
            <a:ext cx="5790882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D383203-F160-44BA-A279-55709D371F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0206" y="4483283"/>
            <a:ext cx="5790882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BADF70C-3D3E-40C8-B107-F2797C492D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00206" y="5004048"/>
            <a:ext cx="5790882" cy="457200"/>
          </a:xfrm>
          <a:solidFill>
            <a:srgbClr val="61B4DD"/>
          </a:solidFill>
          <a:ln>
            <a:solidFill>
              <a:srgbClr val="21314D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82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D6D2E-9CDB-4113-BE49-20A897161475}"/>
              </a:ext>
            </a:extLst>
          </p:cNvPr>
          <p:cNvSpPr txBox="1"/>
          <p:nvPr userDrawn="1"/>
        </p:nvSpPr>
        <p:spPr>
          <a:xfrm>
            <a:off x="3542378" y="1332602"/>
            <a:ext cx="609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31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Checklist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7442B-7741-426C-99AB-1B19FEA67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3665" y="2560320"/>
            <a:ext cx="9400032" cy="275304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 </a:t>
            </a: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41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14104-97F7-4B62-810C-37F27D41EAF2}"/>
              </a:ext>
            </a:extLst>
          </p:cNvPr>
          <p:cNvSpPr txBox="1"/>
          <p:nvPr userDrawn="1"/>
        </p:nvSpPr>
        <p:spPr>
          <a:xfrm>
            <a:off x="3542378" y="1332602"/>
            <a:ext cx="609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31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2EAE-B1E5-45C7-BDF4-E7D05045A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240" y="2414016"/>
            <a:ext cx="4617720" cy="3483864"/>
          </a:xfrm>
          <a:ln>
            <a:solidFill>
              <a:srgbClr val="8FCAE7"/>
            </a:solidFill>
          </a:ln>
        </p:spPr>
        <p:txBody>
          <a:bodyPr/>
          <a:lstStyle>
            <a:lvl1pPr marL="0" indent="0">
              <a:buNone/>
              <a:defRPr i="1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Copy for case study would go here…</a:t>
            </a:r>
          </a:p>
          <a:p>
            <a:pPr lvl="0"/>
            <a:r>
              <a:rPr lang="en-GB" dirty="0"/>
              <a:t>And here…</a:t>
            </a:r>
          </a:p>
          <a:p>
            <a:pPr lvl="0"/>
            <a:r>
              <a:rPr lang="en-GB" dirty="0"/>
              <a:t>And here…</a:t>
            </a:r>
          </a:p>
          <a:p>
            <a:pPr lvl="0"/>
            <a:r>
              <a:rPr lang="en-GB" dirty="0"/>
              <a:t>And here…</a:t>
            </a:r>
          </a:p>
          <a:p>
            <a:pPr lvl="0"/>
            <a:r>
              <a:rPr lang="en-GB" dirty="0"/>
              <a:t>And here…</a:t>
            </a:r>
          </a:p>
          <a:p>
            <a:pPr lvl="0"/>
            <a:r>
              <a:rPr lang="en-GB" dirty="0"/>
              <a:t>And here…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6A6416-CA41-4924-BF72-F47AB04032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00798" y="2414588"/>
            <a:ext cx="3959225" cy="3482975"/>
          </a:xfrm>
        </p:spPr>
        <p:txBody>
          <a:bodyPr/>
          <a:lstStyle>
            <a:lvl1pPr marL="0" indent="0">
              <a:buNone/>
              <a:defRPr i="1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i="1" dirty="0">
                <a:latin typeface="Arial Narrow" panose="020B0606020202030204" pitchFamily="34" charset="0"/>
              </a:rPr>
              <a:t>Insert appropriate logo or image here to illustrate the case study…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2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BB7B91-BB4D-401F-B85D-82D3E18B7DD3}"/>
              </a:ext>
            </a:extLst>
          </p:cNvPr>
          <p:cNvSpPr/>
          <p:nvPr userDrawn="1"/>
        </p:nvSpPr>
        <p:spPr>
          <a:xfrm>
            <a:off x="4028901" y="2279216"/>
            <a:ext cx="5397623" cy="1011853"/>
          </a:xfrm>
          <a:prstGeom prst="rect">
            <a:avLst/>
          </a:prstGeom>
          <a:solidFill>
            <a:srgbClr val="21314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362A8-01CA-49D4-8604-8C17CDD7AC5C}"/>
              </a:ext>
            </a:extLst>
          </p:cNvPr>
          <p:cNvSpPr/>
          <p:nvPr userDrawn="1"/>
        </p:nvSpPr>
        <p:spPr>
          <a:xfrm>
            <a:off x="3923930" y="4387446"/>
            <a:ext cx="7617041" cy="1060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0" u="none" dirty="0">
                <a:solidFill>
                  <a:srgbClr val="21314D"/>
                </a:solidFill>
              </a:rPr>
              <a:t>www.bpe.co.uk</a:t>
            </a:r>
            <a:br>
              <a:rPr lang="en-GB" sz="3200" dirty="0">
                <a:solidFill>
                  <a:srgbClr val="21314D"/>
                </a:solidFill>
              </a:rPr>
            </a:br>
            <a:endParaRPr lang="en-GB" sz="1200" dirty="0">
              <a:solidFill>
                <a:srgbClr val="21314D"/>
              </a:solidFill>
            </a:endParaRPr>
          </a:p>
          <a:p>
            <a:r>
              <a:rPr lang="en-GB" sz="3200" dirty="0">
                <a:solidFill>
                  <a:srgbClr val="21314D"/>
                </a:solidFill>
              </a:rPr>
              <a:t>@</a:t>
            </a:r>
            <a:r>
              <a:rPr lang="en-GB" sz="3200" dirty="0" err="1">
                <a:solidFill>
                  <a:srgbClr val="21314D"/>
                </a:solidFill>
              </a:rPr>
              <a:t>bpe_solicitors</a:t>
            </a:r>
            <a:endParaRPr lang="en-GB" sz="3200" dirty="0">
              <a:solidFill>
                <a:srgbClr val="21314D"/>
              </a:solidFill>
            </a:endParaRPr>
          </a:p>
          <a:p>
            <a:endParaRPr lang="en-GB" sz="1200" dirty="0">
              <a:solidFill>
                <a:srgbClr val="21314D"/>
              </a:solidFill>
            </a:endParaRPr>
          </a:p>
          <a:p>
            <a:r>
              <a:rPr lang="en-GB" sz="3200" dirty="0">
                <a:solidFill>
                  <a:srgbClr val="21314D"/>
                </a:solidFill>
              </a:rPr>
              <a:t>BPE</a:t>
            </a:r>
            <a:r>
              <a:rPr lang="en-GB" sz="3200" baseline="0" dirty="0">
                <a:solidFill>
                  <a:srgbClr val="21314D"/>
                </a:solidFill>
              </a:rPr>
              <a:t> Solicitors </a:t>
            </a:r>
            <a:r>
              <a:rPr lang="en-GB" sz="3200" dirty="0">
                <a:solidFill>
                  <a:srgbClr val="21314D"/>
                </a:solidFill>
              </a:rPr>
              <a:t> 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B4585F17-FC34-49E9-BA1E-E6FD55905D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r="30295"/>
          <a:stretch/>
        </p:blipFill>
        <p:spPr bwMode="auto">
          <a:xfrm>
            <a:off x="3379729" y="5432994"/>
            <a:ext cx="396075" cy="38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9C6B7AF-B729-4B65-BD08-1F127DE914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23175" r="31786" b="22712"/>
          <a:stretch/>
        </p:blipFill>
        <p:spPr bwMode="auto">
          <a:xfrm>
            <a:off x="3362037" y="4758322"/>
            <a:ext cx="396075" cy="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D59BB8-2A4B-48C0-A0D4-2BC30AB9F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53417" y="4016735"/>
            <a:ext cx="402890" cy="402890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id="{21DEFC5C-ABD0-4F1D-BF7D-4A1951E582A0}"/>
              </a:ext>
            </a:extLst>
          </p:cNvPr>
          <p:cNvSpPr/>
          <p:nvPr userDrawn="1"/>
        </p:nvSpPr>
        <p:spPr>
          <a:xfrm>
            <a:off x="4028901" y="5448330"/>
            <a:ext cx="2203223" cy="30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id="{0CE64248-F9A0-4BC2-B9BA-5D92C0172086}"/>
              </a:ext>
            </a:extLst>
          </p:cNvPr>
          <p:cNvSpPr/>
          <p:nvPr userDrawn="1"/>
        </p:nvSpPr>
        <p:spPr>
          <a:xfrm>
            <a:off x="4028901" y="4016735"/>
            <a:ext cx="2584963" cy="47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hlinkClick r:id="rId8"/>
            <a:extLst>
              <a:ext uri="{FF2B5EF4-FFF2-40B4-BE49-F238E27FC236}">
                <a16:creationId xmlns:a16="http://schemas.microsoft.com/office/drawing/2014/main" id="{996D97A2-DE8F-48B8-8608-5D009F99D318}"/>
              </a:ext>
            </a:extLst>
          </p:cNvPr>
          <p:cNvSpPr/>
          <p:nvPr userDrawn="1"/>
        </p:nvSpPr>
        <p:spPr>
          <a:xfrm>
            <a:off x="4028901" y="4758322"/>
            <a:ext cx="2698811" cy="39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6"/>
            <a:extLst>
              <a:ext uri="{FF2B5EF4-FFF2-40B4-BE49-F238E27FC236}">
                <a16:creationId xmlns:a16="http://schemas.microsoft.com/office/drawing/2014/main" id="{3FE2DB58-D79F-4D74-ABD9-04C73842D3F2}"/>
              </a:ext>
            </a:extLst>
          </p:cNvPr>
          <p:cNvSpPr/>
          <p:nvPr userDrawn="1"/>
        </p:nvSpPr>
        <p:spPr>
          <a:xfrm>
            <a:off x="4028901" y="5448330"/>
            <a:ext cx="2203223" cy="30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2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C76028-A303-462C-BFA2-1FE6D9E6B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8900" y="2285819"/>
            <a:ext cx="5397623" cy="1011853"/>
          </a:xfrm>
          <a:solidFill>
            <a:srgbClr val="21314D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C3169A1-7164-4B3C-AB87-BBBF173035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2949" y="3743335"/>
            <a:ext cx="6500587" cy="59092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Lawyer’s Name and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ABCCC6E-EC82-415B-8B19-6769FFB7F3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2949" y="4334256"/>
            <a:ext cx="6500587" cy="59092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firstname.surname@bpe.co.uk</a:t>
            </a:r>
          </a:p>
        </p:txBody>
      </p:sp>
    </p:spTree>
    <p:extLst>
      <p:ext uri="{BB962C8B-B14F-4D97-AF65-F5344CB8AC3E}">
        <p14:creationId xmlns:p14="http://schemas.microsoft.com/office/powerpoint/2010/main" val="318860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B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D9BF7-EFBF-4FF4-A648-B5DB0F2E0895}"/>
              </a:ext>
            </a:extLst>
          </p:cNvPr>
          <p:cNvSpPr txBox="1"/>
          <p:nvPr userDrawn="1"/>
        </p:nvSpPr>
        <p:spPr>
          <a:xfrm>
            <a:off x="3588232" y="1146171"/>
            <a:ext cx="609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31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About BPE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C9D51-57CB-49EF-A829-B8E98E9FDFBE}"/>
              </a:ext>
            </a:extLst>
          </p:cNvPr>
          <p:cNvSpPr txBox="1"/>
          <p:nvPr userDrawn="1"/>
        </p:nvSpPr>
        <p:spPr>
          <a:xfrm>
            <a:off x="1467767" y="2052861"/>
            <a:ext cx="6522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</a:rPr>
              <a:t>Over 130 staff including nearly 70 fee earners</a:t>
            </a:r>
          </a:p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</a:rPr>
              <a:t>Headquarters in Cheltenham with an office in London as well as access points in </a:t>
            </a:r>
            <a:r>
              <a:rPr lang="en-US" sz="2400" dirty="0" err="1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</a:rPr>
              <a:t>Cirencester</a:t>
            </a:r>
            <a:r>
              <a:rPr lang="en-US" sz="24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</a:rPr>
              <a:t> and Bristol</a:t>
            </a:r>
          </a:p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</a:rPr>
              <a:t>Full service law firm offering a range legal services for businesses as well as private clients </a:t>
            </a:r>
          </a:p>
          <a:p>
            <a:pPr marL="685800" indent="-6858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889B4"/>
                </a:solidFill>
                <a:latin typeface="Arial Narrow" panose="020B0606020202030204" pitchFamily="34" charset="0"/>
                <a:ea typeface="ＭＳ Ｐゴシック" charset="0"/>
              </a:rPr>
              <a:t>Shortlisted for Law Firm of the Year: The Independents – South and Midlands (2018)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1314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D3BEE-E2EB-4DB8-880E-0E76D8243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55" y="2617202"/>
            <a:ext cx="3077910" cy="25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2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 others say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FF043-6AA6-492F-B7DC-DD55D5737E49}"/>
              </a:ext>
            </a:extLst>
          </p:cNvPr>
          <p:cNvSpPr txBox="1"/>
          <p:nvPr userDrawn="1"/>
        </p:nvSpPr>
        <p:spPr>
          <a:xfrm>
            <a:off x="3588232" y="1146171"/>
            <a:ext cx="609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31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do others say?</a:t>
            </a:r>
          </a:p>
        </p:txBody>
      </p:sp>
      <p:sp>
        <p:nvSpPr>
          <p:cNvPr id="14" name="Rounded Rectangular Callout 15">
            <a:extLst>
              <a:ext uri="{FF2B5EF4-FFF2-40B4-BE49-F238E27FC236}">
                <a16:creationId xmlns:a16="http://schemas.microsoft.com/office/drawing/2014/main" id="{1391D35D-0F20-4031-B6F4-993590D0F435}"/>
              </a:ext>
            </a:extLst>
          </p:cNvPr>
          <p:cNvSpPr/>
          <p:nvPr userDrawn="1"/>
        </p:nvSpPr>
        <p:spPr bwMode="auto">
          <a:xfrm flipH="1">
            <a:off x="2062487" y="2032691"/>
            <a:ext cx="3209499" cy="1576603"/>
          </a:xfrm>
          <a:prstGeom prst="wedgeRoundRectCallout">
            <a:avLst>
              <a:gd name="adj1" fmla="val -34677"/>
              <a:gd name="adj2" fmla="val 83376"/>
              <a:gd name="adj3" fmla="val 16667"/>
            </a:avLst>
          </a:prstGeom>
          <a:solidFill>
            <a:srgbClr val="949D9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“utterly professional approach, providing clear, thorough and concise advice.”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“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excellent client service and pragmatic advice on a timely basis”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Legal 500 2018 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 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ounded Rectangular Callout 16">
            <a:extLst>
              <a:ext uri="{FF2B5EF4-FFF2-40B4-BE49-F238E27FC236}">
                <a16:creationId xmlns:a16="http://schemas.microsoft.com/office/drawing/2014/main" id="{80D62CA7-D628-448A-9EFE-9C5C25A91C8B}"/>
              </a:ext>
            </a:extLst>
          </p:cNvPr>
          <p:cNvSpPr/>
          <p:nvPr userDrawn="1"/>
        </p:nvSpPr>
        <p:spPr bwMode="auto">
          <a:xfrm>
            <a:off x="6219190" y="4399471"/>
            <a:ext cx="4801818" cy="1728472"/>
          </a:xfrm>
          <a:prstGeom prst="wedgeRoundRectCallout">
            <a:avLst>
              <a:gd name="adj1" fmla="val -34784"/>
              <a:gd name="adj2" fmla="val 81702"/>
              <a:gd name="adj3" fmla="val 16667"/>
            </a:avLst>
          </a:prstGeom>
          <a:solidFill>
            <a:srgbClr val="949D9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A client says: 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"highly commercial,"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noting that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"partner supervision is high and evident,"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and adding that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"they have a great understanding of our business and it is enjoyable to do business with them."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  <a:cs typeface="ＭＳ Ｐゴシック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ＭＳ Ｐゴシック" charset="0"/>
              </a:rPr>
              <a:t>"commercial approach, focus on the key issues and ability to meet deadlines."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Chambers 2019</a:t>
            </a:r>
          </a:p>
        </p:txBody>
      </p:sp>
      <p:sp>
        <p:nvSpPr>
          <p:cNvPr id="16" name="Rounded Rectangular Callout 17">
            <a:extLst>
              <a:ext uri="{FF2B5EF4-FFF2-40B4-BE49-F238E27FC236}">
                <a16:creationId xmlns:a16="http://schemas.microsoft.com/office/drawing/2014/main" id="{3531E794-0B95-497C-9626-CC8EADB79A01}"/>
              </a:ext>
            </a:extLst>
          </p:cNvPr>
          <p:cNvSpPr/>
          <p:nvPr userDrawn="1"/>
        </p:nvSpPr>
        <p:spPr bwMode="auto">
          <a:xfrm>
            <a:off x="2127149" y="4262311"/>
            <a:ext cx="3672408" cy="1449518"/>
          </a:xfrm>
          <a:prstGeom prst="wedgeRoundRectCallout">
            <a:avLst>
              <a:gd name="adj1" fmla="val 35036"/>
              <a:gd name="adj2" fmla="val 77617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"They were very helpful and kind in saying what you can and cannot do. Their advice was very well-presented."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"ultra-reliable and efficient to the extreme."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Chambers 2019</a:t>
            </a:r>
          </a:p>
        </p:txBody>
      </p:sp>
      <p:sp>
        <p:nvSpPr>
          <p:cNvPr id="17" name="Rounded Rectangular Callout 12">
            <a:extLst>
              <a:ext uri="{FF2B5EF4-FFF2-40B4-BE49-F238E27FC236}">
                <a16:creationId xmlns:a16="http://schemas.microsoft.com/office/drawing/2014/main" id="{E5A16C7F-9792-4701-9B0C-1C262F1F79FE}"/>
              </a:ext>
            </a:extLst>
          </p:cNvPr>
          <p:cNvSpPr/>
          <p:nvPr userDrawn="1"/>
        </p:nvSpPr>
        <p:spPr bwMode="auto">
          <a:xfrm>
            <a:off x="6704813" y="2134718"/>
            <a:ext cx="3503613" cy="1728472"/>
          </a:xfrm>
          <a:prstGeom prst="wedgeRoundRectCallout">
            <a:avLst>
              <a:gd name="adj1" fmla="val -36115"/>
              <a:gd name="adj2" fmla="val 73384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“experienced and approachable”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“A strong player in the local market”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“responsive and knowledgeable”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rPr>
              <a:t>Legal 500 2018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3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05BB8-9EEB-4A9B-88F3-496031CC46BB}"/>
              </a:ext>
            </a:extLst>
          </p:cNvPr>
          <p:cNvSpPr txBox="1"/>
          <p:nvPr userDrawn="1"/>
        </p:nvSpPr>
        <p:spPr>
          <a:xfrm>
            <a:off x="3588232" y="847018"/>
            <a:ext cx="609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31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Meet the team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47686-D2EB-4C75-BA06-52611A5872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7625" y="1973715"/>
            <a:ext cx="1308100" cy="11985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sz="2000" dirty="0"/>
              <a:t>Fee earner photo here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7F8C6E0-9106-4216-8B9A-F7F6FD5F32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62905" y="1973715"/>
            <a:ext cx="1308100" cy="11985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sz="2000" dirty="0"/>
              <a:t>Fee earner photo here</a:t>
            </a:r>
            <a:endParaRPr lang="en-GB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E923BFD-DDCF-4920-A574-39BF86A7DF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96275" y="1973715"/>
            <a:ext cx="1308100" cy="11985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sz="2000" dirty="0"/>
              <a:t>Fee earner photo here</a:t>
            </a:r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C954C30-9042-4F2C-954C-878F776F6F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25" y="4142242"/>
            <a:ext cx="1308100" cy="11985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sz="2000" dirty="0"/>
              <a:t>Fee earner photo here</a:t>
            </a:r>
            <a:endParaRPr lang="en-GB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1F94980-E415-4BA2-8108-B704F112A3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62905" y="4142242"/>
            <a:ext cx="1308100" cy="11985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sz="2000" dirty="0"/>
              <a:t>Fee earner photo here</a:t>
            </a:r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CC3420A-4CBD-4A09-9908-2B28AE6FF4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6275" y="4142242"/>
            <a:ext cx="1308100" cy="11985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sz="2000" dirty="0"/>
              <a:t>Fee earner photo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E879A-9FC2-49E5-B8BD-6DC49CC09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7625" y="3171825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 err="1">
                <a:latin typeface="Arial Narrow" panose="020B0606020202030204" pitchFamily="34" charset="0"/>
              </a:rPr>
              <a:t>Firstname</a:t>
            </a:r>
            <a:r>
              <a:rPr lang="en-GB" sz="1600" dirty="0">
                <a:latin typeface="Arial Narrow" panose="020B0606020202030204" pitchFamily="34" charset="0"/>
              </a:rPr>
              <a:t> Surname 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A4D59F4-6EFC-4DB9-A01F-AF6128CEB2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7625" y="3442219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05152B6-BC19-4D0E-85EC-FDC6DA5B5D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2905" y="3167241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 err="1">
                <a:latin typeface="Arial Narrow" panose="020B0606020202030204" pitchFamily="34" charset="0"/>
              </a:rPr>
              <a:t>Firstname</a:t>
            </a:r>
            <a:r>
              <a:rPr lang="en-GB" sz="1600" dirty="0">
                <a:latin typeface="Arial Narrow" panose="020B0606020202030204" pitchFamily="34" charset="0"/>
              </a:rPr>
              <a:t> Surname 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D47E8E2-7875-4513-B1D5-94454561A7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2905" y="3437635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C7F026-C789-4E04-B21F-CF24B0D3FD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6275" y="3167241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 err="1">
                <a:latin typeface="Arial Narrow" panose="020B0606020202030204" pitchFamily="34" charset="0"/>
              </a:rPr>
              <a:t>Firstname</a:t>
            </a:r>
            <a:r>
              <a:rPr lang="en-GB" sz="1600" dirty="0">
                <a:latin typeface="Arial Narrow" panose="020B0606020202030204" pitchFamily="34" charset="0"/>
              </a:rPr>
              <a:t> Surname 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2298CC8-2020-42A1-B693-0BFE02C39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6275" y="3437635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2F72063-2C0D-4970-AF22-78D864DE98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87625" y="5335596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 err="1">
                <a:latin typeface="Arial Narrow" panose="020B0606020202030204" pitchFamily="34" charset="0"/>
              </a:rPr>
              <a:t>Firstname</a:t>
            </a:r>
            <a:r>
              <a:rPr lang="en-GB" sz="1600" dirty="0">
                <a:latin typeface="Arial Narrow" panose="020B0606020202030204" pitchFamily="34" charset="0"/>
              </a:rPr>
              <a:t> Surname 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A4746D4-F7A3-472E-A5AB-DFE546BC30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7625" y="5605990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E10E402-8AB2-4527-9E8D-14CA5FC2DC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62905" y="5339532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 err="1">
                <a:latin typeface="Arial Narrow" panose="020B0606020202030204" pitchFamily="34" charset="0"/>
              </a:rPr>
              <a:t>Firstname</a:t>
            </a:r>
            <a:r>
              <a:rPr lang="en-GB" sz="1600" dirty="0">
                <a:latin typeface="Arial Narrow" panose="020B0606020202030204" pitchFamily="34" charset="0"/>
              </a:rPr>
              <a:t> Surname 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4FAF17C-4170-49B1-8890-A410ED4DBA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2905" y="5609926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A274C25-F66A-47B3-BB6C-CBDB987681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6275" y="5335596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 err="1">
                <a:latin typeface="Arial Narrow" panose="020B0606020202030204" pitchFamily="34" charset="0"/>
              </a:rPr>
              <a:t>Firstname</a:t>
            </a:r>
            <a:r>
              <a:rPr lang="en-GB" sz="1600" dirty="0">
                <a:latin typeface="Arial Narrow" panose="020B0606020202030204" pitchFamily="34" charset="0"/>
              </a:rPr>
              <a:t> Surname </a:t>
            </a:r>
            <a:endParaRPr lang="en-GB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DF5439F-4BFF-4FEF-B6A6-BCA2709506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6275" y="5605990"/>
            <a:ext cx="1828927" cy="2571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16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4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work 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E708E-17B5-4529-8125-114979C21EE2}"/>
              </a:ext>
            </a:extLst>
          </p:cNvPr>
          <p:cNvSpPr txBox="1"/>
          <p:nvPr userDrawn="1"/>
        </p:nvSpPr>
        <p:spPr>
          <a:xfrm>
            <a:off x="3588232" y="1146171"/>
            <a:ext cx="609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314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Who we work with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D6CAB-10E3-44C5-B01C-94F185BBEC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768" y="2093976"/>
            <a:ext cx="10062246" cy="385914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5889B4"/>
                </a:solidFill>
                <a:latin typeface="Arial Narrow" panose="020B0606020202030204" pitchFamily="34" charset="0"/>
              </a:defRPr>
            </a:lvl1pPr>
            <a:lvl2pPr>
              <a:defRPr sz="1800">
                <a:solidFill>
                  <a:srgbClr val="5889B4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GB" dirty="0"/>
              <a:t>Name of company</a:t>
            </a:r>
          </a:p>
          <a:p>
            <a:pPr lvl="1"/>
            <a:r>
              <a:rPr lang="en-GB" dirty="0"/>
              <a:t>Short description of matter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Name of company</a:t>
            </a:r>
          </a:p>
          <a:p>
            <a:pPr lvl="1"/>
            <a:r>
              <a:rPr lang="en-GB" dirty="0"/>
              <a:t>Short description of matter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Name of company</a:t>
            </a:r>
          </a:p>
          <a:p>
            <a:pPr lvl="1"/>
            <a:r>
              <a:rPr lang="en-GB" dirty="0"/>
              <a:t>Short description of matter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42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E1670-C468-4783-A198-258831FEC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1880" y="1170432"/>
            <a:ext cx="6071616" cy="612648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09BA905-DA00-43F6-94EB-1CE7ACB24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0944" y="1783080"/>
            <a:ext cx="7406640" cy="61264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rgbClr val="E1A1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Sub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AE3A9-940E-4344-8560-70A68049BB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7767" y="2651761"/>
            <a:ext cx="10181181" cy="33378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5889B4"/>
                </a:solidFill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GB" dirty="0"/>
              <a:t>Bullet point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Bullet point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Bullet pint</a:t>
            </a:r>
          </a:p>
        </p:txBody>
      </p:sp>
    </p:spTree>
    <p:extLst>
      <p:ext uri="{BB962C8B-B14F-4D97-AF65-F5344CB8AC3E}">
        <p14:creationId xmlns:p14="http://schemas.microsoft.com/office/powerpoint/2010/main" val="400722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Video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FD2DC36-CB65-4945-B234-A45277891A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20" y="1170432"/>
            <a:ext cx="7478113" cy="612648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Video or Video Case Study Title</a:t>
            </a:r>
            <a:endParaRPr lang="en-GB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2FE4E6E-D8F7-4253-A131-9C107A8B3B9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3995738" y="2341563"/>
            <a:ext cx="5624512" cy="3346450"/>
          </a:xfrm>
        </p:spPr>
        <p:txBody>
          <a:bodyPr/>
          <a:lstStyle>
            <a:lvl1pPr marL="0" indent="0">
              <a:buNone/>
              <a:defRPr i="1"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i="1" dirty="0">
                <a:latin typeface="Arial Narrow" panose="020B0606020202030204" pitchFamily="34" charset="0"/>
              </a:rPr>
              <a:t>Marketing will support with inserting videos into a presentation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0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73236B-F935-4BB3-A122-D6C7FF61429A}"/>
              </a:ext>
            </a:extLst>
          </p:cNvPr>
          <p:cNvGrpSpPr/>
          <p:nvPr userDrawn="1"/>
        </p:nvGrpSpPr>
        <p:grpSpPr>
          <a:xfrm>
            <a:off x="103818" y="0"/>
            <a:ext cx="953584" cy="6858000"/>
            <a:chOff x="10672907" y="0"/>
            <a:chExt cx="9535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E3565-B11A-4CAC-BCCA-DDF5862EF237}"/>
                </a:ext>
              </a:extLst>
            </p:cNvPr>
            <p:cNvSpPr/>
            <p:nvPr userDrawn="1"/>
          </p:nvSpPr>
          <p:spPr>
            <a:xfrm>
              <a:off x="11112141" y="0"/>
              <a:ext cx="514350" cy="6858000"/>
            </a:xfrm>
            <a:prstGeom prst="rect">
              <a:avLst/>
            </a:prstGeom>
            <a:solidFill>
              <a:srgbClr val="21314D"/>
            </a:solidFill>
            <a:ln>
              <a:solidFill>
                <a:srgbClr val="213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E285-2D2C-42E8-A773-4469F3EFEC6C}"/>
                </a:ext>
              </a:extLst>
            </p:cNvPr>
            <p:cNvSpPr/>
            <p:nvPr userDrawn="1"/>
          </p:nvSpPr>
          <p:spPr>
            <a:xfrm>
              <a:off x="10672907" y="0"/>
              <a:ext cx="96336" cy="6858000"/>
            </a:xfrm>
            <a:prstGeom prst="rect">
              <a:avLst/>
            </a:prstGeom>
            <a:solidFill>
              <a:srgbClr val="FFA100"/>
            </a:solidFill>
            <a:ln>
              <a:solidFill>
                <a:srgbClr val="FFA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57D808-8D63-4AEA-B25D-C831ED4331AB}"/>
                </a:ext>
              </a:extLst>
            </p:cNvPr>
            <p:cNvSpPr/>
            <p:nvPr userDrawn="1"/>
          </p:nvSpPr>
          <p:spPr>
            <a:xfrm>
              <a:off x="10921641" y="0"/>
              <a:ext cx="190500" cy="6858000"/>
            </a:xfrm>
            <a:prstGeom prst="rect">
              <a:avLst/>
            </a:prstGeom>
            <a:solidFill>
              <a:srgbClr val="8FCAE7"/>
            </a:solidFill>
            <a:ln>
              <a:solidFill>
                <a:srgbClr val="8F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A1253-128D-49F9-8BBA-747BDF65C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67" y="377953"/>
            <a:ext cx="1627877" cy="918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D012-1B02-49FA-B773-184D9DC26790}"/>
              </a:ext>
            </a:extLst>
          </p:cNvPr>
          <p:cNvSpPr txBox="1"/>
          <p:nvPr userDrawn="1"/>
        </p:nvSpPr>
        <p:spPr>
          <a:xfrm>
            <a:off x="1467767" y="631077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kern="1200" dirty="0">
                <a:solidFill>
                  <a:srgbClr val="21314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Business People Brilliant People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5D3964-E59B-419E-8DD9-831041D2B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"/>
          <a:stretch/>
        </p:blipFill>
        <p:spPr>
          <a:xfrm>
            <a:off x="7723355" y="0"/>
            <a:ext cx="446864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3EC0E-D5EB-4E62-B7D4-665731AFA7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767" y="1838325"/>
            <a:ext cx="6021168" cy="66675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21314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sz="4400" dirty="0">
                <a:latin typeface="Arial Narrow" panose="020B0606020202030204" pitchFamily="34" charset="0"/>
              </a:rPr>
              <a:t>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4E4E6-DFE9-44B4-93ED-E1D99A76DB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767" y="2834640"/>
            <a:ext cx="6021169" cy="318198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5889B4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</a:p>
          <a:p>
            <a:pPr lvl="0"/>
            <a:endParaRPr lang="en-GB" dirty="0">
              <a:latin typeface="Arial Narrow" panose="020B0606020202030204" pitchFamily="34" charset="0"/>
            </a:endParaRP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</a:p>
          <a:p>
            <a:pPr lvl="0"/>
            <a:endParaRPr lang="en-GB" dirty="0">
              <a:latin typeface="Arial Narrow" panose="020B0606020202030204" pitchFamily="34" charset="0"/>
            </a:endParaRPr>
          </a:p>
          <a:p>
            <a:pPr lvl="0"/>
            <a:r>
              <a:rPr lang="en-GB" dirty="0">
                <a:latin typeface="Arial Narrow" panose="020B0606020202030204" pitchFamily="34" charset="0"/>
              </a:rPr>
              <a:t>Bullet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2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64E70-F8F6-4526-8FD5-1568C5ED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B692B-A7AD-448F-BA01-531C59998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AFF80-C4D5-476D-BD53-C9EAD91B7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F50F-D28B-4BB7-833B-08BD0312F92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99291-E35E-4E9C-B810-74E26A28F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387D-A98E-4367-804C-4E97DB78D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D091-95C6-4D10-8043-EB25D19E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0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conomy/grossdomesticproductgdp/articles/coronavirusandtheimpactonoutputintheukeconomy/may202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7B965-3206-4D13-A778-6A668F46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0" t="33920" r="16400" b="12320"/>
          <a:stretch/>
        </p:blipFill>
        <p:spPr>
          <a:xfrm>
            <a:off x="3063240" y="725424"/>
            <a:ext cx="7653528" cy="5175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E19DF-ED1A-427C-B19F-CE54F9A5922F}"/>
              </a:ext>
            </a:extLst>
          </p:cNvPr>
          <p:cNvSpPr txBox="1"/>
          <p:nvPr/>
        </p:nvSpPr>
        <p:spPr>
          <a:xfrm>
            <a:off x="1466088" y="5870966"/>
            <a:ext cx="1038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>
                <a:hlinkClick r:id="rId3"/>
              </a:rPr>
              <a:t>https://www.ons.gov.uk/economy/grossdomesticproductgdp/articles/coronavirusandtheimpactonoutputintheukeconomy/may2020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038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Williams</dc:creator>
  <cp:lastModifiedBy>Angela Edwards</cp:lastModifiedBy>
  <cp:revision>43</cp:revision>
  <dcterms:created xsi:type="dcterms:W3CDTF">2018-11-09T11:25:47Z</dcterms:created>
  <dcterms:modified xsi:type="dcterms:W3CDTF">2020-07-16T08:09:35Z</dcterms:modified>
</cp:coreProperties>
</file>