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57"/>
    <a:srgbClr val="239CA9"/>
    <a:srgbClr val="1B8C30"/>
    <a:srgbClr val="3CA236"/>
    <a:srgbClr val="84AE28"/>
    <a:srgbClr val="003218"/>
    <a:srgbClr val="186D76"/>
    <a:srgbClr val="006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51788-FD0B-470E-945A-EEA5E4950C2A}" v="2" dt="2020-07-14T15:32:00.264"/>
    <p1510:client id="{BCE9813C-7AEB-4BB6-A7D5-52BBEA02B747}" v="226" dt="2020-07-14T21:56:30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A740-3281-46FA-8825-5B6D5A1B6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96593-4C43-4685-97BD-B998EC954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2C7C2-06DA-4587-AF9F-529AD656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10CE7-8B16-4646-858C-A50C6CC0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ED244-5B83-43E2-86BE-D97C9B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3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AD99-D62B-406E-9EF3-6D68EA5E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02981-2A94-4CD0-B506-B9595126F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1666-A701-45E9-8C56-F3970EA6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6CAB-BF7D-4D77-8FCB-3C958D83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AB52A-ED65-4CC4-A5AB-95E727D2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9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8DA60-5FAC-44F0-A85B-FC131832F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729B9-F9A5-46F9-AF48-71C9BB43D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B7FC5-C3C4-4425-9FA6-C5D405AE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11547-9AA8-4319-8240-D8581711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CE421-106A-405A-8E0D-CABC2A3D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8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9597-E02F-4E00-B59E-6B7473F7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8679C-4A85-40BF-B51E-6707328D4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9A5B1-28B4-4137-B3A3-72EEC00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429E3-37E3-4F7A-9B3E-DBEFE78C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30E0-E534-4E9A-909B-1DECCEB8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8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FB2E0-3B1F-4CE4-B5D5-03E81744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409BB-87C0-464C-8077-02C9F90C4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6B8C8-3961-42A5-B3E4-D82E6D07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4D63C-24BE-46D1-9A53-5984B832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4172-F789-4C3D-8C25-8570ACDA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6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8534-E8D0-4587-AD43-F608586F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23C0-9D3E-48AE-9E88-8D73C936F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B8D0C-4879-4437-9CF4-F2E281942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543BE-1011-493E-868E-6FCCBB34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072AB-0BDD-4684-A2EF-215530D1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60BD2-F2A8-4CAA-89F9-DAF24C08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2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9713-56E3-4D33-9515-5D700DEB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5F300-3E2D-408F-B236-15267C754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95093-1298-4471-AD5C-9E49CA869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7A042-B264-445D-B043-195F0F58B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3260A-6DB4-4DEE-B062-72CF26253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9C796-1395-4D33-8FC1-3FBE35D5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6573B-8A4A-400F-AD6D-6855B696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CD335-E89F-4D24-9403-22EE067F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8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1FE1-16C7-449D-B46C-4F0563D8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06407-2123-4754-8338-066E892C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912E0-97C4-4266-A81D-258895A6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1C2DD-6D18-42D4-99C7-802F2D5B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9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9F531-7315-4259-8B53-4B6E9F9A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F9554-342C-4D00-B213-015BB78B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93FAD-7B48-4A56-B42D-41C8AC74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7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CC1A-7826-4F83-9A4E-CC48CCB0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5B3A-2EC5-4A6E-8731-AE2E6FDB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ECFC5-8113-4BEF-9AEF-108BCAF7E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6A86A-1C6A-48D0-9E76-6AD0520F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F4BDE-1CB0-4A84-BDF2-AEDD8A00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4000C-F147-4DEB-8910-38E2EE80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D018-6666-4E78-81E5-7EBD5FD6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CDDD4-0C6A-4B27-B4A7-59DC963A9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328A2-33D3-47FC-83E7-B74FC4261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562AA-2144-4A36-A78C-B222DC27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51052-B9DA-4AF1-AC22-F4006DB4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2EA87-1621-412E-81CF-AFEEB2C7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3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869A7-C432-4AED-9B1E-DFCE7E0A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A2A07-45BB-44BB-B73D-88DFBF2D7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624E0-EAD6-4190-9723-0A581A1EC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3945-5BDF-46B7-8881-FC1B4A13899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1845-E043-461B-8C90-EB177BAAE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A113C-A21F-41A9-B2D5-3B9AC88E4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0117-75DE-47E4-ACDC-DE3865C0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2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F597C-5310-4583-8FFB-29D7DA68C093}"/>
              </a:ext>
            </a:extLst>
          </p:cNvPr>
          <p:cNvSpPr txBox="1"/>
          <p:nvPr/>
        </p:nvSpPr>
        <p:spPr>
          <a:xfrm>
            <a:off x="2705742" y="2086410"/>
            <a:ext cx="6780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CRISIS IS A CATALYST FOR CHANGE</a:t>
            </a:r>
          </a:p>
        </p:txBody>
      </p:sp>
    </p:spTree>
    <p:extLst>
      <p:ext uri="{BB962C8B-B14F-4D97-AF65-F5344CB8AC3E}">
        <p14:creationId xmlns:p14="http://schemas.microsoft.com/office/powerpoint/2010/main" val="391590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9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EE89D-F8D1-470A-A91C-2D710AEEFC93}"/>
              </a:ext>
            </a:extLst>
          </p:cNvPr>
          <p:cNvSpPr txBox="1"/>
          <p:nvPr/>
        </p:nvSpPr>
        <p:spPr>
          <a:xfrm>
            <a:off x="2833467" y="1396832"/>
            <a:ext cx="9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014057"/>
                </a:solidFill>
                <a:latin typeface="Proxima Nova Cond Black" panose="02000506030000020004" pitchFamily="50" charset="0"/>
              </a:rPr>
              <a:t>1 </a:t>
            </a:r>
            <a:r>
              <a:rPr lang="en-GB" sz="4000" b="1">
                <a:solidFill>
                  <a:schemeClr val="bg1"/>
                </a:solidFill>
                <a:latin typeface="Proxima Nova Cond Black" panose="02000506030000020004" pitchFamily="50" charset="0"/>
              </a:rPr>
              <a:t>office fit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81C12-EB56-461B-BE5A-7C499DC09196}"/>
              </a:ext>
            </a:extLst>
          </p:cNvPr>
          <p:cNvSpPr txBox="1"/>
          <p:nvPr/>
        </p:nvSpPr>
        <p:spPr>
          <a:xfrm>
            <a:off x="3952875" y="4170745"/>
            <a:ext cx="652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>
                <a:solidFill>
                  <a:srgbClr val="014057"/>
                </a:solidFill>
                <a:latin typeface="Proxima Nova Cond Black" panose="02000506030000020004" pitchFamily="50" charset="0"/>
              </a:rPr>
              <a:t>1</a:t>
            </a:r>
            <a:r>
              <a:rPr lang="en-GB" sz="4000" b="1">
                <a:solidFill>
                  <a:schemeClr val="bg1"/>
                </a:solidFill>
                <a:latin typeface="Proxima Nova Cond Black" panose="02000506030000020004" pitchFamily="50" charset="0"/>
              </a:rPr>
              <a:t> relocation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C842E28-2BE5-4BA6-B762-C254DB780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421" y="3727458"/>
            <a:ext cx="5841946" cy="158827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8D15D59-1E0F-4122-9746-8CF9FF661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6367" y="814294"/>
            <a:ext cx="800100" cy="18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7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F597C-5310-4583-8FFB-29D7DA68C093}"/>
              </a:ext>
            </a:extLst>
          </p:cNvPr>
          <p:cNvSpPr txBox="1"/>
          <p:nvPr/>
        </p:nvSpPr>
        <p:spPr>
          <a:xfrm>
            <a:off x="3390900" y="2334488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  <a:latin typeface="Proxima Nova Cond Black" panose="02000506030000020004" pitchFamily="50" charset="0"/>
              </a:rPr>
              <a:t>RESTRUCTURE</a:t>
            </a:r>
          </a:p>
        </p:txBody>
      </p:sp>
    </p:spTree>
    <p:extLst>
      <p:ext uri="{BB962C8B-B14F-4D97-AF65-F5344CB8AC3E}">
        <p14:creationId xmlns:p14="http://schemas.microsoft.com/office/powerpoint/2010/main" val="155527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object&#10;&#10;Description automatically generated">
            <a:extLst>
              <a:ext uri="{FF2B5EF4-FFF2-40B4-BE49-F238E27FC236}">
                <a16:creationId xmlns:a16="http://schemas.microsoft.com/office/drawing/2014/main" id="{3AAF9751-E4DA-4685-8E68-BED927C13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39" y="-308253"/>
            <a:ext cx="12358563" cy="873695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758C071-BAD4-445B-B392-8D1ECD132645}"/>
              </a:ext>
            </a:extLst>
          </p:cNvPr>
          <p:cNvSpPr txBox="1"/>
          <p:nvPr/>
        </p:nvSpPr>
        <p:spPr>
          <a:xfrm>
            <a:off x="870945" y="1709448"/>
            <a:ext cx="439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239CA9"/>
                </a:solidFill>
                <a:latin typeface="Proxima Nova Cond Black" panose="02000506030000020004" pitchFamily="50" charset="0"/>
              </a:rPr>
              <a:t>4 </a:t>
            </a:r>
            <a:r>
              <a:rPr lang="en-GB" sz="5400" b="1">
                <a:solidFill>
                  <a:schemeClr val="bg1"/>
                </a:solidFill>
                <a:latin typeface="Proxima Nova Cond Black" panose="02000506030000020004" pitchFamily="50" charset="0"/>
              </a:rPr>
              <a:t>new products onboarded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24823-973C-45BB-9115-114158F43A26}"/>
              </a:ext>
            </a:extLst>
          </p:cNvPr>
          <p:cNvSpPr txBox="1"/>
          <p:nvPr/>
        </p:nvSpPr>
        <p:spPr>
          <a:xfrm>
            <a:off x="6135294" y="1986536"/>
            <a:ext cx="439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239CA9"/>
                </a:solidFill>
                <a:latin typeface="Proxima Nova Cond Black" panose="02000506030000020004" pitchFamily="50" charset="0"/>
              </a:rPr>
              <a:t>4 </a:t>
            </a:r>
            <a:r>
              <a:rPr lang="en-GB" sz="5400" b="1">
                <a:solidFill>
                  <a:schemeClr val="bg1"/>
                </a:solidFill>
                <a:latin typeface="Proxima Nova Cond Black" panose="02000506030000020004" pitchFamily="50" charset="0"/>
              </a:rPr>
              <a:t>new sales agents</a:t>
            </a:r>
          </a:p>
        </p:txBody>
      </p:sp>
    </p:spTree>
    <p:extLst>
      <p:ext uri="{BB962C8B-B14F-4D97-AF65-F5344CB8AC3E}">
        <p14:creationId xmlns:p14="http://schemas.microsoft.com/office/powerpoint/2010/main" val="183103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A6B668-2C60-446B-9783-5BC76E2E1ABA}"/>
              </a:ext>
            </a:extLst>
          </p:cNvPr>
          <p:cNvSpPr txBox="1"/>
          <p:nvPr/>
        </p:nvSpPr>
        <p:spPr>
          <a:xfrm>
            <a:off x="3380185" y="1125316"/>
            <a:ext cx="5431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rgbClr val="84AE28"/>
                </a:solidFill>
                <a:latin typeface="Proxima Nova Cond Black" panose="02000506030000020004" pitchFamily="50" charset="0"/>
              </a:rPr>
              <a:t>3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technology workshops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B3613-534A-462F-82B9-4CC3090093C5}"/>
              </a:ext>
            </a:extLst>
          </p:cNvPr>
          <p:cNvSpPr txBox="1"/>
          <p:nvPr/>
        </p:nvSpPr>
        <p:spPr>
          <a:xfrm>
            <a:off x="3380184" y="2449585"/>
            <a:ext cx="5431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rgbClr val="84AE28"/>
                </a:solidFill>
                <a:latin typeface="Proxima Nova Cond Black" panose="02000506030000020004" pitchFamily="50" charset="0"/>
              </a:rPr>
              <a:t>1</a:t>
            </a:r>
            <a:r>
              <a:rPr lang="en-GB" sz="2800" b="1">
                <a:solidFill>
                  <a:srgbClr val="84AE28"/>
                </a:solidFill>
                <a:latin typeface="Proxima Nova Cond Black" panose="02000506030000020004" pitchFamily="50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Horizon scanning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B70D4-CC28-41CB-8042-C455C6DEADD6}"/>
              </a:ext>
            </a:extLst>
          </p:cNvPr>
          <p:cNvSpPr txBox="1"/>
          <p:nvPr/>
        </p:nvSpPr>
        <p:spPr>
          <a:xfrm>
            <a:off x="3380183" y="3800770"/>
            <a:ext cx="5431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rgbClr val="84AE28"/>
                </a:solidFill>
                <a:latin typeface="Proxima Nova Cond Black" panose="02000506030000020004" pitchFamily="50" charset="0"/>
              </a:rPr>
              <a:t>1</a:t>
            </a:r>
            <a:r>
              <a:rPr lang="en-GB" sz="2800" b="1">
                <a:solidFill>
                  <a:srgbClr val="84AE28"/>
                </a:solidFill>
                <a:latin typeface="Proxima Nova Cond Black" panose="02000506030000020004" pitchFamily="50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Training Needs Analysis</a:t>
            </a:r>
          </a:p>
        </p:txBody>
      </p:sp>
    </p:spTree>
    <p:extLst>
      <p:ext uri="{BB962C8B-B14F-4D97-AF65-F5344CB8AC3E}">
        <p14:creationId xmlns:p14="http://schemas.microsoft.com/office/powerpoint/2010/main" val="5577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13FA1-6C9A-4C58-892E-BE69BCDB2B9E}"/>
              </a:ext>
            </a:extLst>
          </p:cNvPr>
          <p:cNvSpPr txBox="1"/>
          <p:nvPr/>
        </p:nvSpPr>
        <p:spPr>
          <a:xfrm>
            <a:off x="892967" y="2104221"/>
            <a:ext cx="543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Proxima Nova Cond Black" panose="02000506030000020004" pitchFamily="50" charset="0"/>
              </a:rPr>
              <a:t>1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Business Impact Assessment – review and adapt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CB1A6-EC61-4A48-86EE-7522BE03A836}"/>
              </a:ext>
            </a:extLst>
          </p:cNvPr>
          <p:cNvSpPr txBox="1"/>
          <p:nvPr/>
        </p:nvSpPr>
        <p:spPr>
          <a:xfrm>
            <a:off x="6096000" y="2104221"/>
            <a:ext cx="523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Proxima Nova Cond Black" panose="02000506030000020004" pitchFamily="50" charset="0"/>
              </a:rPr>
              <a:t>1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high profile trial of thermal screening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89DE52-0862-4D89-ADB8-7C45164D3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9674" y="3424989"/>
            <a:ext cx="938213" cy="118511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67AF48-9F86-4043-B3B7-4B0C15B8A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2142" y="3424988"/>
            <a:ext cx="1146466" cy="11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F597C-5310-4583-8FFB-29D7DA68C093}"/>
              </a:ext>
            </a:extLst>
          </p:cNvPr>
          <p:cNvSpPr txBox="1"/>
          <p:nvPr/>
        </p:nvSpPr>
        <p:spPr>
          <a:xfrm>
            <a:off x="3390900" y="2021233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  <a:latin typeface="Proxima Nova Cond Black" panose="02000506030000020004" pitchFamily="50" charset="0"/>
              </a:rPr>
              <a:t>REBOOT WITH RESILIENCE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38AA1-FDF9-4C3E-A5F0-69938EDE1F78}"/>
              </a:ext>
            </a:extLst>
          </p:cNvPr>
          <p:cNvSpPr txBox="1"/>
          <p:nvPr/>
        </p:nvSpPr>
        <p:spPr>
          <a:xfrm>
            <a:off x="2436018" y="3669781"/>
            <a:ext cx="731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84AE28"/>
                </a:solidFill>
                <a:latin typeface="Proxima Nova Cond Black" panose="02000506030000020004" pitchFamily="50" charset="0"/>
              </a:rPr>
              <a:t>SMT Business Impact Analysis </a:t>
            </a:r>
          </a:p>
        </p:txBody>
      </p:sp>
    </p:spTree>
    <p:extLst>
      <p:ext uri="{BB962C8B-B14F-4D97-AF65-F5344CB8AC3E}">
        <p14:creationId xmlns:p14="http://schemas.microsoft.com/office/powerpoint/2010/main" val="378371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9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241AE7-F4C4-4EB9-B6EA-BCF8550E72B6}"/>
              </a:ext>
            </a:extLst>
          </p:cNvPr>
          <p:cNvSpPr/>
          <p:nvPr/>
        </p:nvSpPr>
        <p:spPr>
          <a:xfrm>
            <a:off x="562294" y="532462"/>
            <a:ext cx="2716951" cy="1605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14057"/>
                </a:solidFill>
                <a:latin typeface="Proxima Nova Cond Black" panose="02000506030000020004" pitchFamily="50" charset="0"/>
              </a:rPr>
              <a:t>Home/office worker hardware and software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E619AE-0F27-4CF6-8B22-F73631951606}"/>
              </a:ext>
            </a:extLst>
          </p:cNvPr>
          <p:cNvSpPr/>
          <p:nvPr/>
        </p:nvSpPr>
        <p:spPr>
          <a:xfrm>
            <a:off x="3329147" y="532461"/>
            <a:ext cx="2716951" cy="1605991"/>
          </a:xfrm>
          <a:prstGeom prst="roundRect">
            <a:avLst/>
          </a:prstGeom>
          <a:solidFill>
            <a:srgbClr val="01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WFA - Robust connectivity and capacity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6B5CAE-35F1-4841-A7DA-07505479D711}"/>
              </a:ext>
            </a:extLst>
          </p:cNvPr>
          <p:cNvSpPr/>
          <p:nvPr/>
        </p:nvSpPr>
        <p:spPr>
          <a:xfrm>
            <a:off x="6096000" y="532460"/>
            <a:ext cx="2716951" cy="1605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14057"/>
                </a:solidFill>
                <a:latin typeface="Proxima Nova Cond Black" panose="02000506030000020004" pitchFamily="50" charset="0"/>
              </a:rPr>
              <a:t>Virtual working environments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20D06-B30F-42E1-92B1-1566C266CAC2}"/>
              </a:ext>
            </a:extLst>
          </p:cNvPr>
          <p:cNvSpPr/>
          <p:nvPr/>
        </p:nvSpPr>
        <p:spPr>
          <a:xfrm>
            <a:off x="8862853" y="532459"/>
            <a:ext cx="2716951" cy="1605991"/>
          </a:xfrm>
          <a:prstGeom prst="roundRect">
            <a:avLst/>
          </a:prstGeom>
          <a:solidFill>
            <a:srgbClr val="01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Digital and connectivity failover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5927C1-53BD-463F-9E15-10F56452ECF7}"/>
              </a:ext>
            </a:extLst>
          </p:cNvPr>
          <p:cNvSpPr/>
          <p:nvPr/>
        </p:nvSpPr>
        <p:spPr>
          <a:xfrm>
            <a:off x="3325812" y="2312303"/>
            <a:ext cx="2716951" cy="1605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14057"/>
                </a:solidFill>
                <a:latin typeface="Proxima Nova Cond Black" panose="02000506030000020004" pitchFamily="50" charset="0"/>
              </a:rPr>
              <a:t>Thermal screening, track and trace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C1A533-F7F1-4070-9BC9-FDF89FBBC0F7}"/>
              </a:ext>
            </a:extLst>
          </p:cNvPr>
          <p:cNvSpPr/>
          <p:nvPr/>
        </p:nvSpPr>
        <p:spPr>
          <a:xfrm>
            <a:off x="6096000" y="2312303"/>
            <a:ext cx="2716951" cy="1605991"/>
          </a:xfrm>
          <a:prstGeom prst="roundRect">
            <a:avLst/>
          </a:prstGeom>
          <a:solidFill>
            <a:srgbClr val="01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UAV Hygiene technologies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73B01A-E108-496F-8CB5-1F9FFC6789A2}"/>
              </a:ext>
            </a:extLst>
          </p:cNvPr>
          <p:cNvSpPr/>
          <p:nvPr/>
        </p:nvSpPr>
        <p:spPr>
          <a:xfrm>
            <a:off x="8862853" y="2312303"/>
            <a:ext cx="2716951" cy="1605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14057"/>
                </a:solidFill>
                <a:latin typeface="Proxima Nova Cond Black" panose="02000506030000020004" pitchFamily="50" charset="0"/>
              </a:rPr>
              <a:t>Asset tracking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525A26-2F26-449E-8754-8329C547C7C8}"/>
              </a:ext>
            </a:extLst>
          </p:cNvPr>
          <p:cNvSpPr/>
          <p:nvPr/>
        </p:nvSpPr>
        <p:spPr>
          <a:xfrm>
            <a:off x="555624" y="2312303"/>
            <a:ext cx="2716951" cy="1605991"/>
          </a:xfrm>
          <a:prstGeom prst="roundRect">
            <a:avLst/>
          </a:prstGeom>
          <a:solidFill>
            <a:srgbClr val="01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Drone technology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CDC08-AF71-4BDC-BCF7-5132EAEB3D9B}"/>
              </a:ext>
            </a:extLst>
          </p:cNvPr>
          <p:cNvSpPr/>
          <p:nvPr/>
        </p:nvSpPr>
        <p:spPr>
          <a:xfrm>
            <a:off x="555623" y="4092144"/>
            <a:ext cx="2716951" cy="1605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14057"/>
                </a:solidFill>
                <a:latin typeface="Proxima Nova Cond Black" panose="02000506030000020004" pitchFamily="50" charset="0"/>
              </a:rPr>
              <a:t>Virtual reality, augmented reality – at a distance technologies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6BADFC0-A223-4B3C-B6FC-FE3D8924C0E7}"/>
              </a:ext>
            </a:extLst>
          </p:cNvPr>
          <p:cNvSpPr/>
          <p:nvPr/>
        </p:nvSpPr>
        <p:spPr>
          <a:xfrm>
            <a:off x="3325812" y="4092143"/>
            <a:ext cx="2716951" cy="1605991"/>
          </a:xfrm>
          <a:prstGeom prst="roundRect">
            <a:avLst/>
          </a:prstGeom>
          <a:solidFill>
            <a:srgbClr val="01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Digital transformation &amp; Industry 4.0 – Robotic process automation, artificial intelligence, machine learning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5FB55E-A0F3-47EE-A611-FDD1853B76F8}"/>
              </a:ext>
            </a:extLst>
          </p:cNvPr>
          <p:cNvSpPr/>
          <p:nvPr/>
        </p:nvSpPr>
        <p:spPr>
          <a:xfrm>
            <a:off x="6095999" y="4092142"/>
            <a:ext cx="2716951" cy="1605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14057"/>
                </a:solidFill>
                <a:latin typeface="Proxima Nova Cond Black" panose="02000506030000020004" pitchFamily="50" charset="0"/>
              </a:rPr>
              <a:t>Threat intelligence and risk mitigation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CEBE99F-91D3-4F88-829E-0FF482C791B6}"/>
              </a:ext>
            </a:extLst>
          </p:cNvPr>
          <p:cNvSpPr/>
          <p:nvPr/>
        </p:nvSpPr>
        <p:spPr>
          <a:xfrm>
            <a:off x="8862853" y="4092387"/>
            <a:ext cx="2716951" cy="1605991"/>
          </a:xfrm>
          <a:prstGeom prst="roundRect">
            <a:avLst/>
          </a:prstGeom>
          <a:solidFill>
            <a:srgbClr val="01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Performance management and compliance at a distance </a:t>
            </a:r>
          </a:p>
        </p:txBody>
      </p:sp>
    </p:spTree>
    <p:extLst>
      <p:ext uri="{BB962C8B-B14F-4D97-AF65-F5344CB8AC3E}">
        <p14:creationId xmlns:p14="http://schemas.microsoft.com/office/powerpoint/2010/main" val="162455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616B0E-1EA0-4C79-887A-723826B12644}"/>
              </a:ext>
            </a:extLst>
          </p:cNvPr>
          <p:cNvSpPr/>
          <p:nvPr/>
        </p:nvSpPr>
        <p:spPr>
          <a:xfrm>
            <a:off x="770703" y="304801"/>
            <a:ext cx="3308278" cy="18439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rgbClr val="239CA9"/>
                </a:solidFill>
                <a:latin typeface="Proxima Nova Cond Black" panose="02000506030000020004" pitchFamily="50" charset="0"/>
              </a:rPr>
              <a:t>Technology collaboration like never before - Google, Facebook, Amazon, Microsoft, IBM and Twitter came together. </a:t>
            </a:r>
            <a:endParaRPr lang="en-GB" sz="1600" b="1" dirty="0">
              <a:solidFill>
                <a:srgbClr val="239CA9"/>
              </a:solidFill>
              <a:latin typeface="Proxima Nova Cond Black" panose="02000506030000020004" pitchFamily="5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9E01BF-0983-41D1-A746-18209C11FE17}"/>
              </a:ext>
            </a:extLst>
          </p:cNvPr>
          <p:cNvSpPr/>
          <p:nvPr/>
        </p:nvSpPr>
        <p:spPr>
          <a:xfrm>
            <a:off x="4149188" y="304800"/>
            <a:ext cx="3308278" cy="1843958"/>
          </a:xfrm>
          <a:prstGeom prst="roundRect">
            <a:avLst/>
          </a:prstGeom>
          <a:solidFill>
            <a:srgbClr val="239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Tracking – Data dashboards, machine learning, data from smartphones and wearables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AAB950-D269-443B-A4E4-B9B0758B1F21}"/>
              </a:ext>
            </a:extLst>
          </p:cNvPr>
          <p:cNvSpPr/>
          <p:nvPr/>
        </p:nvSpPr>
        <p:spPr>
          <a:xfrm>
            <a:off x="7563172" y="304800"/>
            <a:ext cx="3308278" cy="18439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39CA9"/>
                </a:solidFill>
                <a:latin typeface="Proxima Nova Cond Black" panose="02000506030000020004" pitchFamily="50" charset="0"/>
              </a:rPr>
              <a:t>Screening – Artificial intelligence, thermal cameras, apps, web-based toolkits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D67438-E0A0-43F2-9899-DE29484B2696}"/>
              </a:ext>
            </a:extLst>
          </p:cNvPr>
          <p:cNvSpPr/>
          <p:nvPr/>
        </p:nvSpPr>
        <p:spPr>
          <a:xfrm>
            <a:off x="4149188" y="2390580"/>
            <a:ext cx="3308278" cy="18439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39CA9"/>
                </a:solidFill>
                <a:latin typeface="Proxima Nova Cond Black" panose="02000506030000020004" pitchFamily="50" charset="0"/>
              </a:rPr>
              <a:t>Quarantine and self-isolation – Artificial intelligence, cameras, digital recorders, GPS, apps, QR codes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5C91F2-3ABA-4DD0-91FF-1D1FAD51A911}"/>
              </a:ext>
            </a:extLst>
          </p:cNvPr>
          <p:cNvSpPr/>
          <p:nvPr/>
        </p:nvSpPr>
        <p:spPr>
          <a:xfrm>
            <a:off x="735204" y="2390580"/>
            <a:ext cx="3308278" cy="1843958"/>
          </a:xfrm>
          <a:prstGeom prst="roundRect">
            <a:avLst/>
          </a:prstGeom>
          <a:solidFill>
            <a:srgbClr val="239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Contact tracing – GPS, mobile apps, wearables.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32CE1-5B6F-459A-91C0-A0E940E2A46D}"/>
              </a:ext>
            </a:extLst>
          </p:cNvPr>
          <p:cNvSpPr/>
          <p:nvPr/>
        </p:nvSpPr>
        <p:spPr>
          <a:xfrm>
            <a:off x="7563172" y="2390580"/>
            <a:ext cx="3308278" cy="1843958"/>
          </a:xfrm>
          <a:prstGeom prst="roundRect">
            <a:avLst/>
          </a:prstGeom>
          <a:solidFill>
            <a:srgbClr val="239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Clinical management – Artificial intelligence for diagnostics, machine learning, virtual care, telemedicine platforms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2A3B42-81A0-413C-B009-C85131D1A2F6}"/>
              </a:ext>
            </a:extLst>
          </p:cNvPr>
          <p:cNvSpPr/>
          <p:nvPr/>
        </p:nvSpPr>
        <p:spPr>
          <a:xfrm>
            <a:off x="770703" y="4476360"/>
            <a:ext cx="3308278" cy="18439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39CA9"/>
                </a:solidFill>
                <a:latin typeface="Proxima Nova Cond Black" panose="02000506030000020004" pitchFamily="50" charset="0"/>
              </a:rPr>
              <a:t>Treatment development - Using supercomputers to assist in analysis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826844-736A-4884-9B01-1BA1EBE9449F}"/>
              </a:ext>
            </a:extLst>
          </p:cNvPr>
          <p:cNvSpPr/>
          <p:nvPr/>
        </p:nvSpPr>
        <p:spPr>
          <a:xfrm>
            <a:off x="4208328" y="4476360"/>
            <a:ext cx="3308278" cy="1843958"/>
          </a:xfrm>
          <a:prstGeom prst="roundRect">
            <a:avLst/>
          </a:prstGeom>
          <a:solidFill>
            <a:srgbClr val="239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roxima Nova Cond Black" panose="02000506030000020004" pitchFamily="50" charset="0"/>
              </a:rPr>
              <a:t>Delivery of supplies - Autonomous vehicles and robots being used to deliver medical supplies to hospitals and food to those quarantined at home </a:t>
            </a:r>
          </a:p>
        </p:txBody>
      </p:sp>
    </p:spTree>
    <p:extLst>
      <p:ext uri="{BB962C8B-B14F-4D97-AF65-F5344CB8AC3E}">
        <p14:creationId xmlns:p14="http://schemas.microsoft.com/office/powerpoint/2010/main" val="56639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F597C-5310-4583-8FFB-29D7DA68C093}"/>
              </a:ext>
            </a:extLst>
          </p:cNvPr>
          <p:cNvSpPr txBox="1"/>
          <p:nvPr/>
        </p:nvSpPr>
        <p:spPr>
          <a:xfrm>
            <a:off x="3390900" y="1439138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  <a:latin typeface="Proxima Nova Cond Black" panose="02000506030000020004" pitchFamily="50" charset="0"/>
              </a:rPr>
              <a:t>‘LOCKED DOWN’ AND LOADED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DEB11C3-B103-479B-B707-82FA4B95D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9253" y="3941624"/>
            <a:ext cx="2969438" cy="21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eyboard&#10;&#10;Description automatically generated">
            <a:extLst>
              <a:ext uri="{FF2B5EF4-FFF2-40B4-BE49-F238E27FC236}">
                <a16:creationId xmlns:a16="http://schemas.microsoft.com/office/drawing/2014/main" id="{E1AF49D7-07F3-4983-8C45-4D05A1E9F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472482"/>
            <a:ext cx="12334875" cy="872020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29EE7-2585-4AAA-BE3A-CA4035769D23}"/>
              </a:ext>
            </a:extLst>
          </p:cNvPr>
          <p:cNvSpPr txBox="1"/>
          <p:nvPr/>
        </p:nvSpPr>
        <p:spPr>
          <a:xfrm>
            <a:off x="1504950" y="2721114"/>
            <a:ext cx="9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003218"/>
                </a:solidFill>
                <a:latin typeface="Proxima Nova Cond Black" panose="02000506030000020004" pitchFamily="50" charset="0"/>
              </a:rPr>
              <a:t>2500</a:t>
            </a:r>
            <a:r>
              <a:rPr lang="en-GB" sz="4000" b="1">
                <a:solidFill>
                  <a:schemeClr val="bg1"/>
                </a:solidFill>
                <a:latin typeface="Proxima Nova Cond Black" panose="02000506030000020004" pitchFamily="50" charset="0"/>
              </a:rPr>
              <a:t> connections for COVID recovery units</a:t>
            </a:r>
          </a:p>
        </p:txBody>
      </p:sp>
    </p:spTree>
    <p:extLst>
      <p:ext uri="{BB962C8B-B14F-4D97-AF65-F5344CB8AC3E}">
        <p14:creationId xmlns:p14="http://schemas.microsoft.com/office/powerpoint/2010/main" val="367920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9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EE89D-F8D1-470A-A91C-2D710AEEFC93}"/>
              </a:ext>
            </a:extLst>
          </p:cNvPr>
          <p:cNvSpPr txBox="1"/>
          <p:nvPr/>
        </p:nvSpPr>
        <p:spPr>
          <a:xfrm>
            <a:off x="1057275" y="1244738"/>
            <a:ext cx="9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014057"/>
                </a:solidFill>
                <a:latin typeface="Proxima Nova Cond Black" panose="02000506030000020004" pitchFamily="50" charset="0"/>
              </a:rPr>
              <a:t>175</a:t>
            </a:r>
            <a:r>
              <a:rPr lang="en-GB" sz="4000" b="1">
                <a:solidFill>
                  <a:schemeClr val="bg1"/>
                </a:solidFill>
                <a:latin typeface="Proxima Nova Cond Black" panose="02000506030000020004" pitchFamily="50" charset="0"/>
              </a:rPr>
              <a:t> days working from home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AD482C-92D0-4DF1-8EEB-171E869E1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1587" y="1244738"/>
            <a:ext cx="1633538" cy="1914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F81C12-EB56-461B-BE5A-7C499DC09196}"/>
              </a:ext>
            </a:extLst>
          </p:cNvPr>
          <p:cNvSpPr txBox="1"/>
          <p:nvPr/>
        </p:nvSpPr>
        <p:spPr>
          <a:xfrm>
            <a:off x="4857750" y="3956413"/>
            <a:ext cx="6524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>
                <a:solidFill>
                  <a:srgbClr val="014057"/>
                </a:solidFill>
                <a:latin typeface="Proxima Nova Cond Black" panose="02000506030000020004" pitchFamily="50" charset="0"/>
              </a:rPr>
              <a:t>50</a:t>
            </a:r>
            <a:r>
              <a:rPr lang="en-GB" sz="4000" b="1">
                <a:solidFill>
                  <a:schemeClr val="bg1"/>
                </a:solidFill>
                <a:latin typeface="Proxima Nova Cond Black" panose="02000506030000020004" pitchFamily="50" charset="0"/>
              </a:rPr>
              <a:t> handwritten personal cards to group staff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112D35-CBA9-4C67-A93D-D18271B4C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7299" y="4274611"/>
            <a:ext cx="3348049" cy="10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23D50575-E087-4B7F-88B4-8F50BC33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1828050"/>
            <a:ext cx="12353925" cy="87336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71FD88-B970-4405-96F8-3E26984A4F19}"/>
              </a:ext>
            </a:extLst>
          </p:cNvPr>
          <p:cNvSpPr txBox="1"/>
          <p:nvPr/>
        </p:nvSpPr>
        <p:spPr>
          <a:xfrm>
            <a:off x="2181225" y="2568713"/>
            <a:ext cx="946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>
                <a:solidFill>
                  <a:srgbClr val="003218"/>
                </a:solidFill>
                <a:latin typeface="Proxima Nova Cond Black" panose="02000506030000020004" pitchFamily="50" charset="0"/>
              </a:rPr>
              <a:t>40</a:t>
            </a:r>
            <a:r>
              <a:rPr lang="en-GB" sz="4000" b="1">
                <a:solidFill>
                  <a:schemeClr val="bg1"/>
                </a:solidFill>
                <a:latin typeface="Proxima Nova Cond Black" panose="02000506030000020004" pitchFamily="50" charset="0"/>
              </a:rPr>
              <a:t> extra days working from home entitlement on top of lockdown</a:t>
            </a:r>
          </a:p>
        </p:txBody>
      </p:sp>
    </p:spTree>
    <p:extLst>
      <p:ext uri="{BB962C8B-B14F-4D97-AF65-F5344CB8AC3E}">
        <p14:creationId xmlns:p14="http://schemas.microsoft.com/office/powerpoint/2010/main" val="46338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C42AD54-A4CC-4F9D-AEB8-EA9B46D9A807}"/>
              </a:ext>
            </a:extLst>
          </p:cNvPr>
          <p:cNvSpPr txBox="1"/>
          <p:nvPr/>
        </p:nvSpPr>
        <p:spPr>
          <a:xfrm>
            <a:off x="7027071" y="3090573"/>
            <a:ext cx="3529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239CA9"/>
                </a:solidFill>
                <a:latin typeface="Proxima Nova Cond Black" panose="02000506030000020004" pitchFamily="50" charset="0"/>
              </a:rPr>
              <a:t>30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 online group company catch ups 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5F85C9C-0C68-48F8-BD87-2BCA3117C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0331" y="1083446"/>
            <a:ext cx="2102489" cy="159319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89648A1-AB17-4DB4-BB8A-E0A041C08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70594" y="1260661"/>
            <a:ext cx="1747841" cy="123876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8462A8-7C15-41E8-AC30-0CAF1F438A29}"/>
              </a:ext>
            </a:extLst>
          </p:cNvPr>
          <p:cNvSpPr txBox="1"/>
          <p:nvPr/>
        </p:nvSpPr>
        <p:spPr>
          <a:xfrm>
            <a:off x="1124102" y="3098994"/>
            <a:ext cx="4040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239CA9"/>
                </a:solidFill>
                <a:latin typeface="Proxima Nova Cond Black" panose="02000506030000020004" pitchFamily="50" charset="0"/>
              </a:rPr>
              <a:t>25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email group updates to teams during lockdown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700ABE-201D-4435-8939-D9BB03A5E6BA}"/>
              </a:ext>
            </a:extLst>
          </p:cNvPr>
          <p:cNvSpPr txBox="1"/>
          <p:nvPr/>
        </p:nvSpPr>
        <p:spPr>
          <a:xfrm>
            <a:off x="832319" y="4483395"/>
            <a:ext cx="4624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239CA9"/>
                </a:solidFill>
                <a:latin typeface="Proxima Nova Cond Black" panose="02000506030000020004" pitchFamily="50" charset="0"/>
              </a:rPr>
              <a:t>8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personal communications to customers, including cyber awareness updates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58C071-BAD4-445B-B392-8D1ECD132645}"/>
              </a:ext>
            </a:extLst>
          </p:cNvPr>
          <p:cNvSpPr txBox="1"/>
          <p:nvPr/>
        </p:nvSpPr>
        <p:spPr>
          <a:xfrm>
            <a:off x="7027071" y="4652673"/>
            <a:ext cx="352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239CA9"/>
                </a:solidFill>
                <a:latin typeface="Proxima Nova Cond Black" panose="02000506030000020004" pitchFamily="50" charset="0"/>
              </a:rPr>
              <a:t>9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virtual workshops</a:t>
            </a:r>
          </a:p>
        </p:txBody>
      </p:sp>
    </p:spTree>
    <p:extLst>
      <p:ext uri="{BB962C8B-B14F-4D97-AF65-F5344CB8AC3E}">
        <p14:creationId xmlns:p14="http://schemas.microsoft.com/office/powerpoint/2010/main" val="84388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945440F-5668-42B3-8678-DA7319E3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5873" y="2125745"/>
            <a:ext cx="2762251" cy="2098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13FA1-6C9A-4C58-892E-BE69BCDB2B9E}"/>
              </a:ext>
            </a:extLst>
          </p:cNvPr>
          <p:cNvSpPr txBox="1"/>
          <p:nvPr/>
        </p:nvSpPr>
        <p:spPr>
          <a:xfrm>
            <a:off x="5626895" y="1892118"/>
            <a:ext cx="543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Proxima Nova Cond Black" panose="02000506030000020004" pitchFamily="50" charset="0"/>
              </a:rPr>
              <a:t>3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 video recording group 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CB1A6-EC61-4A48-86EE-7522BE03A836}"/>
              </a:ext>
            </a:extLst>
          </p:cNvPr>
          <p:cNvSpPr txBox="1"/>
          <p:nvPr/>
        </p:nvSpPr>
        <p:spPr>
          <a:xfrm>
            <a:off x="5629275" y="291343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Proxima Nova Cond Black" panose="02000506030000020004" pitchFamily="50" charset="0"/>
              </a:rPr>
              <a:t>1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group wide video Ping Pong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30C08-C50C-4543-A5B3-634679643FA2}"/>
              </a:ext>
            </a:extLst>
          </p:cNvPr>
          <p:cNvSpPr txBox="1"/>
          <p:nvPr/>
        </p:nvSpPr>
        <p:spPr>
          <a:xfrm>
            <a:off x="5626895" y="3934744"/>
            <a:ext cx="590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Proxima Nova Cond Black" panose="02000506030000020004" pitchFamily="50" charset="0"/>
              </a:rPr>
              <a:t>1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fancy dress group company meeting</a:t>
            </a:r>
          </a:p>
        </p:txBody>
      </p:sp>
    </p:spTree>
    <p:extLst>
      <p:ext uri="{BB962C8B-B14F-4D97-AF65-F5344CB8AC3E}">
        <p14:creationId xmlns:p14="http://schemas.microsoft.com/office/powerpoint/2010/main" val="120825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B9A1F0-42DB-4195-B420-D482500F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6076950"/>
            <a:ext cx="1924050" cy="476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10AF239-B772-4334-AB18-F8C4B8E7C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0649" y="840607"/>
            <a:ext cx="1637795" cy="1003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A6B668-2C60-446B-9783-5BC76E2E1ABA}"/>
              </a:ext>
            </a:extLst>
          </p:cNvPr>
          <p:cNvSpPr txBox="1"/>
          <p:nvPr/>
        </p:nvSpPr>
        <p:spPr>
          <a:xfrm>
            <a:off x="5607843" y="993014"/>
            <a:ext cx="543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84AE28"/>
                </a:solidFill>
                <a:latin typeface="Proxima Nova Cond Black" panose="02000506030000020004" pitchFamily="50" charset="0"/>
              </a:rPr>
              <a:t>2</a:t>
            </a:r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Proxima Nova Cond Black" panose="02000506030000020004" pitchFamily="50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new supply chain partnerships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811458-DCAA-4CE2-B5D0-6734AB240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6179" y="2507149"/>
            <a:ext cx="1566733" cy="1378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4B3613-534A-462F-82B9-4CC3090093C5}"/>
              </a:ext>
            </a:extLst>
          </p:cNvPr>
          <p:cNvSpPr txBox="1"/>
          <p:nvPr/>
        </p:nvSpPr>
        <p:spPr>
          <a:xfrm>
            <a:off x="5607843" y="2507149"/>
            <a:ext cx="543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84AE28"/>
                </a:solidFill>
                <a:latin typeface="Proxima Nova Cond Black" panose="02000506030000020004" pitchFamily="50" charset="0"/>
              </a:rPr>
              <a:t>1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 staff engagement survey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B70D4-CC28-41CB-8042-C455C6DEADD6}"/>
              </a:ext>
            </a:extLst>
          </p:cNvPr>
          <p:cNvSpPr txBox="1"/>
          <p:nvPr/>
        </p:nvSpPr>
        <p:spPr>
          <a:xfrm>
            <a:off x="5607843" y="3194066"/>
            <a:ext cx="543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84AE28"/>
                </a:solidFill>
                <a:latin typeface="Proxima Nova Cond Black" panose="02000506030000020004" pitchFamily="50" charset="0"/>
              </a:rPr>
              <a:t>1</a:t>
            </a:r>
            <a:r>
              <a:rPr lang="en-GB" sz="2800" b="1">
                <a:solidFill>
                  <a:srgbClr val="3CA236"/>
                </a:solidFill>
                <a:latin typeface="Proxima Nova Cond Black" panose="02000506030000020004" pitchFamily="50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customer survey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32FB1A9-FE5E-49C9-BA08-C017CB2C7B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5684" y="4548606"/>
            <a:ext cx="1129381" cy="1378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067E78-3066-46C3-94CB-3C53C978A76F}"/>
              </a:ext>
            </a:extLst>
          </p:cNvPr>
          <p:cNvSpPr txBox="1"/>
          <p:nvPr/>
        </p:nvSpPr>
        <p:spPr>
          <a:xfrm>
            <a:off x="5607843" y="4687855"/>
            <a:ext cx="543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84AE28"/>
                </a:solidFill>
                <a:latin typeface="Proxima Nova Cond Black" panose="02000506030000020004" pitchFamily="50" charset="0"/>
              </a:rPr>
              <a:t>1</a:t>
            </a:r>
            <a:r>
              <a:rPr lang="en-GB" sz="2800" b="1">
                <a:solidFill>
                  <a:srgbClr val="3CA236"/>
                </a:solidFill>
                <a:latin typeface="Proxima Nova Cond Black" panose="02000506030000020004" pitchFamily="50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Proxima Nova Cond Black" panose="02000506030000020004" pitchFamily="50" charset="0"/>
              </a:rPr>
              <a:t>compliance portal built</a:t>
            </a:r>
          </a:p>
        </p:txBody>
      </p:sp>
    </p:spTree>
    <p:extLst>
      <p:ext uri="{BB962C8B-B14F-4D97-AF65-F5344CB8AC3E}">
        <p14:creationId xmlns:p14="http://schemas.microsoft.com/office/powerpoint/2010/main" val="267832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1024718C96C48B420E5AAD6273461" ma:contentTypeVersion="13" ma:contentTypeDescription="Create a new document." ma:contentTypeScope="" ma:versionID="5c192d5e8dfd8d0326f9ec836d46fb29">
  <xsd:schema xmlns:xsd="http://www.w3.org/2001/XMLSchema" xmlns:xs="http://www.w3.org/2001/XMLSchema" xmlns:p="http://schemas.microsoft.com/office/2006/metadata/properties" xmlns:ns3="d9272249-2b18-49b9-91bd-e556c9c35bd1" xmlns:ns4="a84c9f7c-85e4-460f-8c22-0efd2fa16c04" targetNamespace="http://schemas.microsoft.com/office/2006/metadata/properties" ma:root="true" ma:fieldsID="53be3c71da0374daf2d358335b853484" ns3:_="" ns4:_="">
    <xsd:import namespace="d9272249-2b18-49b9-91bd-e556c9c35bd1"/>
    <xsd:import namespace="a84c9f7c-85e4-460f-8c22-0efd2fa16c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72249-2b18-49b9-91bd-e556c9c35b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c9f7c-85e4-460f-8c22-0efd2fa16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219BA0-634B-42CD-B8E3-10F121F5D8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C64A9-10D0-4332-A6AD-2ED66B3C7EA9}">
  <ds:schemaRefs>
    <ds:schemaRef ds:uri="a84c9f7c-85e4-460f-8c22-0efd2fa16c04"/>
    <ds:schemaRef ds:uri="d9272249-2b18-49b9-91bd-e556c9c35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D52CF1-A966-40D0-9925-2DC4959F6AF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340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Proxima Nova Cond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Smith</dc:creator>
  <cp:lastModifiedBy>Angela Edwards</cp:lastModifiedBy>
  <cp:revision>2</cp:revision>
  <dcterms:created xsi:type="dcterms:W3CDTF">2020-07-14T08:11:45Z</dcterms:created>
  <dcterms:modified xsi:type="dcterms:W3CDTF">2020-07-16T08:24:32Z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0x0101007871024718C96C48B420E5AAD6273461</vt:lpwstr>
  </property>
</Properties>
</file>